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3"/>
  </p:notesMasterIdLst>
  <p:sldIdLst>
    <p:sldId id="515" r:id="rId2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7" userDrawn="1">
          <p15:clr>
            <a:srgbClr val="A4A3A4"/>
          </p15:clr>
        </p15:guide>
        <p15:guide id="2" pos="1661" userDrawn="1">
          <p15:clr>
            <a:srgbClr val="A4A3A4"/>
          </p15:clr>
        </p15:guide>
        <p15:guide id="4" orient="horz" pos="5239" userDrawn="1">
          <p15:clr>
            <a:srgbClr val="A4A3A4"/>
          </p15:clr>
        </p15:guide>
        <p15:guide id="5" pos="4247" userDrawn="1">
          <p15:clr>
            <a:srgbClr val="A4A3A4"/>
          </p15:clr>
        </p15:guide>
        <p15:guide id="6" pos="2659" userDrawn="1">
          <p15:clr>
            <a:srgbClr val="A4A3A4"/>
          </p15:clr>
        </p15:guide>
        <p15:guide id="7" orient="horz" pos="317" userDrawn="1">
          <p15:clr>
            <a:srgbClr val="A4A3A4"/>
          </p15:clr>
        </p15:guide>
        <p15:guide id="8" orient="horz" pos="4944" userDrawn="1">
          <p15:clr>
            <a:srgbClr val="A4A3A4"/>
          </p15:clr>
        </p15:guide>
        <p15:guide id="9" orient="horz" userDrawn="1">
          <p15:clr>
            <a:srgbClr val="A4A3A4"/>
          </p15:clr>
        </p15:guide>
        <p15:guide id="11" pos="515" userDrawn="1">
          <p15:clr>
            <a:srgbClr val="A4A3A4"/>
          </p15:clr>
        </p15:guide>
        <p15:guide id="12" orient="horz" pos="2313" userDrawn="1">
          <p15:clr>
            <a:srgbClr val="A4A3A4"/>
          </p15:clr>
        </p15:guide>
        <p15:guide id="13" pos="73" userDrawn="1">
          <p15:clr>
            <a:srgbClr val="A4A3A4"/>
          </p15:clr>
        </p15:guide>
        <p15:guide id="14" orient="horz" pos="3334" userDrawn="1">
          <p15:clr>
            <a:srgbClr val="A4A3A4"/>
          </p15:clr>
        </p15:guide>
        <p15:guide id="15" orient="horz" pos="14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na Siedlaczek" initials="JS" lastIdx="4" clrIdx="0">
    <p:extLst>
      <p:ext uri="{19B8F6BF-5375-455C-9EA6-DF929625EA0E}">
        <p15:presenceInfo xmlns:p15="http://schemas.microsoft.com/office/powerpoint/2012/main" userId="S-1-5-21-299502267-1801674531-682003330-9803" providerId="AD"/>
      </p:ext>
    </p:extLst>
  </p:cmAuthor>
  <p:cmAuthor id="2" name="Joanna Siedlaczek" initials="JS [2]" lastIdx="1" clrIdx="1">
    <p:extLst>
      <p:ext uri="{19B8F6BF-5375-455C-9EA6-DF929625EA0E}">
        <p15:presenceInfo xmlns:p15="http://schemas.microsoft.com/office/powerpoint/2012/main" userId="S::joanna.siedlaczek@unimot.pl::69b6d009-bd7e-4cb2-829c-87be6a797055" providerId="AD"/>
      </p:ext>
    </p:extLst>
  </p:cmAuthor>
  <p:cmAuthor id="3" name="Pawel Jamski" initials="PJ" lastIdx="2" clrIdx="2">
    <p:extLst>
      <p:ext uri="{19B8F6BF-5375-455C-9EA6-DF929625EA0E}">
        <p15:presenceInfo xmlns:p15="http://schemas.microsoft.com/office/powerpoint/2012/main" userId="S::pawel.jamski@unimot.pl::87c1e3c9-c313-4e4a-9b16-7feb422767b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D9D9D9"/>
    <a:srgbClr val="A6A6A6"/>
    <a:srgbClr val="3A6FA0"/>
    <a:srgbClr val="FF0000"/>
    <a:srgbClr val="5E77AE"/>
    <a:srgbClr val="071D49"/>
    <a:srgbClr val="E10311"/>
    <a:srgbClr val="E10000"/>
    <a:srgbClr val="021D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67" autoAdjust="0"/>
    <p:restoredTop sz="96374" autoAdjust="0"/>
  </p:normalViewPr>
  <p:slideViewPr>
    <p:cSldViewPr snapToGrid="0" snapToObjects="1">
      <p:cViewPr>
        <p:scale>
          <a:sx n="110" d="100"/>
          <a:sy n="110" d="100"/>
        </p:scale>
        <p:origin x="402" y="-2040"/>
      </p:cViewPr>
      <p:guideLst>
        <p:guide orient="horz" pos="4037"/>
        <p:guide pos="1661"/>
        <p:guide orient="horz" pos="5239"/>
        <p:guide pos="4247"/>
        <p:guide pos="2659"/>
        <p:guide orient="horz" pos="317"/>
        <p:guide orient="horz" pos="4944"/>
        <p:guide orient="horz"/>
        <p:guide pos="515"/>
        <p:guide orient="horz" pos="2313"/>
        <p:guide pos="73"/>
        <p:guide orient="horz" pos="3334"/>
        <p:guide orient="horz" pos="1497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862418300653596E-2"/>
          <c:y val="0.31859347795532844"/>
          <c:w val="0.92186092923408058"/>
          <c:h val="0.4568701184339978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71D49"/>
              </a:solidFill>
            </c:spPr>
            <c:extLst>
              <c:ext xmlns:c16="http://schemas.microsoft.com/office/drawing/2014/chart" uri="{C3380CC4-5D6E-409C-BE32-E72D297353CC}">
                <c16:uniqueId val="{00000000-7715-4FA2-A3C4-C516BC93836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7715-4FA2-A3C4-C516BC93836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715-4FA2-A3C4-C516BC93836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715-4FA2-A3C4-C516BC938366}"/>
              </c:ext>
            </c:extLst>
          </c:dPt>
          <c:dPt>
            <c:idx val="4"/>
            <c:invertIfNegative val="0"/>
            <c:bubble3D val="0"/>
            <c:spPr>
              <a:solidFill>
                <a:srgbClr val="E10311"/>
              </a:solidFill>
            </c:spPr>
            <c:extLst>
              <c:ext xmlns:c16="http://schemas.microsoft.com/office/drawing/2014/chart" uri="{C3380CC4-5D6E-409C-BE32-E72D297353CC}">
                <c16:uniqueId val="{00000004-7715-4FA2-A3C4-C516BC93836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7715-4FA2-A3C4-C516BC93836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7715-4FA2-A3C4-C516BC93836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7715-4FA2-A3C4-C516BC938366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7715-4FA2-A3C4-C516BC938366}"/>
              </c:ext>
            </c:extLst>
          </c:dPt>
          <c:dLbls>
            <c:dLbl>
              <c:idx val="0"/>
              <c:layout>
                <c:manualLayout>
                  <c:x val="-2.5709689028133613E-3"/>
                  <c:y val="1.24159216138460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15-4FA2-A3C4-C516BC938366}"/>
                </c:ext>
              </c:extLst>
            </c:dLbl>
            <c:dLbl>
              <c:idx val="1"/>
              <c:layout>
                <c:manualLayout>
                  <c:x val="6.7211414297508416E-3"/>
                  <c:y val="1.97015199364374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715-4FA2-A3C4-C516BC938366}"/>
                </c:ext>
              </c:extLst>
            </c:dLbl>
            <c:dLbl>
              <c:idx val="2"/>
              <c:layout>
                <c:manualLayout>
                  <c:x val="-5.2964711361375132E-3"/>
                  <c:y val="2.65591610662214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715-4FA2-A3C4-C516BC938366}"/>
                </c:ext>
              </c:extLst>
            </c:dLbl>
            <c:dLbl>
              <c:idx val="3"/>
              <c:layout>
                <c:manualLayout>
                  <c:x val="-8.1775651474417319E-3"/>
                  <c:y val="2.22480373343888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15-4FA2-A3C4-C516BC938366}"/>
                </c:ext>
              </c:extLst>
            </c:dLbl>
            <c:dLbl>
              <c:idx val="4"/>
              <c:layout>
                <c:manualLayout>
                  <c:x val="2.7260314570587861E-3"/>
                  <c:y val="1.9273562743630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715-4FA2-A3C4-C516BC938366}"/>
                </c:ext>
              </c:extLst>
            </c:dLbl>
            <c:dLbl>
              <c:idx val="5"/>
              <c:layout>
                <c:manualLayout>
                  <c:x val="0"/>
                  <c:y val="2.18567949677741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715-4FA2-A3C4-C516BC938366}"/>
                </c:ext>
              </c:extLst>
            </c:dLbl>
            <c:dLbl>
              <c:idx val="6"/>
              <c:layout>
                <c:manualLayout>
                  <c:x val="-1.2321950276988803E-16"/>
                  <c:y val="1.45711966451827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lang="en-US" sz="600" b="0" i="0" u="none" strike="noStrike" kern="1200" baseline="0">
                      <a:solidFill>
                        <a:srgbClr val="44546A"/>
                      </a:solidFill>
                      <a:latin typeface="Helvetica Neue"/>
                      <a:ea typeface="Calibri" charset="0"/>
                      <a:cs typeface="Calibri" charset="0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715-4FA2-A3C4-C516BC93836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6A503708-95A0-484D-9E47-E2D72E7C8127}" type="VALUE">
                      <a:rPr lang="en-US">
                        <a:solidFill>
                          <a:srgbClr val="FF0000"/>
                        </a:solidFill>
                      </a:rPr>
                      <a:pPr/>
                      <a:t>[WARTOŚĆ]</a:t>
                    </a:fld>
                    <a:endParaRPr lang="pl-PL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715-4FA2-A3C4-C516BC9383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 b="0">
                    <a:solidFill>
                      <a:srgbClr val="44546A"/>
                    </a:solidFill>
                    <a:latin typeface="Helvetica Neue"/>
                    <a:ea typeface="Calibri" charset="0"/>
                    <a:cs typeface="Calibri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Arkusz1!$A$15:$A$19</c:f>
              <c:strCache>
                <c:ptCount val="5"/>
                <c:pt idx="0">
                  <c:v>1Q23</c:v>
                </c:pt>
                <c:pt idx="1">
                  <c:v>2Q23</c:v>
                </c:pt>
                <c:pt idx="2">
                  <c:v>3Q23</c:v>
                </c:pt>
                <c:pt idx="3">
                  <c:v>4Q23</c:v>
                </c:pt>
                <c:pt idx="4">
                  <c:v>1Q24</c:v>
                </c:pt>
              </c:strCache>
            </c:strRef>
          </c:cat>
          <c:val>
            <c:numRef>
              <c:f>Arkusz1!$B$15:$B$19</c:f>
              <c:numCache>
                <c:formatCode>#\ ##0.0</c:formatCode>
                <c:ptCount val="5"/>
                <c:pt idx="0">
                  <c:v>104.857</c:v>
                </c:pt>
                <c:pt idx="1">
                  <c:v>62.8</c:v>
                </c:pt>
                <c:pt idx="2">
                  <c:v>29.2</c:v>
                </c:pt>
                <c:pt idx="3">
                  <c:v>46.6</c:v>
                </c:pt>
                <c:pt idx="4">
                  <c:v>47.5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715-4FA2-A3C4-C516BC93836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2"/>
        <c:axId val="132716032"/>
        <c:axId val="132717568"/>
      </c:barChart>
      <c:catAx>
        <c:axId val="1327160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rgbClr val="A6A6A6"/>
            </a:solidFill>
          </a:ln>
        </c:spPr>
        <c:txPr>
          <a:bodyPr/>
          <a:lstStyle/>
          <a:p>
            <a:pPr>
              <a:defRPr sz="600">
                <a:solidFill>
                  <a:schemeClr val="bg1">
                    <a:lumMod val="50000"/>
                  </a:schemeClr>
                </a:solidFill>
                <a:latin typeface="Helvetica Neue"/>
              </a:defRPr>
            </a:pPr>
            <a:endParaRPr lang="pl-PL"/>
          </a:p>
        </c:txPr>
        <c:crossAx val="132717568"/>
        <c:crosses val="autoZero"/>
        <c:auto val="1"/>
        <c:lblAlgn val="ctr"/>
        <c:lblOffset val="100"/>
        <c:noMultiLvlLbl val="0"/>
      </c:catAx>
      <c:valAx>
        <c:axId val="132717568"/>
        <c:scaling>
          <c:orientation val="minMax"/>
        </c:scaling>
        <c:delete val="1"/>
        <c:axPos val="l"/>
        <c:numFmt formatCode="#\ ##0.0" sourceLinked="1"/>
        <c:majorTickMark val="out"/>
        <c:minorTickMark val="none"/>
        <c:tickLblPos val="none"/>
        <c:crossAx val="1327160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862418300653596E-2"/>
          <c:y val="0.31859347795532844"/>
          <c:w val="0.92186092923408058"/>
          <c:h val="0.4568701184339978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71D49"/>
              </a:solidFill>
            </c:spPr>
            <c:extLst>
              <c:ext xmlns:c16="http://schemas.microsoft.com/office/drawing/2014/chart" uri="{C3380CC4-5D6E-409C-BE32-E72D297353CC}">
                <c16:uniqueId val="{00000000-C297-4BD9-88FE-E911DE811A60}"/>
              </c:ext>
            </c:extLst>
          </c:dPt>
          <c:dPt>
            <c:idx val="1"/>
            <c:invertIfNegative val="0"/>
            <c:bubble3D val="0"/>
            <c:spPr>
              <a:solidFill>
                <a:srgbClr val="A6A6A6"/>
              </a:solidFill>
            </c:spPr>
            <c:extLst>
              <c:ext xmlns:c16="http://schemas.microsoft.com/office/drawing/2014/chart" uri="{C3380CC4-5D6E-409C-BE32-E72D297353CC}">
                <c16:uniqueId val="{0000000A-C297-4BD9-88FE-E911DE811A60}"/>
              </c:ext>
            </c:extLst>
          </c:dPt>
          <c:dPt>
            <c:idx val="2"/>
            <c:invertIfNegative val="0"/>
            <c:bubble3D val="0"/>
            <c:spPr>
              <a:solidFill>
                <a:srgbClr val="A6A6A6"/>
              </a:solidFill>
            </c:spPr>
            <c:extLst>
              <c:ext xmlns:c16="http://schemas.microsoft.com/office/drawing/2014/chart" uri="{C3380CC4-5D6E-409C-BE32-E72D297353CC}">
                <c16:uniqueId val="{00000002-C297-4BD9-88FE-E911DE811A60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C297-4BD9-88FE-E911DE811A60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4-C297-4BD9-88FE-E911DE811A60}"/>
              </c:ext>
            </c:extLst>
          </c:dPt>
          <c:dPt>
            <c:idx val="5"/>
            <c:invertIfNegative val="0"/>
            <c:bubble3D val="0"/>
            <c:spPr>
              <a:solidFill>
                <a:srgbClr val="A6A6A6"/>
              </a:solidFill>
            </c:spPr>
            <c:extLst>
              <c:ext xmlns:c16="http://schemas.microsoft.com/office/drawing/2014/chart" uri="{C3380CC4-5D6E-409C-BE32-E72D297353CC}">
                <c16:uniqueId val="{00000005-C297-4BD9-88FE-E911DE811A60}"/>
              </c:ext>
            </c:extLst>
          </c:dPt>
          <c:dPt>
            <c:idx val="6"/>
            <c:invertIfNegative val="0"/>
            <c:bubble3D val="0"/>
            <c:spPr>
              <a:solidFill>
                <a:srgbClr val="A6A6A6"/>
              </a:solidFill>
            </c:spPr>
            <c:extLst>
              <c:ext xmlns:c16="http://schemas.microsoft.com/office/drawing/2014/chart" uri="{C3380CC4-5D6E-409C-BE32-E72D297353CC}">
                <c16:uniqueId val="{00000007-C297-4BD9-88FE-E911DE811A60}"/>
              </c:ext>
            </c:extLst>
          </c:dPt>
          <c:dPt>
            <c:idx val="7"/>
            <c:invertIfNegative val="0"/>
            <c:bubble3D val="0"/>
            <c:spPr>
              <a:solidFill>
                <a:srgbClr val="E10311"/>
              </a:solidFill>
            </c:spPr>
            <c:extLst>
              <c:ext xmlns:c16="http://schemas.microsoft.com/office/drawing/2014/chart" uri="{C3380CC4-5D6E-409C-BE32-E72D297353CC}">
                <c16:uniqueId val="{00000008-C297-4BD9-88FE-E911DE811A60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297-4BD9-88FE-E911DE811A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>
                    <a:solidFill>
                      <a:srgbClr val="44546A"/>
                    </a:solidFill>
                    <a:latin typeface="Helvetica Neue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Arkusz1!$A$15:$A$19</c:f>
              <c:strCache>
                <c:ptCount val="5"/>
                <c:pt idx="0">
                  <c:v>1Q23</c:v>
                </c:pt>
                <c:pt idx="1">
                  <c:v>2Q23</c:v>
                </c:pt>
                <c:pt idx="2">
                  <c:v>3Q23</c:v>
                </c:pt>
                <c:pt idx="3">
                  <c:v>4Q24</c:v>
                </c:pt>
                <c:pt idx="4">
                  <c:v>1Q24</c:v>
                </c:pt>
              </c:strCache>
            </c:strRef>
          </c:cat>
          <c:val>
            <c:numRef>
              <c:f>Arkusz1!$B$15:$B$19</c:f>
              <c:numCache>
                <c:formatCode>#,##0</c:formatCode>
                <c:ptCount val="5"/>
                <c:pt idx="0">
                  <c:v>3279</c:v>
                </c:pt>
                <c:pt idx="1">
                  <c:v>3249</c:v>
                </c:pt>
                <c:pt idx="2">
                  <c:v>3310</c:v>
                </c:pt>
                <c:pt idx="3">
                  <c:v>3049</c:v>
                </c:pt>
                <c:pt idx="4">
                  <c:v>2996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297-4BD9-88FE-E911DE811A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2"/>
        <c:axId val="132716032"/>
        <c:axId val="132717568"/>
      </c:barChart>
      <c:catAx>
        <c:axId val="1327160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rgbClr val="A6A6A6"/>
            </a:solidFill>
          </a:ln>
        </c:spPr>
        <c:txPr>
          <a:bodyPr/>
          <a:lstStyle/>
          <a:p>
            <a:pPr>
              <a:defRPr sz="600">
                <a:solidFill>
                  <a:schemeClr val="bg1">
                    <a:lumMod val="50000"/>
                  </a:schemeClr>
                </a:solidFill>
                <a:latin typeface="Helvetica Neue"/>
              </a:defRPr>
            </a:pPr>
            <a:endParaRPr lang="pl-PL"/>
          </a:p>
        </c:txPr>
        <c:crossAx val="132717568"/>
        <c:crosses val="autoZero"/>
        <c:auto val="1"/>
        <c:lblAlgn val="ctr"/>
        <c:lblOffset val="100"/>
        <c:noMultiLvlLbl val="0"/>
      </c:catAx>
      <c:valAx>
        <c:axId val="13271756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327160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862431607338021E-2"/>
          <c:y val="0.30268681508675432"/>
          <c:w val="0.92186092923408058"/>
          <c:h val="0.457386317731880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rgbClr val="A6A6A6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71D49"/>
              </a:solidFill>
            </c:spPr>
            <c:extLst>
              <c:ext xmlns:c16="http://schemas.microsoft.com/office/drawing/2014/chart" uri="{C3380CC4-5D6E-409C-BE32-E72D297353CC}">
                <c16:uniqueId val="{00000008-9D62-457D-B914-CE0CF6B8D6F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D62-457D-B914-CE0CF6B8D6F4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9D62-457D-B914-CE0CF6B8D6F4}"/>
              </c:ext>
            </c:extLst>
          </c:dPt>
          <c:dPt>
            <c:idx val="4"/>
            <c:invertIfNegative val="0"/>
            <c:bubble3D val="0"/>
            <c:spPr>
              <a:solidFill>
                <a:srgbClr val="E10311"/>
              </a:solidFill>
            </c:spPr>
            <c:extLst>
              <c:ext xmlns:c16="http://schemas.microsoft.com/office/drawing/2014/chart" uri="{C3380CC4-5D6E-409C-BE32-E72D297353CC}">
                <c16:uniqueId val="{00000003-9D62-457D-B914-CE0CF6B8D6F4}"/>
              </c:ext>
            </c:extLst>
          </c:dPt>
          <c:dPt>
            <c:idx val="6"/>
            <c:invertIfNegative val="0"/>
            <c:bubble3D val="0"/>
            <c:spPr>
              <a:solidFill>
                <a:srgbClr val="E10000"/>
              </a:solidFill>
            </c:spPr>
            <c:extLst>
              <c:ext xmlns:c16="http://schemas.microsoft.com/office/drawing/2014/chart" uri="{C3380CC4-5D6E-409C-BE32-E72D297353CC}">
                <c16:uniqueId val="{00000005-9D62-457D-B914-CE0CF6B8D6F4}"/>
              </c:ext>
            </c:extLst>
          </c:dPt>
          <c:dPt>
            <c:idx val="8"/>
            <c:invertIfNegative val="0"/>
            <c:bubble3D val="0"/>
            <c:spPr>
              <a:solidFill>
                <a:srgbClr val="E10000"/>
              </a:solidFill>
            </c:spPr>
            <c:extLst>
              <c:ext xmlns:c16="http://schemas.microsoft.com/office/drawing/2014/chart" uri="{C3380CC4-5D6E-409C-BE32-E72D297353CC}">
                <c16:uniqueId val="{00000007-9D62-457D-B914-CE0CF6B8D6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 baseline="0">
                    <a:solidFill>
                      <a:srgbClr val="44546A"/>
                    </a:solidFill>
                    <a:latin typeface="Helvetica Neue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Arkusz1!$A$13:$A$17</c:f>
              <c:strCache>
                <c:ptCount val="5"/>
                <c:pt idx="0">
                  <c:v>1Q23</c:v>
                </c:pt>
                <c:pt idx="1">
                  <c:v>2Q23</c:v>
                </c:pt>
                <c:pt idx="2">
                  <c:v>3Q23</c:v>
                </c:pt>
                <c:pt idx="3">
                  <c:v>4Q23</c:v>
                </c:pt>
                <c:pt idx="4">
                  <c:v>1Q24</c:v>
                </c:pt>
              </c:strCache>
            </c:strRef>
          </c:cat>
          <c:val>
            <c:numRef>
              <c:f>Arkusz1!$B$13:$B$17</c:f>
              <c:numCache>
                <c:formatCode>0.0%</c:formatCode>
                <c:ptCount val="5"/>
                <c:pt idx="0">
                  <c:v>3.2000000000000001E-2</c:v>
                </c:pt>
                <c:pt idx="1">
                  <c:v>1.9E-2</c:v>
                </c:pt>
                <c:pt idx="2">
                  <c:v>8.9999999999999993E-3</c:v>
                </c:pt>
                <c:pt idx="3">
                  <c:v>1.4999999999999999E-2</c:v>
                </c:pt>
                <c:pt idx="4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D62-457D-B914-CE0CF6B8D6F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2"/>
        <c:axId val="132515712"/>
        <c:axId val="132517248"/>
      </c:barChart>
      <c:catAx>
        <c:axId val="1325157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rgbClr val="A6A6A6"/>
            </a:solidFill>
          </a:ln>
        </c:spPr>
        <c:txPr>
          <a:bodyPr/>
          <a:lstStyle/>
          <a:p>
            <a:pPr>
              <a:defRPr sz="600" baseline="0">
                <a:solidFill>
                  <a:schemeClr val="bg1">
                    <a:lumMod val="50000"/>
                  </a:schemeClr>
                </a:solidFill>
                <a:latin typeface="Helvetica Neue"/>
              </a:defRPr>
            </a:pPr>
            <a:endParaRPr lang="pl-PL"/>
          </a:p>
        </c:txPr>
        <c:crossAx val="132517248"/>
        <c:crosses val="autoZero"/>
        <c:auto val="1"/>
        <c:lblAlgn val="ctr"/>
        <c:lblOffset val="100"/>
        <c:noMultiLvlLbl val="0"/>
      </c:catAx>
      <c:valAx>
        <c:axId val="132517248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one"/>
        <c:crossAx val="1325157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7.4695268940403736E-2"/>
          <c:w val="0.53023934172427523"/>
          <c:h val="0.75422142561385797"/>
        </c:manualLayout>
      </c:layout>
      <c:doughnut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Udział w kapitale UNIMOT S.A.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021D49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1-9FF1-45AD-B35A-4A0F9CF005EA}"/>
              </c:ext>
            </c:extLst>
          </c:dPt>
          <c:dPt>
            <c:idx val="1"/>
            <c:bubble3D val="0"/>
            <c:spPr>
              <a:solidFill>
                <a:srgbClr val="44546A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3-9FF1-45AD-B35A-4A0F9CF005EA}"/>
              </c:ext>
            </c:extLst>
          </c:dPt>
          <c:dPt>
            <c:idx val="2"/>
            <c:bubble3D val="0"/>
            <c:spPr>
              <a:solidFill>
                <a:srgbClr val="E100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9FF1-45AD-B35A-4A0F9CF005EA}"/>
              </c:ext>
            </c:extLst>
          </c:dPt>
          <c:dPt>
            <c:idx val="3"/>
            <c:bubble3D val="0"/>
            <c:spPr>
              <a:solidFill>
                <a:srgbClr val="5E77AE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9FF1-45AD-B35A-4A0F9CF005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Overflow="overflow" horzOverflow="overflow" vert="horz" wrap="square" lIns="38100" tIns="19050" rIns="38100" bIns="19050" anchor="ctr">
                <a:spAutoFit/>
              </a:bodyPr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Arkusz1!$A$3:$A$7</c:f>
              <c:strCache>
                <c:ptCount val="5"/>
                <c:pt idx="0">
                  <c:v>Zbigniew Juroszek</c:v>
                </c:pt>
                <c:pt idx="1">
                  <c:v>N-N PTE</c:v>
                </c:pt>
                <c:pt idx="2">
                  <c:v>Unimot Express sp.z o.o.</c:v>
                </c:pt>
                <c:pt idx="3">
                  <c:v>Zemadon Limited</c:v>
                </c:pt>
                <c:pt idx="4">
                  <c:v>Pozostali</c:v>
                </c:pt>
              </c:strCache>
            </c:strRef>
          </c:cat>
          <c:val>
            <c:numRef>
              <c:f>Arkusz1!$B$3:$B$7</c:f>
              <c:numCache>
                <c:formatCode>0%</c:formatCode>
                <c:ptCount val="5"/>
                <c:pt idx="0">
                  <c:v>6.7900000000000002E-2</c:v>
                </c:pt>
                <c:pt idx="1">
                  <c:v>6.6199999999999995E-2</c:v>
                </c:pt>
                <c:pt idx="2">
                  <c:v>0.44</c:v>
                </c:pt>
                <c:pt idx="3">
                  <c:v>0.2</c:v>
                </c:pt>
                <c:pt idx="4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FF1-45AD-B35A-4A0F9CF005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 rtl="0">
              <a:defRPr sz="600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pPr>
            <a:endParaRPr lang="pl-PL"/>
          </a:p>
        </c:txPr>
      </c:legendEntry>
      <c:overlay val="0"/>
      <c:txPr>
        <a:bodyPr/>
        <a:lstStyle/>
        <a:p>
          <a:pPr rtl="0">
            <a:defRPr sz="600">
              <a:solidFill>
                <a:srgbClr val="44546A"/>
              </a:solidFill>
              <a:latin typeface="Helvetica" panose="020B0604020202020204" pitchFamily="34" charset="0"/>
              <a:cs typeface="Helvetica" panose="020B0604020202020204" pitchFamily="34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7"/>
          </a:xfrm>
          <a:prstGeom prst="rect">
            <a:avLst/>
          </a:prstGeom>
        </p:spPr>
        <p:txBody>
          <a:bodyPr vert="horz" lIns="96090" tIns="48045" rIns="96090" bIns="48045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8057"/>
          </a:xfrm>
          <a:prstGeom prst="rect">
            <a:avLst/>
          </a:prstGeom>
        </p:spPr>
        <p:txBody>
          <a:bodyPr vert="horz" lIns="96090" tIns="48045" rIns="96090" bIns="48045" rtlCol="0"/>
          <a:lstStyle>
            <a:lvl1pPr algn="r">
              <a:defRPr sz="1300"/>
            </a:lvl1pPr>
          </a:lstStyle>
          <a:p>
            <a:fld id="{C348D1D2-57F5-F54A-AFEB-0A170AAB206A}" type="datetimeFigureOut">
              <a:rPr lang="pl-PL" smtClean="0"/>
              <a:t>28.05.2024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3013"/>
            <a:ext cx="2511425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90" tIns="48045" rIns="96090" bIns="48045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3"/>
            <a:ext cx="5438140" cy="3908615"/>
          </a:xfrm>
          <a:prstGeom prst="rect">
            <a:avLst/>
          </a:prstGeom>
        </p:spPr>
        <p:txBody>
          <a:bodyPr vert="horz" lIns="96090" tIns="48045" rIns="96090" bIns="48045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6"/>
          </a:xfrm>
          <a:prstGeom prst="rect">
            <a:avLst/>
          </a:prstGeom>
        </p:spPr>
        <p:txBody>
          <a:bodyPr vert="horz" lIns="96090" tIns="48045" rIns="96090" bIns="48045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8056"/>
          </a:xfrm>
          <a:prstGeom prst="rect">
            <a:avLst/>
          </a:prstGeom>
        </p:spPr>
        <p:txBody>
          <a:bodyPr vert="horz" lIns="96090" tIns="48045" rIns="96090" bIns="48045" rtlCol="0" anchor="b"/>
          <a:lstStyle>
            <a:lvl1pPr algn="r">
              <a:defRPr sz="1300"/>
            </a:lvl1pPr>
          </a:lstStyle>
          <a:p>
            <a:fld id="{3DA9AC0E-82D5-B547-A641-8C5E17A206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6412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187518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592513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175963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271713" y="8475141"/>
            <a:ext cx="2314575" cy="48683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5" name="Prostokąt 14"/>
          <p:cNvSpPr/>
          <p:nvPr userDrawn="1"/>
        </p:nvSpPr>
        <p:spPr>
          <a:xfrm>
            <a:off x="266218" y="-2"/>
            <a:ext cx="27899" cy="1342067"/>
          </a:xfrm>
          <a:prstGeom prst="rect">
            <a:avLst/>
          </a:prstGeom>
          <a:solidFill>
            <a:srgbClr val="E1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16" name="Obraz 15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8270" y="368280"/>
            <a:ext cx="1358665" cy="710371"/>
          </a:xfrm>
          <a:prstGeom prst="rect">
            <a:avLst/>
          </a:prstGeom>
        </p:spPr>
      </p:pic>
      <p:cxnSp>
        <p:nvCxnSpPr>
          <p:cNvPr id="17" name="Łącznik prosty 16"/>
          <p:cNvCxnSpPr/>
          <p:nvPr userDrawn="1"/>
        </p:nvCxnSpPr>
        <p:spPr>
          <a:xfrm>
            <a:off x="6566934" y="8586480"/>
            <a:ext cx="29106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5202663" y="8635593"/>
            <a:ext cx="1543050" cy="486833"/>
          </a:xfrm>
        </p:spPr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376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271713" y="8484592"/>
            <a:ext cx="2314575" cy="48683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22" name="Prostokąt 21"/>
          <p:cNvSpPr/>
          <p:nvPr userDrawn="1"/>
        </p:nvSpPr>
        <p:spPr>
          <a:xfrm>
            <a:off x="266218" y="9449"/>
            <a:ext cx="27899" cy="1342067"/>
          </a:xfrm>
          <a:prstGeom prst="rect">
            <a:avLst/>
          </a:prstGeom>
          <a:solidFill>
            <a:srgbClr val="E1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23" name="Obraz 2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8270" y="377731"/>
            <a:ext cx="1358665" cy="710371"/>
          </a:xfrm>
          <a:prstGeom prst="rect">
            <a:avLst/>
          </a:prstGeom>
        </p:spPr>
      </p:pic>
      <p:cxnSp>
        <p:nvCxnSpPr>
          <p:cNvPr id="24" name="Łącznik prosty 23"/>
          <p:cNvCxnSpPr/>
          <p:nvPr userDrawn="1"/>
        </p:nvCxnSpPr>
        <p:spPr>
          <a:xfrm>
            <a:off x="6566934" y="8595931"/>
            <a:ext cx="29106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5202663" y="8645044"/>
            <a:ext cx="1543050" cy="486833"/>
          </a:xfrm>
        </p:spPr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15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271713" y="8475141"/>
            <a:ext cx="2314575" cy="48683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8" name="Prostokąt 17"/>
          <p:cNvSpPr/>
          <p:nvPr userDrawn="1"/>
        </p:nvSpPr>
        <p:spPr>
          <a:xfrm>
            <a:off x="266218" y="-2"/>
            <a:ext cx="27899" cy="1342067"/>
          </a:xfrm>
          <a:prstGeom prst="rect">
            <a:avLst/>
          </a:prstGeom>
          <a:solidFill>
            <a:srgbClr val="E1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8270" y="368280"/>
            <a:ext cx="1358665" cy="710371"/>
          </a:xfrm>
          <a:prstGeom prst="rect">
            <a:avLst/>
          </a:prstGeom>
        </p:spPr>
      </p:pic>
      <p:cxnSp>
        <p:nvCxnSpPr>
          <p:cNvPr id="20" name="Łącznik prosty 19"/>
          <p:cNvCxnSpPr/>
          <p:nvPr userDrawn="1"/>
        </p:nvCxnSpPr>
        <p:spPr>
          <a:xfrm>
            <a:off x="6566934" y="8586480"/>
            <a:ext cx="29106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5202663" y="8635593"/>
            <a:ext cx="1543050" cy="486833"/>
          </a:xfrm>
        </p:spPr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642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271713" y="8475141"/>
            <a:ext cx="2314575" cy="48683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4" name="Prostokąt 13"/>
          <p:cNvSpPr/>
          <p:nvPr userDrawn="1"/>
        </p:nvSpPr>
        <p:spPr>
          <a:xfrm>
            <a:off x="266218" y="-2"/>
            <a:ext cx="27899" cy="1342067"/>
          </a:xfrm>
          <a:prstGeom prst="rect">
            <a:avLst/>
          </a:prstGeom>
          <a:solidFill>
            <a:srgbClr val="E1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8270" y="368280"/>
            <a:ext cx="1358665" cy="710371"/>
          </a:xfrm>
          <a:prstGeom prst="rect">
            <a:avLst/>
          </a:prstGeom>
        </p:spPr>
      </p:pic>
      <p:cxnSp>
        <p:nvCxnSpPr>
          <p:cNvPr id="16" name="Łącznik prosty 15"/>
          <p:cNvCxnSpPr/>
          <p:nvPr userDrawn="1"/>
        </p:nvCxnSpPr>
        <p:spPr>
          <a:xfrm>
            <a:off x="6566934" y="8586480"/>
            <a:ext cx="29106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5202663" y="8635593"/>
            <a:ext cx="1543050" cy="486833"/>
          </a:xfrm>
        </p:spPr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970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271713" y="8475141"/>
            <a:ext cx="2314575" cy="48683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6" name="Prostokąt 15"/>
          <p:cNvSpPr/>
          <p:nvPr userDrawn="1"/>
        </p:nvSpPr>
        <p:spPr>
          <a:xfrm>
            <a:off x="266218" y="-2"/>
            <a:ext cx="27899" cy="1342067"/>
          </a:xfrm>
          <a:prstGeom prst="rect">
            <a:avLst/>
          </a:prstGeom>
          <a:solidFill>
            <a:srgbClr val="E1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17" name="Obraz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8270" y="368280"/>
            <a:ext cx="1358665" cy="710371"/>
          </a:xfrm>
          <a:prstGeom prst="rect">
            <a:avLst/>
          </a:prstGeom>
        </p:spPr>
      </p:pic>
      <p:cxnSp>
        <p:nvCxnSpPr>
          <p:cNvPr id="18" name="Łącznik prosty 17"/>
          <p:cNvCxnSpPr/>
          <p:nvPr userDrawn="1"/>
        </p:nvCxnSpPr>
        <p:spPr>
          <a:xfrm>
            <a:off x="6566934" y="8586480"/>
            <a:ext cx="29106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5202663" y="8635593"/>
            <a:ext cx="1543050" cy="486833"/>
          </a:xfrm>
        </p:spPr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099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271713" y="8475141"/>
            <a:ext cx="2314575" cy="48683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0" name="Prostokąt 9"/>
          <p:cNvSpPr/>
          <p:nvPr userDrawn="1"/>
        </p:nvSpPr>
        <p:spPr>
          <a:xfrm>
            <a:off x="266218" y="-2"/>
            <a:ext cx="27899" cy="1342067"/>
          </a:xfrm>
          <a:prstGeom prst="rect">
            <a:avLst/>
          </a:prstGeom>
          <a:solidFill>
            <a:srgbClr val="E1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8270" y="368280"/>
            <a:ext cx="1358665" cy="710371"/>
          </a:xfrm>
          <a:prstGeom prst="rect">
            <a:avLst/>
          </a:prstGeom>
        </p:spPr>
      </p:pic>
      <p:cxnSp>
        <p:nvCxnSpPr>
          <p:cNvPr id="12" name="Łącznik prosty 11"/>
          <p:cNvCxnSpPr/>
          <p:nvPr userDrawn="1"/>
        </p:nvCxnSpPr>
        <p:spPr>
          <a:xfrm>
            <a:off x="6566934" y="8586480"/>
            <a:ext cx="29106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5202663" y="8635593"/>
            <a:ext cx="1543050" cy="486833"/>
          </a:xfrm>
        </p:spPr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603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271713" y="8475141"/>
            <a:ext cx="2314575" cy="48683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5" name="Prostokąt 14"/>
          <p:cNvSpPr/>
          <p:nvPr userDrawn="1"/>
        </p:nvSpPr>
        <p:spPr>
          <a:xfrm>
            <a:off x="266218" y="-2"/>
            <a:ext cx="27899" cy="1342067"/>
          </a:xfrm>
          <a:prstGeom prst="rect">
            <a:avLst/>
          </a:prstGeom>
          <a:solidFill>
            <a:srgbClr val="E1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16" name="Obraz 15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8270" y="368280"/>
            <a:ext cx="1358665" cy="710371"/>
          </a:xfrm>
          <a:prstGeom prst="rect">
            <a:avLst/>
          </a:prstGeom>
        </p:spPr>
      </p:pic>
      <p:cxnSp>
        <p:nvCxnSpPr>
          <p:cNvPr id="17" name="Łącznik prosty 16"/>
          <p:cNvCxnSpPr/>
          <p:nvPr userDrawn="1"/>
        </p:nvCxnSpPr>
        <p:spPr>
          <a:xfrm>
            <a:off x="6566934" y="8586480"/>
            <a:ext cx="29106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5202663" y="8635593"/>
            <a:ext cx="1543050" cy="486833"/>
          </a:xfrm>
        </p:spPr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654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271713" y="8475141"/>
            <a:ext cx="2314575" cy="48683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5" name="Prostokąt 14"/>
          <p:cNvSpPr/>
          <p:nvPr userDrawn="1"/>
        </p:nvSpPr>
        <p:spPr>
          <a:xfrm>
            <a:off x="266218" y="-2"/>
            <a:ext cx="27899" cy="1342067"/>
          </a:xfrm>
          <a:prstGeom prst="rect">
            <a:avLst/>
          </a:prstGeom>
          <a:solidFill>
            <a:srgbClr val="E1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16" name="Obraz 15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8270" y="368280"/>
            <a:ext cx="1358665" cy="710371"/>
          </a:xfrm>
          <a:prstGeom prst="rect">
            <a:avLst/>
          </a:prstGeom>
        </p:spPr>
      </p:pic>
      <p:cxnSp>
        <p:nvCxnSpPr>
          <p:cNvPr id="17" name="Łącznik prosty 16"/>
          <p:cNvCxnSpPr/>
          <p:nvPr userDrawn="1"/>
        </p:nvCxnSpPr>
        <p:spPr>
          <a:xfrm>
            <a:off x="6566934" y="8586480"/>
            <a:ext cx="29106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5202663" y="8635593"/>
            <a:ext cx="1543050" cy="486833"/>
          </a:xfrm>
        </p:spPr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099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733112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608941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924869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21050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797807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868445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956311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9799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B07CD-79C9-B141-B626-E75E2D2AB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357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51" r:id="rId12"/>
    <p:sldLayoutId id="2147483652" r:id="rId13"/>
    <p:sldLayoutId id="2147483653" r:id="rId14"/>
    <p:sldLayoutId id="2147483654" r:id="rId15"/>
    <p:sldLayoutId id="2147483656" r:id="rId16"/>
    <p:sldLayoutId id="2147483657" r:id="rId17"/>
    <p:sldLayoutId id="2147483658" r:id="rId18"/>
    <p:sldLayoutId id="2147483659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chart" Target="../charts/chart4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6">
            <a:extLst>
              <a:ext uri="{FF2B5EF4-FFF2-40B4-BE49-F238E27FC236}">
                <a16:creationId xmlns:a16="http://schemas.microsoft.com/office/drawing/2014/main" id="{12473D14-1AA1-F485-A9E4-D817B5784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8149" y="2264016"/>
            <a:ext cx="1734491" cy="33220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defPPr>
              <a:defRPr lang="pl-PL"/>
            </a:defPPr>
            <a:lvl1pPr indent="0" algn="ctr" defTabSz="1087636">
              <a:lnSpc>
                <a:spcPct val="114000"/>
              </a:lnSpc>
              <a:spcBef>
                <a:spcPts val="300"/>
              </a:spcBef>
              <a:buFont typeface="Arial"/>
              <a:buNone/>
              <a:defRPr sz="1200">
                <a:solidFill>
                  <a:srgbClr val="44546A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1087636" eaLnBrk="1" fontAlgn="auto" latinLnBrk="0" hangingPunct="1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pl-PL" sz="700" b="0" i="0" u="none" strike="noStrike" kern="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  <a:t>Marża</a:t>
            </a:r>
            <a:r>
              <a:rPr kumimoji="0" lang="pl-PL" sz="700" b="0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  <a:t> EBITDA (S)*</a:t>
            </a:r>
          </a:p>
        </p:txBody>
      </p:sp>
      <p:cxnSp>
        <p:nvCxnSpPr>
          <p:cNvPr id="63" name="Łącznik prosty 62">
            <a:extLst>
              <a:ext uri="{FF2B5EF4-FFF2-40B4-BE49-F238E27FC236}">
                <a16:creationId xmlns:a16="http://schemas.microsoft.com/office/drawing/2014/main" id="{916BF3F7-238D-2680-E2C0-861157B64457}"/>
              </a:ext>
            </a:extLst>
          </p:cNvPr>
          <p:cNvCxnSpPr>
            <a:cxnSpLocks/>
          </p:cNvCxnSpPr>
          <p:nvPr/>
        </p:nvCxnSpPr>
        <p:spPr>
          <a:xfrm>
            <a:off x="4864001" y="2566137"/>
            <a:ext cx="137842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abela 57">
            <a:extLst>
              <a:ext uri="{FF2B5EF4-FFF2-40B4-BE49-F238E27FC236}">
                <a16:creationId xmlns:a16="http://schemas.microsoft.com/office/drawing/2014/main" id="{4B4A8ACC-1C31-4A70-9EDF-9888AB5C5B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261887"/>
              </p:ext>
            </p:extLst>
          </p:nvPr>
        </p:nvGraphicFramePr>
        <p:xfrm>
          <a:off x="115887" y="4016453"/>
          <a:ext cx="6622966" cy="23547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7358">
                  <a:extLst>
                    <a:ext uri="{9D8B030D-6E8A-4147-A177-3AD203B41FA5}">
                      <a16:colId xmlns:a16="http://schemas.microsoft.com/office/drawing/2014/main" val="1762797561"/>
                    </a:ext>
                  </a:extLst>
                </a:gridCol>
                <a:gridCol w="469634">
                  <a:extLst>
                    <a:ext uri="{9D8B030D-6E8A-4147-A177-3AD203B41FA5}">
                      <a16:colId xmlns:a16="http://schemas.microsoft.com/office/drawing/2014/main" val="3246074047"/>
                    </a:ext>
                  </a:extLst>
                </a:gridCol>
                <a:gridCol w="469634">
                  <a:extLst>
                    <a:ext uri="{9D8B030D-6E8A-4147-A177-3AD203B41FA5}">
                      <a16:colId xmlns:a16="http://schemas.microsoft.com/office/drawing/2014/main" val="287301003"/>
                    </a:ext>
                  </a:extLst>
                </a:gridCol>
                <a:gridCol w="478442">
                  <a:extLst>
                    <a:ext uri="{9D8B030D-6E8A-4147-A177-3AD203B41FA5}">
                      <a16:colId xmlns:a16="http://schemas.microsoft.com/office/drawing/2014/main" val="2457724480"/>
                    </a:ext>
                  </a:extLst>
                </a:gridCol>
                <a:gridCol w="460826">
                  <a:extLst>
                    <a:ext uri="{9D8B030D-6E8A-4147-A177-3AD203B41FA5}">
                      <a16:colId xmlns:a16="http://schemas.microsoft.com/office/drawing/2014/main" val="2696591930"/>
                    </a:ext>
                  </a:extLst>
                </a:gridCol>
                <a:gridCol w="469634">
                  <a:extLst>
                    <a:ext uri="{9D8B030D-6E8A-4147-A177-3AD203B41FA5}">
                      <a16:colId xmlns:a16="http://schemas.microsoft.com/office/drawing/2014/main" val="1871993543"/>
                    </a:ext>
                  </a:extLst>
                </a:gridCol>
                <a:gridCol w="469634">
                  <a:extLst>
                    <a:ext uri="{9D8B030D-6E8A-4147-A177-3AD203B41FA5}">
                      <a16:colId xmlns:a16="http://schemas.microsoft.com/office/drawing/2014/main" val="353215924"/>
                    </a:ext>
                  </a:extLst>
                </a:gridCol>
                <a:gridCol w="469634">
                  <a:extLst>
                    <a:ext uri="{9D8B030D-6E8A-4147-A177-3AD203B41FA5}">
                      <a16:colId xmlns:a16="http://schemas.microsoft.com/office/drawing/2014/main" val="2309640565"/>
                    </a:ext>
                  </a:extLst>
                </a:gridCol>
                <a:gridCol w="469634">
                  <a:extLst>
                    <a:ext uri="{9D8B030D-6E8A-4147-A177-3AD203B41FA5}">
                      <a16:colId xmlns:a16="http://schemas.microsoft.com/office/drawing/2014/main" val="2177525538"/>
                    </a:ext>
                  </a:extLst>
                </a:gridCol>
                <a:gridCol w="469634">
                  <a:extLst>
                    <a:ext uri="{9D8B030D-6E8A-4147-A177-3AD203B41FA5}">
                      <a16:colId xmlns:a16="http://schemas.microsoft.com/office/drawing/2014/main" val="1311715450"/>
                    </a:ext>
                  </a:extLst>
                </a:gridCol>
                <a:gridCol w="469634">
                  <a:extLst>
                    <a:ext uri="{9D8B030D-6E8A-4147-A177-3AD203B41FA5}">
                      <a16:colId xmlns:a16="http://schemas.microsoft.com/office/drawing/2014/main" val="3325176523"/>
                    </a:ext>
                  </a:extLst>
                </a:gridCol>
                <a:gridCol w="469634">
                  <a:extLst>
                    <a:ext uri="{9D8B030D-6E8A-4147-A177-3AD203B41FA5}">
                      <a16:colId xmlns:a16="http://schemas.microsoft.com/office/drawing/2014/main" val="2003916583"/>
                    </a:ext>
                  </a:extLst>
                </a:gridCol>
                <a:gridCol w="469634">
                  <a:extLst>
                    <a:ext uri="{9D8B030D-6E8A-4147-A177-3AD203B41FA5}">
                      <a16:colId xmlns:a16="http://schemas.microsoft.com/office/drawing/2014/main" val="3195870172"/>
                    </a:ext>
                  </a:extLst>
                </a:gridCol>
              </a:tblGrid>
              <a:tr h="183094">
                <a:tc>
                  <a:txBody>
                    <a:bodyPr/>
                    <a:lstStyle/>
                    <a:p>
                      <a:endParaRPr lang="pl-PL" sz="600" dirty="0">
                        <a:solidFill>
                          <a:srgbClr val="44546A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600" b="1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Grupa UNIMOT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l-PL" sz="700" b="1" dirty="0">
                        <a:solidFill>
                          <a:srgbClr val="44546A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l-PL" sz="700" b="1" dirty="0">
                        <a:solidFill>
                          <a:srgbClr val="44546A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pl-PL" sz="600" b="1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1Q2024 – główne segmenty działalności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l-PL" sz="700" b="1" dirty="0">
                        <a:solidFill>
                          <a:srgbClr val="44546A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l-PL" sz="700" b="1" dirty="0">
                        <a:solidFill>
                          <a:srgbClr val="44546A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l-PL" sz="700" b="1" dirty="0">
                        <a:solidFill>
                          <a:srgbClr val="44546A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700" b="1" dirty="0">
                        <a:solidFill>
                          <a:srgbClr val="44546A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42584496"/>
                  </a:ext>
                </a:extLst>
              </a:tr>
              <a:tr h="281684">
                <a:tc>
                  <a:txBody>
                    <a:bodyPr/>
                    <a:lstStyle/>
                    <a:p>
                      <a:r>
                        <a:rPr lang="pl-PL" sz="600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[w tys. zł]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700" b="0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1Q2024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700" b="0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1Q2023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700" b="0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zmiana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Paliwa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LPG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Gaz ziemny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Energia ele.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PV</a:t>
                      </a:r>
                      <a:r>
                        <a:rPr lang="pl-PL" sz="700" b="0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/OZE.</a:t>
                      </a:r>
                      <a:endParaRPr lang="pl-PL" sz="700" b="0" i="0" u="none" strike="noStrike" dirty="0">
                        <a:solidFill>
                          <a:srgbClr val="44546A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Stacje paliw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Bitumeny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dirty="0" err="1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Infra</a:t>
                      </a:r>
                      <a:r>
                        <a:rPr lang="pl-PL" sz="700" b="0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-</a:t>
                      </a:r>
                    </a:p>
                    <a:p>
                      <a:pPr algn="ctr" rtl="0" fontAlgn="ctr"/>
                      <a:r>
                        <a:rPr lang="pl-PL" sz="700" b="0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struktura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Paliwa stałe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3871446"/>
                  </a:ext>
                </a:extLst>
              </a:tr>
              <a:tr h="183094">
                <a:tc>
                  <a:txBody>
                    <a:bodyPr/>
                    <a:lstStyle/>
                    <a:p>
                      <a:r>
                        <a:rPr lang="pl-PL" sz="600" b="1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Przychody ogółem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2 995 898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3 279 329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-8,6%</a:t>
                      </a:r>
                    </a:p>
                  </a:txBody>
                  <a:tcPr marL="6350" marR="952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2 227 029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216 367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198 934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80 730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6 203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185 059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133 459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84 669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26 170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9432150"/>
                  </a:ext>
                </a:extLst>
              </a:tr>
              <a:tr h="183094">
                <a:tc>
                  <a:txBody>
                    <a:bodyPr/>
                    <a:lstStyle/>
                    <a:p>
                      <a:r>
                        <a:rPr lang="pl-PL" sz="600" b="1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Zysk operacyjny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40 888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109 027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-62,5%</a:t>
                      </a:r>
                    </a:p>
                  </a:txBody>
                  <a:tcPr marL="6350" marR="952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1 942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4 637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11 353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                     6 860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-121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-3 160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20 780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2 153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-1 751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891278"/>
                  </a:ext>
                </a:extLst>
              </a:tr>
              <a:tr h="183094">
                <a:tc>
                  <a:txBody>
                    <a:bodyPr/>
                    <a:lstStyle/>
                    <a:p>
                      <a:r>
                        <a:rPr lang="pl-PL" sz="600" b="0" i="1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Marża zysku operacyjnego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1,4%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3,3%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1,9 pp.</a:t>
                      </a:r>
                    </a:p>
                  </a:txBody>
                  <a:tcPr marL="6350" marR="952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0,1%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2,1%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5,7%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8,5%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n.d.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n.d.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15,6%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2,5%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n.d.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06075"/>
                  </a:ext>
                </a:extLst>
              </a:tr>
              <a:tr h="206125">
                <a:tc>
                  <a:txBody>
                    <a:bodyPr/>
                    <a:lstStyle/>
                    <a:p>
                      <a:r>
                        <a:rPr lang="pl-PL" sz="600" b="1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EBITDA</a:t>
                      </a:r>
                      <a:r>
                        <a:rPr lang="pl-PL" sz="600" b="1" baseline="30000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**</a:t>
                      </a:r>
                      <a:endParaRPr lang="pl-PL" sz="600" b="1" dirty="0">
                        <a:solidFill>
                          <a:srgbClr val="44546A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73 522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114 581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-35,8%</a:t>
                      </a:r>
                    </a:p>
                  </a:txBody>
                  <a:tcPr marL="6350" marR="952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5 293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5 889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11 695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6 890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97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552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31 114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19 764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- 1 681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338888"/>
                  </a:ext>
                </a:extLst>
              </a:tr>
              <a:tr h="183094">
                <a:tc>
                  <a:txBody>
                    <a:bodyPr/>
                    <a:lstStyle/>
                    <a:p>
                      <a:r>
                        <a:rPr lang="pl-PL" sz="600" b="0" i="1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Marża EBITDA**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2,5%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3,5%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1,0 pp.</a:t>
                      </a:r>
                    </a:p>
                  </a:txBody>
                  <a:tcPr marL="6350" marR="952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0,2%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2,7%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5,9%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8,5%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1,6%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0,3%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23,3%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23,3%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n.d.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842653"/>
                  </a:ext>
                </a:extLst>
              </a:tr>
              <a:tr h="183094">
                <a:tc>
                  <a:txBody>
                    <a:bodyPr/>
                    <a:lstStyle/>
                    <a:p>
                      <a:r>
                        <a:rPr lang="pl-PL" sz="600" b="1" i="0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EBITDA skorygowana</a:t>
                      </a:r>
                      <a:r>
                        <a:rPr lang="pl-PL" sz="600" b="1" i="0" baseline="30000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*</a:t>
                      </a:r>
                      <a:endParaRPr lang="pl-PL" sz="600" b="1" i="0" dirty="0">
                        <a:solidFill>
                          <a:srgbClr val="44546A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47 473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    104 857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-54,7%</a:t>
                      </a:r>
                    </a:p>
                  </a:txBody>
                  <a:tcPr marL="6350" marR="952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10 290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-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13 740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-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-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1 462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-2 886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-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-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816686"/>
                  </a:ext>
                </a:extLst>
              </a:tr>
              <a:tr h="183094">
                <a:tc>
                  <a:txBody>
                    <a:bodyPr/>
                    <a:lstStyle/>
                    <a:p>
                      <a:r>
                        <a:rPr lang="pl-PL" sz="600" b="0" i="1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Marża EBITDA skorygowana</a:t>
                      </a:r>
                      <a:r>
                        <a:rPr lang="pl-PL" sz="600" b="0" i="1" baseline="30000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*</a:t>
                      </a:r>
                      <a:endParaRPr lang="pl-PL" sz="600" b="0" i="1" dirty="0">
                        <a:solidFill>
                          <a:srgbClr val="44546A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1,6%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3,2%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1,6 pp.</a:t>
                      </a:r>
                    </a:p>
                  </a:txBody>
                  <a:tcPr marL="6350" marR="952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0,5%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-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6,9%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-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-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0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0,8%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 dirty="0" err="1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n.d</a:t>
                      </a:r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0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-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D9D9D9"/>
                          </a:highlight>
                          <a:latin typeface="Helvetica" panose="020B0604020202020204" pitchFamily="34" charset="0"/>
                        </a:rPr>
                        <a:t>-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154188"/>
                  </a:ext>
                </a:extLst>
              </a:tr>
              <a:tr h="183094">
                <a:tc>
                  <a:txBody>
                    <a:bodyPr/>
                    <a:lstStyle/>
                    <a:p>
                      <a:r>
                        <a:rPr lang="pl-PL" sz="600" b="1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Zysk netto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16 751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81 990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-79,6%</a:t>
                      </a:r>
                    </a:p>
                  </a:txBody>
                  <a:tcPr marL="6350" marR="952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-3 936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3 124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7 610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4 646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-98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-3 524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14 285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1 070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highlight>
                            <a:srgbClr val="FFFFFF"/>
                          </a:highlight>
                          <a:latin typeface="Helvetica" panose="020B0604020202020204" pitchFamily="34" charset="0"/>
                        </a:rPr>
                        <a:t>-1 171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198117"/>
                  </a:ext>
                </a:extLst>
              </a:tr>
              <a:tr h="183094">
                <a:tc>
                  <a:txBody>
                    <a:bodyPr/>
                    <a:lstStyle/>
                    <a:p>
                      <a:r>
                        <a:rPr lang="pl-PL" sz="600" b="0" i="1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Marża netto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0,6%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2,5%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1,9 pp.</a:t>
                      </a:r>
                    </a:p>
                  </a:txBody>
                  <a:tcPr marL="6350" marR="952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n.d.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1,4%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3,8%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5,8%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 dirty="0" err="1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n.d</a:t>
                      </a:r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 dirty="0" err="1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n.d</a:t>
                      </a:r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10,7%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1,3%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-4,5%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726032"/>
                  </a:ext>
                </a:extLst>
              </a:tr>
            </a:tbl>
          </a:graphicData>
        </a:graphic>
      </p:graphicFrame>
      <p:graphicFrame>
        <p:nvGraphicFramePr>
          <p:cNvPr id="43" name="Tabela 42">
            <a:extLst>
              <a:ext uri="{FF2B5EF4-FFF2-40B4-BE49-F238E27FC236}">
                <a16:creationId xmlns:a16="http://schemas.microsoft.com/office/drawing/2014/main" id="{756BB162-E4D4-4B4F-81F8-AFC03BE100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339405"/>
              </p:ext>
            </p:extLst>
          </p:nvPr>
        </p:nvGraphicFramePr>
        <p:xfrm>
          <a:off x="484569" y="6549115"/>
          <a:ext cx="2894052" cy="18769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0043">
                  <a:extLst>
                    <a:ext uri="{9D8B030D-6E8A-4147-A177-3AD203B41FA5}">
                      <a16:colId xmlns:a16="http://schemas.microsoft.com/office/drawing/2014/main" val="1762797561"/>
                    </a:ext>
                  </a:extLst>
                </a:gridCol>
                <a:gridCol w="510780">
                  <a:extLst>
                    <a:ext uri="{9D8B030D-6E8A-4147-A177-3AD203B41FA5}">
                      <a16:colId xmlns:a16="http://schemas.microsoft.com/office/drawing/2014/main" val="3897631735"/>
                    </a:ext>
                  </a:extLst>
                </a:gridCol>
                <a:gridCol w="513229">
                  <a:extLst>
                    <a:ext uri="{9D8B030D-6E8A-4147-A177-3AD203B41FA5}">
                      <a16:colId xmlns:a16="http://schemas.microsoft.com/office/drawing/2014/main" val="82351609"/>
                    </a:ext>
                  </a:extLst>
                </a:gridCol>
              </a:tblGrid>
              <a:tr h="220817">
                <a:tc gridSpan="2">
                  <a:txBody>
                    <a:bodyPr/>
                    <a:lstStyle/>
                    <a:p>
                      <a:pPr algn="r"/>
                      <a:r>
                        <a:rPr lang="pl-PL" sz="600" b="1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1Q2024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l-PL" sz="700" b="1" dirty="0">
                        <a:solidFill>
                          <a:srgbClr val="44546A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R="21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600" b="1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1Q2023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3871446"/>
                  </a:ext>
                </a:extLst>
              </a:tr>
              <a:tr h="331224"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Wskaźnik płynności bieżącej </a:t>
                      </a:r>
                      <a:br>
                        <a:rPr lang="pl-PL" sz="60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</a:br>
                      <a:r>
                        <a:rPr lang="pl-PL" sz="60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(majątek obrotowy / zobowiązania krótkoterminowe)</a:t>
                      </a:r>
                      <a:endParaRPr lang="pl-PL" sz="600" b="1" i="0" u="none" strike="noStrike" dirty="0">
                        <a:solidFill>
                          <a:srgbClr val="44546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pl-PL" sz="600" b="1" i="0" u="none" strike="noStrike" kern="1200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1,4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pl-PL" sz="600" b="1" i="0" u="none" strike="noStrike" kern="1200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1,7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9432150"/>
                  </a:ext>
                </a:extLst>
              </a:tr>
              <a:tr h="331224"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Wskaźnik pokrycia odsetek</a:t>
                      </a:r>
                      <a:br>
                        <a:rPr lang="pl-PL" sz="60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</a:br>
                      <a:r>
                        <a:rPr lang="pl-PL" sz="60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(EBITDA skorygowana* / odsetki)</a:t>
                      </a:r>
                      <a:endParaRPr lang="pl-PL" sz="600" b="1" i="0" u="none" strike="noStrike" dirty="0">
                        <a:solidFill>
                          <a:srgbClr val="44546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pl-PL" sz="600" b="1" i="0" u="none" strike="noStrike" kern="1200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2,4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pl-PL" sz="600" b="1" i="0" u="none" strike="noStrike" kern="1200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22,9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891278"/>
                  </a:ext>
                </a:extLst>
              </a:tr>
              <a:tr h="331224"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Wskaźnik kapitałów własnych</a:t>
                      </a:r>
                      <a:br>
                        <a:rPr lang="pl-PL" sz="60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</a:br>
                      <a:r>
                        <a:rPr lang="pl-PL" sz="60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(kapitały własne / suma bilansowa)</a:t>
                      </a:r>
                      <a:endParaRPr lang="pl-PL" sz="600" b="0" i="0" u="none" strike="noStrike" dirty="0">
                        <a:solidFill>
                          <a:srgbClr val="44546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pl-PL" sz="600" b="1" i="0" u="none" strike="noStrike" kern="1200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33,7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pl-PL" sz="600" b="1" i="0" u="none" strike="noStrike" kern="1200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40,1%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4106075"/>
                  </a:ext>
                </a:extLst>
              </a:tr>
              <a:tr h="331224"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ROCE</a:t>
                      </a:r>
                    </a:p>
                    <a:p>
                      <a:pPr algn="l" fontAlgn="b"/>
                      <a:r>
                        <a:rPr lang="pl-PL" sz="600" b="0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(EBITDA skorygowana* / kapitał zaangażowany)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pl-PL" sz="600" b="1" i="0" u="none" strike="noStrike" kern="1200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41,2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pl-PL" sz="600" b="1" i="0" u="none" strike="noStrike" kern="1200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66,9%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338888"/>
                  </a:ext>
                </a:extLst>
              </a:tr>
              <a:tr h="331224"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1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Wskaźnik zadłużenia ogółem netto</a:t>
                      </a:r>
                    </a:p>
                    <a:p>
                      <a:pPr algn="l" fontAlgn="b"/>
                      <a:r>
                        <a:rPr lang="pl-PL" sz="60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(zobowiązania ogółem netto / aktywa)</a:t>
                      </a:r>
                      <a:endParaRPr lang="pl-PL" sz="600" b="0" i="0" u="none" strike="noStrike" dirty="0">
                        <a:solidFill>
                          <a:srgbClr val="44546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endParaRPr lang="pl-PL" sz="600" b="1" i="0" u="none" strike="noStrike" kern="1200" dirty="0">
                        <a:solidFill>
                          <a:srgbClr val="44546A"/>
                        </a:solidFill>
                        <a:effectLst/>
                        <a:highlight>
                          <a:srgbClr val="FFFF00"/>
                        </a:highlight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pl-PL" sz="600" b="1" i="0" u="none" strike="noStrike" kern="1200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44,1%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842653"/>
                  </a:ext>
                </a:extLst>
              </a:tr>
            </a:tbl>
          </a:graphicData>
        </a:graphic>
      </p:graphicFrame>
      <p:graphicFrame>
        <p:nvGraphicFramePr>
          <p:cNvPr id="57" name="Wykres 56">
            <a:extLst>
              <a:ext uri="{FF2B5EF4-FFF2-40B4-BE49-F238E27FC236}">
                <a16:creationId xmlns:a16="http://schemas.microsoft.com/office/drawing/2014/main" id="{C44947DF-7561-467C-A334-25FAA2A327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933717"/>
              </p:ext>
            </p:extLst>
          </p:nvPr>
        </p:nvGraphicFramePr>
        <p:xfrm>
          <a:off x="2373975" y="2196260"/>
          <a:ext cx="1889560" cy="1743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DDB3B5F-3D08-4096-A66D-20D3046AB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07CD-79C9-B141-B626-E75E2D2ABC36}" type="slidenum">
              <a:rPr lang="pl-PL" smtClean="0"/>
              <a:t>1</a:t>
            </a:fld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70C530EA-73FB-4678-8640-E03CA13460A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2726" b="7407"/>
          <a:stretch/>
        </p:blipFill>
        <p:spPr>
          <a:xfrm>
            <a:off x="0" y="8101793"/>
            <a:ext cx="6858000" cy="771100"/>
          </a:xfrm>
          <a:prstGeom prst="rect">
            <a:avLst/>
          </a:prstGeom>
        </p:spPr>
      </p:pic>
      <p:sp>
        <p:nvSpPr>
          <p:cNvPr id="7" name="TextBox 36">
            <a:extLst>
              <a:ext uri="{FF2B5EF4-FFF2-40B4-BE49-F238E27FC236}">
                <a16:creationId xmlns:a16="http://schemas.microsoft.com/office/drawing/2014/main" id="{9988EF06-9DA3-4BD6-84BB-CF068AA44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586" y="2254734"/>
            <a:ext cx="1743740" cy="33220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defPPr>
              <a:defRPr lang="pl-PL"/>
            </a:defPPr>
            <a:lvl1pPr indent="0" algn="ctr" defTabSz="1087636">
              <a:lnSpc>
                <a:spcPct val="114000"/>
              </a:lnSpc>
              <a:spcBef>
                <a:spcPts val="300"/>
              </a:spcBef>
              <a:buFont typeface="Arial"/>
              <a:buNone/>
              <a:defRPr sz="1200">
                <a:solidFill>
                  <a:srgbClr val="44546A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z="700" dirty="0">
                <a:latin typeface="Helvetica" panose="020B0604020202020204" pitchFamily="34" charset="0"/>
                <a:cs typeface="Helvetica" panose="020B0604020202020204" pitchFamily="34" charset="0"/>
              </a:rPr>
              <a:t>Przychody ogółem [w mln zł]</a:t>
            </a:r>
          </a:p>
        </p:txBody>
      </p:sp>
      <p:sp>
        <p:nvSpPr>
          <p:cNvPr id="35" name="Prostokąt 34">
            <a:extLst>
              <a:ext uri="{FF2B5EF4-FFF2-40B4-BE49-F238E27FC236}">
                <a16:creationId xmlns:a16="http://schemas.microsoft.com/office/drawing/2014/main" id="{8331D523-B263-42AD-AD7D-D6D712C048FA}"/>
              </a:ext>
            </a:extLst>
          </p:cNvPr>
          <p:cNvSpPr/>
          <p:nvPr/>
        </p:nvSpPr>
        <p:spPr>
          <a:xfrm>
            <a:off x="-1851" y="654748"/>
            <a:ext cx="6826916" cy="15248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44000" bIns="108000" rtlCol="0" anchor="ctr"/>
          <a:lstStyle/>
          <a:p>
            <a:pPr algn="just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pl-PL" sz="700" dirty="0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 pierwszym kwartale 2024 roku Grupa UNIMOT podejmowała intensywne działania nakierowane na skuteczne zarządzanie wyzwaniami, które pojawiły się w tym okresie oraz wykorzystanie w maksymalnym zakresie szans rynkowych. Warto wskazać, że w przypadku obrotu olejem napędowym otoczenie rynkowe uniemożliwiało osiąganie satysfakcjonujących marż. Chociaż od końca 2023 r. krajowe notowania oleju napędowego kształtowały się powyżej poziomów obserwowanych w drugim półroczu 2023 r., to i tak nie zapewniały osiągania zakładanych wyników finansowych. Spowodowało to ograniczenie działalności w zakresie obrotu olejem napędowym pochodzącym z importu i oferowaniu go na krajowym rynku. Ten negatywny wpływ został częściowo zrekompensowany dzięki wypracowaniu dodatkowego wyniku EBITDA związanego z obrotem benzynami, biopaliwami i olejem opałowym. Ogólnie segment Paliw (olej napędowy, biopaliwa, benzyny, olej opałowy) osiągnął EBITDA skorygowana na poziomie 10,3 mln zł w 1 kwartale 2024 r. </a:t>
            </a:r>
          </a:p>
          <a:p>
            <a:pPr algn="just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pl-PL" sz="700" dirty="0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 wyniki finansowe Grupy UNIMOT pozytywny wpływ miała kontrybucja przejętych w 2023 r. aktywów, tj. </a:t>
            </a:r>
            <a:r>
              <a:rPr lang="pl-PL" sz="700" dirty="0" err="1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Olavion</a:t>
            </a:r>
            <a:r>
              <a:rPr lang="pl-PL" sz="700" dirty="0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Unimot </a:t>
            </a:r>
            <a:r>
              <a:rPr lang="pl-PL" sz="700" dirty="0" err="1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Commodities</a:t>
            </a:r>
            <a:r>
              <a:rPr lang="pl-PL" sz="700" dirty="0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Unimot Terminale, Unimot Infrastruktura, Unimot Bitumen, </a:t>
            </a:r>
            <a:r>
              <a:rPr lang="pl-PL" sz="700" dirty="0" err="1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RCEkoenergia</a:t>
            </a:r>
            <a:r>
              <a:rPr lang="pl-PL" sz="700" dirty="0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oraz Unimot </a:t>
            </a:r>
            <a:r>
              <a:rPr lang="pl-PL" sz="700" dirty="0" err="1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Aviation</a:t>
            </a:r>
            <a:r>
              <a:rPr lang="pl-PL" sz="700" dirty="0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W 1 kwartale br. spółki te wygenerowały wynik EBITDA na poziomie 14,7 mln zł. Na wyniki Grupy pozytywny wpływ miała także działalność segmentu gazu ziemnego, który realizował dostawy gazu zakontraktowane w poprzednich okresach, kiedy ceny tego produktu kształtowały się na wyższych poziomach. Segment ten osiągnął w 1 kwartale wynik EBITDA na poziomie 13,7 mln zł.</a:t>
            </a:r>
          </a:p>
          <a:p>
            <a:pPr algn="just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pl-PL" sz="700" dirty="0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Adam Sikorski, Prezes Zarządu UNIMOT S.A.</a:t>
            </a:r>
          </a:p>
          <a:p>
            <a:pPr algn="just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endParaRPr lang="pl-PL" sz="700" dirty="0">
              <a:solidFill>
                <a:srgbClr val="44546A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7" name="Obraz 36">
            <a:extLst>
              <a:ext uri="{FF2B5EF4-FFF2-40B4-BE49-F238E27FC236}">
                <a16:creationId xmlns:a16="http://schemas.microsoft.com/office/drawing/2014/main" id="{E15151D5-AC24-4923-BF34-A06B0B17790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315" t="31975" r="12077" b="33361"/>
          <a:stretch/>
        </p:blipFill>
        <p:spPr>
          <a:xfrm>
            <a:off x="4324056" y="84841"/>
            <a:ext cx="2414795" cy="411207"/>
          </a:xfrm>
          <a:prstGeom prst="rect">
            <a:avLst/>
          </a:prstGeom>
        </p:spPr>
      </p:pic>
      <p:sp>
        <p:nvSpPr>
          <p:cNvPr id="38" name="TextBox 36">
            <a:extLst>
              <a:ext uri="{FF2B5EF4-FFF2-40B4-BE49-F238E27FC236}">
                <a16:creationId xmlns:a16="http://schemas.microsoft.com/office/drawing/2014/main" id="{809E0C5B-1858-472F-B2C1-9CBC87761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2031"/>
            <a:ext cx="4238625" cy="411208"/>
          </a:xfrm>
          <a:prstGeom prst="rect">
            <a:avLst/>
          </a:prstGeom>
          <a:solidFill>
            <a:srgbClr val="071D49"/>
          </a:solidFill>
        </p:spPr>
        <p:txBody>
          <a:bodyPr vert="horz" wrap="square" lIns="144000" tIns="0" rIns="216000" bIns="18000" rtlCol="0" anchor="ctr">
            <a:noAutofit/>
          </a:bodyPr>
          <a:lstStyle>
            <a:defPPr>
              <a:defRPr lang="pl-PL"/>
            </a:defPPr>
            <a:lvl1pPr indent="0" algn="ctr" defTabSz="1087636">
              <a:lnSpc>
                <a:spcPct val="114000"/>
              </a:lnSpc>
              <a:spcBef>
                <a:spcPts val="300"/>
              </a:spcBef>
              <a:buFont typeface="Arial"/>
              <a:buNone/>
              <a:defRPr sz="1200">
                <a:solidFill>
                  <a:srgbClr val="44546A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pl-PL" sz="14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Wyniki finansowe za I kwartał 2024 r.</a:t>
            </a:r>
          </a:p>
        </p:txBody>
      </p:sp>
      <p:cxnSp>
        <p:nvCxnSpPr>
          <p:cNvPr id="39" name="Łącznik prosty 38">
            <a:extLst>
              <a:ext uri="{FF2B5EF4-FFF2-40B4-BE49-F238E27FC236}">
                <a16:creationId xmlns:a16="http://schemas.microsoft.com/office/drawing/2014/main" id="{68B17092-E701-4E80-956F-A541B413DE36}"/>
              </a:ext>
            </a:extLst>
          </p:cNvPr>
          <p:cNvCxnSpPr>
            <a:cxnSpLocks/>
          </p:cNvCxnSpPr>
          <p:nvPr/>
        </p:nvCxnSpPr>
        <p:spPr>
          <a:xfrm>
            <a:off x="-1851" y="533512"/>
            <a:ext cx="6859851" cy="0"/>
          </a:xfrm>
          <a:prstGeom prst="line">
            <a:avLst/>
          </a:prstGeom>
          <a:ln w="19050">
            <a:solidFill>
              <a:srgbClr val="E1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>
            <a:extLst>
              <a:ext uri="{FF2B5EF4-FFF2-40B4-BE49-F238E27FC236}">
                <a16:creationId xmlns:a16="http://schemas.microsoft.com/office/drawing/2014/main" id="{E6856A5B-B027-41ED-9CFE-F6AD852D45B4}"/>
              </a:ext>
            </a:extLst>
          </p:cNvPr>
          <p:cNvCxnSpPr>
            <a:cxnSpLocks/>
          </p:cNvCxnSpPr>
          <p:nvPr/>
        </p:nvCxnSpPr>
        <p:spPr>
          <a:xfrm>
            <a:off x="0" y="2271966"/>
            <a:ext cx="6859851" cy="0"/>
          </a:xfrm>
          <a:prstGeom prst="line">
            <a:avLst/>
          </a:prstGeom>
          <a:ln w="19050">
            <a:solidFill>
              <a:srgbClr val="E1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6">
            <a:extLst>
              <a:ext uri="{FF2B5EF4-FFF2-40B4-BE49-F238E27FC236}">
                <a16:creationId xmlns:a16="http://schemas.microsoft.com/office/drawing/2014/main" id="{D0EB30AF-C2BA-48A2-A6E0-D52F227E2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843962"/>
            <a:ext cx="1538614" cy="300038"/>
          </a:xfrm>
          <a:prstGeom prst="rect">
            <a:avLst/>
          </a:prstGeom>
          <a:solidFill>
            <a:srgbClr val="E10000"/>
          </a:solidFill>
        </p:spPr>
        <p:txBody>
          <a:bodyPr vert="horz" wrap="square" lIns="144000" tIns="0" rIns="216000" bIns="0" rtlCol="0" anchor="ctr">
            <a:noAutofit/>
          </a:bodyPr>
          <a:lstStyle>
            <a:defPPr>
              <a:defRPr lang="pl-PL"/>
            </a:defPPr>
            <a:lvl1pPr indent="0" algn="ctr" defTabSz="1087636">
              <a:lnSpc>
                <a:spcPct val="114000"/>
              </a:lnSpc>
              <a:spcBef>
                <a:spcPts val="300"/>
              </a:spcBef>
              <a:buFont typeface="Arial"/>
              <a:buNone/>
              <a:defRPr sz="1200">
                <a:solidFill>
                  <a:srgbClr val="44546A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7800" algn="l">
              <a:lnSpc>
                <a:spcPct val="100000"/>
              </a:lnSpc>
              <a:spcBef>
                <a:spcPts val="0"/>
              </a:spcBef>
            </a:pPr>
            <a:r>
              <a:rPr lang="pl-PL" sz="6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Kontakt dla inwestorów: </a:t>
            </a:r>
            <a:br>
              <a:rPr lang="pl-PL" sz="6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pl-PL" sz="6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gielda@unimot.pl </a:t>
            </a:r>
          </a:p>
        </p:txBody>
      </p:sp>
      <p:sp>
        <p:nvSpPr>
          <p:cNvPr id="45" name="TextBox 36">
            <a:extLst>
              <a:ext uri="{FF2B5EF4-FFF2-40B4-BE49-F238E27FC236}">
                <a16:creationId xmlns:a16="http://schemas.microsoft.com/office/drawing/2014/main" id="{1A3ECD52-DFF3-4CD4-AEE1-A41613905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614" y="8843962"/>
            <a:ext cx="5321237" cy="308276"/>
          </a:xfrm>
          <a:prstGeom prst="rect">
            <a:avLst/>
          </a:prstGeom>
          <a:solidFill>
            <a:srgbClr val="071D49"/>
          </a:solidFill>
        </p:spPr>
        <p:txBody>
          <a:bodyPr vert="horz" wrap="square" lIns="144000" tIns="0" rIns="216000" bIns="0" rtlCol="0" anchor="ctr">
            <a:noAutofit/>
          </a:bodyPr>
          <a:lstStyle>
            <a:defPPr>
              <a:defRPr lang="pl-PL"/>
            </a:defPPr>
            <a:lvl1pPr indent="0" algn="ctr" defTabSz="1087636">
              <a:lnSpc>
                <a:spcPct val="114000"/>
              </a:lnSpc>
              <a:spcBef>
                <a:spcPts val="300"/>
              </a:spcBef>
              <a:buFont typeface="Arial"/>
              <a:buNone/>
              <a:defRPr sz="1200">
                <a:solidFill>
                  <a:srgbClr val="44546A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7800" algn="l">
              <a:lnSpc>
                <a:spcPct val="100000"/>
              </a:lnSpc>
              <a:spcBef>
                <a:spcPts val="0"/>
              </a:spcBef>
            </a:pPr>
            <a:endParaRPr lang="pl-PL" sz="6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4" name="TextBox 36">
            <a:extLst>
              <a:ext uri="{FF2B5EF4-FFF2-40B4-BE49-F238E27FC236}">
                <a16:creationId xmlns:a16="http://schemas.microsoft.com/office/drawing/2014/main" id="{E266C5DC-26D2-44D0-BDCD-165263D0B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4606" y="8835574"/>
            <a:ext cx="2253934" cy="300038"/>
          </a:xfrm>
          <a:prstGeom prst="rect">
            <a:avLst/>
          </a:prstGeom>
          <a:noFill/>
        </p:spPr>
        <p:txBody>
          <a:bodyPr vert="horz" wrap="square" lIns="144000" tIns="0" rIns="216000" bIns="0" rtlCol="0" anchor="ctr">
            <a:noAutofit/>
          </a:bodyPr>
          <a:lstStyle>
            <a:defPPr>
              <a:defRPr lang="pl-PL"/>
            </a:defPPr>
            <a:lvl1pPr indent="0" algn="ctr" defTabSz="1087636">
              <a:lnSpc>
                <a:spcPct val="114000"/>
              </a:lnSpc>
              <a:spcBef>
                <a:spcPts val="300"/>
              </a:spcBef>
              <a:buFont typeface="Arial"/>
              <a:buNone/>
              <a:defRPr sz="1200">
                <a:solidFill>
                  <a:srgbClr val="44546A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endParaRPr lang="pl-PL" sz="6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8" name="TextBox 36">
            <a:extLst>
              <a:ext uri="{FF2B5EF4-FFF2-40B4-BE49-F238E27FC236}">
                <a16:creationId xmlns:a16="http://schemas.microsoft.com/office/drawing/2014/main" id="{9A4F6B17-2D69-4EBF-9C67-94E9DD8C2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3623" y="6438538"/>
            <a:ext cx="2097103" cy="493471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defPPr>
              <a:defRPr lang="pl-PL"/>
            </a:defPPr>
            <a:lvl1pPr indent="0" algn="ctr" defTabSz="1087636">
              <a:lnSpc>
                <a:spcPct val="114000"/>
              </a:lnSpc>
              <a:spcBef>
                <a:spcPts val="300"/>
              </a:spcBef>
              <a:buFont typeface="Arial"/>
              <a:buNone/>
              <a:defRPr sz="1200">
                <a:solidFill>
                  <a:srgbClr val="44546A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z="700" dirty="0">
                <a:latin typeface="Helvetica" panose="020B0604020202020204" pitchFamily="34" charset="0"/>
                <a:cs typeface="Helvetica" panose="020B0604020202020204" pitchFamily="34" charset="0"/>
              </a:rPr>
              <a:t>Udział w kapitale UNIMOT S.A.</a:t>
            </a:r>
          </a:p>
          <a:p>
            <a:r>
              <a:rPr lang="pl-PL" sz="700" dirty="0">
                <a:latin typeface="Helvetica" panose="020B0604020202020204" pitchFamily="34" charset="0"/>
                <a:cs typeface="Helvetica" panose="020B0604020202020204" pitchFamily="34" charset="0"/>
              </a:rPr>
              <a:t>na dzień publikacji raportu</a:t>
            </a:r>
          </a:p>
        </p:txBody>
      </p:sp>
      <p:sp>
        <p:nvSpPr>
          <p:cNvPr id="53" name="TextBox 36">
            <a:extLst>
              <a:ext uri="{FF2B5EF4-FFF2-40B4-BE49-F238E27FC236}">
                <a16:creationId xmlns:a16="http://schemas.microsoft.com/office/drawing/2014/main" id="{78DF0B57-7AA6-47FB-9EC3-90F5CF791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0117" y="2255820"/>
            <a:ext cx="1942009" cy="33220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defPPr>
              <a:defRPr lang="pl-PL"/>
            </a:defPPr>
            <a:lvl1pPr indent="0" algn="ctr" defTabSz="1087636">
              <a:lnSpc>
                <a:spcPct val="114000"/>
              </a:lnSpc>
              <a:spcBef>
                <a:spcPts val="300"/>
              </a:spcBef>
              <a:buFont typeface="Arial"/>
              <a:buNone/>
              <a:defRPr sz="1200">
                <a:solidFill>
                  <a:srgbClr val="44546A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z="700" dirty="0">
                <a:latin typeface="Helvetica" panose="020B0604020202020204" pitchFamily="34" charset="0"/>
                <a:cs typeface="Helvetica" panose="020B0604020202020204" pitchFamily="34" charset="0"/>
              </a:rPr>
              <a:t>EBITDA (S)* [w mln zł]</a:t>
            </a:r>
          </a:p>
        </p:txBody>
      </p:sp>
      <p:graphicFrame>
        <p:nvGraphicFramePr>
          <p:cNvPr id="30" name="Wykres 29">
            <a:extLst>
              <a:ext uri="{FF2B5EF4-FFF2-40B4-BE49-F238E27FC236}">
                <a16:creationId xmlns:a16="http://schemas.microsoft.com/office/drawing/2014/main" id="{8A6F17B9-1D65-47AD-88CE-8985886804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7789997"/>
              </p:ext>
            </p:extLst>
          </p:nvPr>
        </p:nvGraphicFramePr>
        <p:xfrm>
          <a:off x="250934" y="2201797"/>
          <a:ext cx="1889560" cy="1743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32" name="Łącznik prosty 31">
            <a:extLst>
              <a:ext uri="{FF2B5EF4-FFF2-40B4-BE49-F238E27FC236}">
                <a16:creationId xmlns:a16="http://schemas.microsoft.com/office/drawing/2014/main" id="{2DF095F2-FBF5-4ED3-B578-F1C81A439D01}"/>
              </a:ext>
            </a:extLst>
          </p:cNvPr>
          <p:cNvCxnSpPr>
            <a:cxnSpLocks/>
          </p:cNvCxnSpPr>
          <p:nvPr/>
        </p:nvCxnSpPr>
        <p:spPr>
          <a:xfrm>
            <a:off x="474413" y="2596226"/>
            <a:ext cx="1403096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>
            <a:extLst>
              <a:ext uri="{FF2B5EF4-FFF2-40B4-BE49-F238E27FC236}">
                <a16:creationId xmlns:a16="http://schemas.microsoft.com/office/drawing/2014/main" id="{44A66C98-2E60-4B7F-AF99-1BF76A9BB069}"/>
              </a:ext>
            </a:extLst>
          </p:cNvPr>
          <p:cNvCxnSpPr>
            <a:cxnSpLocks/>
          </p:cNvCxnSpPr>
          <p:nvPr/>
        </p:nvCxnSpPr>
        <p:spPr>
          <a:xfrm flipV="1">
            <a:off x="474413" y="2592739"/>
            <a:ext cx="0" cy="98722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>
            <a:extLst>
              <a:ext uri="{FF2B5EF4-FFF2-40B4-BE49-F238E27FC236}">
                <a16:creationId xmlns:a16="http://schemas.microsoft.com/office/drawing/2014/main" id="{764DD977-981A-4EF8-A567-EA1DDC69DBF8}"/>
              </a:ext>
            </a:extLst>
          </p:cNvPr>
          <p:cNvCxnSpPr>
            <a:cxnSpLocks/>
          </p:cNvCxnSpPr>
          <p:nvPr/>
        </p:nvCxnSpPr>
        <p:spPr>
          <a:xfrm flipV="1">
            <a:off x="1877509" y="2596232"/>
            <a:ext cx="0" cy="47880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Prostokąt 50">
            <a:extLst>
              <a:ext uri="{FF2B5EF4-FFF2-40B4-BE49-F238E27FC236}">
                <a16:creationId xmlns:a16="http://schemas.microsoft.com/office/drawing/2014/main" id="{1E3A9958-4546-4450-AF14-BD3EC6750617}"/>
              </a:ext>
            </a:extLst>
          </p:cNvPr>
          <p:cNvSpPr/>
          <p:nvPr/>
        </p:nvSpPr>
        <p:spPr>
          <a:xfrm>
            <a:off x="1002557" y="2545473"/>
            <a:ext cx="327334" cy="1015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glow>
              <a:schemeClr val="accent1">
                <a:alpha val="76000"/>
              </a:schemeClr>
            </a:glow>
            <a:outerShdw dist="50800" dir="5400000" algn="ctr" rotWithShape="0">
              <a:schemeClr val="bg1">
                <a:alpha val="43000"/>
              </a:schemeClr>
            </a:out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" b="1" dirty="0">
                <a:solidFill>
                  <a:srgbClr val="24295B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-8,6%</a:t>
            </a:r>
          </a:p>
        </p:txBody>
      </p:sp>
      <p:cxnSp>
        <p:nvCxnSpPr>
          <p:cNvPr id="52" name="Łącznik prosty 51">
            <a:extLst>
              <a:ext uri="{FF2B5EF4-FFF2-40B4-BE49-F238E27FC236}">
                <a16:creationId xmlns:a16="http://schemas.microsoft.com/office/drawing/2014/main" id="{B2D63674-64E4-4071-8233-88FD65D449AA}"/>
              </a:ext>
            </a:extLst>
          </p:cNvPr>
          <p:cNvCxnSpPr>
            <a:cxnSpLocks/>
          </p:cNvCxnSpPr>
          <p:nvPr/>
        </p:nvCxnSpPr>
        <p:spPr>
          <a:xfrm>
            <a:off x="2583225" y="2590714"/>
            <a:ext cx="1400962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53">
            <a:extLst>
              <a:ext uri="{FF2B5EF4-FFF2-40B4-BE49-F238E27FC236}">
                <a16:creationId xmlns:a16="http://schemas.microsoft.com/office/drawing/2014/main" id="{44153907-8989-45EB-8DA0-55E44DC55117}"/>
              </a:ext>
            </a:extLst>
          </p:cNvPr>
          <p:cNvCxnSpPr>
            <a:cxnSpLocks/>
          </p:cNvCxnSpPr>
          <p:nvPr/>
        </p:nvCxnSpPr>
        <p:spPr>
          <a:xfrm flipV="1">
            <a:off x="2585376" y="2590714"/>
            <a:ext cx="0" cy="230863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3AFA5704-1C81-46FC-A7E2-A1C80473F077}"/>
              </a:ext>
            </a:extLst>
          </p:cNvPr>
          <p:cNvCxnSpPr>
            <a:cxnSpLocks/>
          </p:cNvCxnSpPr>
          <p:nvPr/>
        </p:nvCxnSpPr>
        <p:spPr>
          <a:xfrm flipV="1">
            <a:off x="3984187" y="2590672"/>
            <a:ext cx="2151" cy="48436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Prostokąt 55">
            <a:extLst>
              <a:ext uri="{FF2B5EF4-FFF2-40B4-BE49-F238E27FC236}">
                <a16:creationId xmlns:a16="http://schemas.microsoft.com/office/drawing/2014/main" id="{14618DF6-132E-445C-8952-0D06ADBB3E5A}"/>
              </a:ext>
            </a:extLst>
          </p:cNvPr>
          <p:cNvSpPr/>
          <p:nvPr/>
        </p:nvSpPr>
        <p:spPr>
          <a:xfrm>
            <a:off x="3126738" y="2535636"/>
            <a:ext cx="327334" cy="1015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glow>
              <a:schemeClr val="accent1">
                <a:alpha val="76000"/>
              </a:schemeClr>
            </a:glo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" b="1" dirty="0">
                <a:solidFill>
                  <a:srgbClr val="24295B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-54,7%</a:t>
            </a:r>
          </a:p>
        </p:txBody>
      </p:sp>
      <p:graphicFrame>
        <p:nvGraphicFramePr>
          <p:cNvPr id="31" name="Wykres 30">
            <a:extLst>
              <a:ext uri="{FF2B5EF4-FFF2-40B4-BE49-F238E27FC236}">
                <a16:creationId xmlns:a16="http://schemas.microsoft.com/office/drawing/2014/main" id="{96EA4756-B22F-6DD5-E79E-0888A69B15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4855446"/>
              </p:ext>
            </p:extLst>
          </p:nvPr>
        </p:nvGraphicFramePr>
        <p:xfrm>
          <a:off x="4673481" y="2646977"/>
          <a:ext cx="1879937" cy="1191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2" name="Prostokąt 61">
            <a:extLst>
              <a:ext uri="{FF2B5EF4-FFF2-40B4-BE49-F238E27FC236}">
                <a16:creationId xmlns:a16="http://schemas.microsoft.com/office/drawing/2014/main" id="{3C02E61E-8AC0-BC46-0053-6860509CBA7D}"/>
              </a:ext>
            </a:extLst>
          </p:cNvPr>
          <p:cNvSpPr/>
          <p:nvPr/>
        </p:nvSpPr>
        <p:spPr>
          <a:xfrm>
            <a:off x="5384529" y="2494721"/>
            <a:ext cx="327334" cy="1015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glow>
              <a:schemeClr val="accent1">
                <a:alpha val="76000"/>
              </a:schemeClr>
            </a:glo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" b="1" dirty="0">
                <a:solidFill>
                  <a:srgbClr val="24295B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-1,6pp.</a:t>
            </a:r>
          </a:p>
        </p:txBody>
      </p:sp>
      <p:cxnSp>
        <p:nvCxnSpPr>
          <p:cNvPr id="64" name="Łącznik prosty 63">
            <a:extLst>
              <a:ext uri="{FF2B5EF4-FFF2-40B4-BE49-F238E27FC236}">
                <a16:creationId xmlns:a16="http://schemas.microsoft.com/office/drawing/2014/main" id="{5E53E7E5-1875-035C-4543-76B38B987F92}"/>
              </a:ext>
            </a:extLst>
          </p:cNvPr>
          <p:cNvCxnSpPr>
            <a:cxnSpLocks/>
          </p:cNvCxnSpPr>
          <p:nvPr/>
        </p:nvCxnSpPr>
        <p:spPr>
          <a:xfrm flipV="1">
            <a:off x="4864001" y="2561259"/>
            <a:ext cx="0" cy="443198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64">
            <a:extLst>
              <a:ext uri="{FF2B5EF4-FFF2-40B4-BE49-F238E27FC236}">
                <a16:creationId xmlns:a16="http://schemas.microsoft.com/office/drawing/2014/main" id="{E1AA2D53-3415-C193-DCA3-10A04AA900CF}"/>
              </a:ext>
            </a:extLst>
          </p:cNvPr>
          <p:cNvCxnSpPr>
            <a:cxnSpLocks/>
          </p:cNvCxnSpPr>
          <p:nvPr/>
        </p:nvCxnSpPr>
        <p:spPr>
          <a:xfrm flipV="1">
            <a:off x="6242421" y="2560903"/>
            <a:ext cx="0" cy="617726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3BEF58E5-0981-CE0C-E7CE-0A9F4CA7EC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0368535"/>
              </p:ext>
            </p:extLst>
          </p:nvPr>
        </p:nvGraphicFramePr>
        <p:xfrm>
          <a:off x="4324056" y="6777119"/>
          <a:ext cx="1975865" cy="1514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8294093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30462</TotalTime>
  <Words>687</Words>
  <Application>Microsoft Office PowerPoint</Application>
  <PresentationFormat>Pokaz na ekranie (4:3)</PresentationFormat>
  <Paragraphs>171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Użytkownik Microsoft Office</dc:creator>
  <cp:lastModifiedBy>Pawel Jamski</cp:lastModifiedBy>
  <cp:revision>1843</cp:revision>
  <cp:lastPrinted>2019-12-16T11:59:44Z</cp:lastPrinted>
  <dcterms:created xsi:type="dcterms:W3CDTF">2018-05-16T11:20:08Z</dcterms:created>
  <dcterms:modified xsi:type="dcterms:W3CDTF">2024-05-28T07:26:28Z</dcterms:modified>
</cp:coreProperties>
</file>