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drawings/drawing1.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18.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19.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7.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75" r:id="rId5"/>
    <p:sldId id="640" r:id="rId6"/>
    <p:sldId id="625" r:id="rId7"/>
    <p:sldId id="681" r:id="rId8"/>
    <p:sldId id="842" r:id="rId9"/>
    <p:sldId id="680" r:id="rId10"/>
    <p:sldId id="650" r:id="rId11"/>
    <p:sldId id="641" r:id="rId12"/>
    <p:sldId id="626" r:id="rId13"/>
    <p:sldId id="646" r:id="rId14"/>
    <p:sldId id="575" r:id="rId15"/>
    <p:sldId id="664" r:id="rId16"/>
    <p:sldId id="642" r:id="rId17"/>
    <p:sldId id="679" r:id="rId18"/>
    <p:sldId id="319" r:id="rId19"/>
    <p:sldId id="360" r:id="rId20"/>
    <p:sldId id="362" r:id="rId21"/>
    <p:sldId id="361" r:id="rId22"/>
    <p:sldId id="604" r:id="rId23"/>
    <p:sldId id="654" r:id="rId24"/>
    <p:sldId id="655" r:id="rId25"/>
    <p:sldId id="651" r:id="rId26"/>
    <p:sldId id="665" r:id="rId27"/>
    <p:sldId id="652" r:id="rId28"/>
    <p:sldId id="644" r:id="rId29"/>
    <p:sldId id="843" r:id="rId30"/>
    <p:sldId id="659" r:id="rId31"/>
    <p:sldId id="660" r:id="rId32"/>
    <p:sldId id="535" r:id="rId33"/>
    <p:sldId id="350" r:id="rId34"/>
    <p:sldId id="267" r:id="rId35"/>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5" userDrawn="1">
          <p15:clr>
            <a:srgbClr val="A4A3A4"/>
          </p15:clr>
        </p15:guide>
        <p15:guide id="2" pos="2389" userDrawn="1">
          <p15:clr>
            <a:srgbClr val="A4A3A4"/>
          </p15:clr>
        </p15:guide>
        <p15:guide id="4" orient="horz" pos="4020" userDrawn="1">
          <p15:clr>
            <a:srgbClr val="A4A3A4"/>
          </p15:clr>
        </p15:guide>
        <p15:guide id="6" pos="279" userDrawn="1">
          <p15:clr>
            <a:srgbClr val="A4A3A4"/>
          </p15:clr>
        </p15:guide>
        <p15:guide id="7" orient="horz" pos="4269" userDrawn="1">
          <p15:clr>
            <a:srgbClr val="A4A3A4"/>
          </p15:clr>
        </p15:guide>
        <p15:guide id="8" orient="horz" pos="3566" userDrawn="1">
          <p15:clr>
            <a:srgbClr val="A4A3A4"/>
          </p15:clr>
        </p15:guide>
        <p15:guide id="9" orient="horz" pos="1185" userDrawn="1">
          <p15:clr>
            <a:srgbClr val="A4A3A4"/>
          </p15:clr>
        </p15:guide>
        <p15:guide id="12" orient="horz" pos="2591" userDrawn="1">
          <p15:clr>
            <a:srgbClr val="A4A3A4"/>
          </p15:clr>
        </p15:guide>
        <p15:guide id="13" pos="3863" userDrawn="1">
          <p15:clr>
            <a:srgbClr val="A4A3A4"/>
          </p15:clr>
        </p15:guide>
        <p15:guide id="14" orient="horz" pos="3906" userDrawn="1">
          <p15:clr>
            <a:srgbClr val="A4A3A4"/>
          </p15:clr>
        </p15:guide>
        <p15:guide id="15" pos="7605" userDrawn="1">
          <p15:clr>
            <a:srgbClr val="A4A3A4"/>
          </p15:clr>
        </p15:guide>
        <p15:guide id="17" pos="4475" userDrawn="1">
          <p15:clr>
            <a:srgbClr val="A4A3A4"/>
          </p15:clr>
        </p15:guide>
        <p15:guide id="18" pos="4316" userDrawn="1">
          <p15:clr>
            <a:srgbClr val="A4A3A4"/>
          </p15:clr>
        </p15:guide>
        <p15:guide id="20" orient="horz" pos="22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3E0C69-8599-D9EF-C3D1-58F20319E041}" name="Michał Kujawski" initials="MK" userId="Michał Kujawski" providerId="None"/>
  <p188:author id="{80A150D3-9FD6-40D2-3504-C7F4B06AB124}" name="Filip Kuropatwa" initials="FK" userId="S::filip.kuropatwa@unimot.pl::8aa613ff-0352-4902-ad69-2d59eebbe8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anna Siedlaczek" initials="JS" lastIdx="4" clrIdx="0">
    <p:extLst>
      <p:ext uri="{19B8F6BF-5375-455C-9EA6-DF929625EA0E}">
        <p15:presenceInfo xmlns:p15="http://schemas.microsoft.com/office/powerpoint/2012/main" userId="S-1-5-21-299502267-1801674531-682003330-9803" providerId="AD"/>
      </p:ext>
    </p:extLst>
  </p:cmAuthor>
  <p:cmAuthor id="2" name="Joanna Siedlaczek" initials="JS [2]" lastIdx="2" clrIdx="1">
    <p:extLst>
      <p:ext uri="{19B8F6BF-5375-455C-9EA6-DF929625EA0E}">
        <p15:presenceInfo xmlns:p15="http://schemas.microsoft.com/office/powerpoint/2012/main" userId="S::joanna.siedlaczek@unimot.pl::69b6d009-bd7e-4cb2-829c-87be6a797055" providerId="AD"/>
      </p:ext>
    </p:extLst>
  </p:cmAuthor>
  <p:cmAuthor id="3" name="Marek Moroz" initials="MM" lastIdx="3" clrIdx="2">
    <p:extLst>
      <p:ext uri="{19B8F6BF-5375-455C-9EA6-DF929625EA0E}">
        <p15:presenceInfo xmlns:p15="http://schemas.microsoft.com/office/powerpoint/2012/main" userId="S::marek.moroz@unimot.pl::85e1da4c-53dc-430b-9e4e-ff66e1ed1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71D49"/>
    <a:srgbClr val="44546A"/>
    <a:srgbClr val="008000"/>
    <a:srgbClr val="7F7F7F"/>
    <a:srgbClr val="A6A6A6"/>
    <a:srgbClr val="898989"/>
    <a:srgbClr val="D9D9D9"/>
    <a:srgbClr val="595959"/>
    <a:srgbClr val="E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2597" autoAdjust="0"/>
  </p:normalViewPr>
  <p:slideViewPr>
    <p:cSldViewPr snapToGrid="0" snapToObjects="1">
      <p:cViewPr varScale="1">
        <p:scale>
          <a:sx n="108" d="100"/>
          <a:sy n="108" d="100"/>
        </p:scale>
        <p:origin x="444" y="108"/>
      </p:cViewPr>
      <p:guideLst>
        <p:guide orient="horz" pos="3135"/>
        <p:guide pos="2389"/>
        <p:guide orient="horz" pos="4020"/>
        <p:guide pos="279"/>
        <p:guide orient="horz" pos="4269"/>
        <p:guide orient="horz" pos="3566"/>
        <p:guide orient="horz" pos="1185"/>
        <p:guide orient="horz" pos="2591"/>
        <p:guide pos="3863"/>
        <p:guide orient="horz" pos="3906"/>
        <p:guide pos="7605"/>
        <p:guide pos="4475"/>
        <p:guide pos="4316"/>
        <p:guide orient="horz" pos="2251"/>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roslaw.szczygielsk\Desktop\Kopia%20pliku%20S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oleObject" Target="file:///C:\Pawe&#322;%20Jamski\GPW\Raporty\okresowe\kwartalne\2024%20I%20kw\Dane\od%20S&#322;awka\BRIDGE%20EBITDA%201Q24.xlsm" TargetMode="External"/><Relationship Id="rId1" Type="http://schemas.openxmlformats.org/officeDocument/2006/relationships/image" Target="../media/image32.png"/></Relationships>
</file>

<file path=ppt/charts/_rels/chart15.xml.rels><?xml version="1.0" encoding="UTF-8" standalone="yes"?>
<Relationships xmlns="http://schemas.openxmlformats.org/package/2006/relationships"><Relationship Id="rId3" Type="http://schemas.openxmlformats.org/officeDocument/2006/relationships/oleObject" Target="file:///C:\Users\miroslaw.szczygielsk\AppData\Local\Microsoft\Windows\INetCache\Content.Outlook\ARZ8G545\COT_SK&#321;ADOWE_MIREK.xlsx" TargetMode="External"/><Relationship Id="rId2" Type="http://schemas.microsoft.com/office/2011/relationships/chartColorStyle" Target="colors7.xml"/><Relationship Id="rId1" Type="http://schemas.microsoft.com/office/2011/relationships/chartStyle" Target="style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miroslaw.szczygielsk\Desktop\Kopia%20pliku%20SD.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miroslaw.szczygielsk\Desktop\Kopia%20pliku%20SD.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oleObject" Target="file:///\\unimot.pl\Firma\Centrala\Relacje-Inwestorskie\8_Wyniki%20finansowe\2022H1\Notowania\Konsumpcja%20ON,%20benzyny,%20pkb.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pl-PL" sz="1200" dirty="0"/>
              <a:t>Kierunki zaopatrzenia</a:t>
            </a:r>
            <a:r>
              <a:rPr lang="pl-PL" sz="1200" baseline="0" dirty="0"/>
              <a:t> Unimot w LPG w 2023 </a:t>
            </a:r>
            <a:br>
              <a:rPr lang="pl-PL" sz="1200" baseline="0" dirty="0"/>
            </a:br>
            <a:r>
              <a:rPr lang="pl-PL" sz="1200" baseline="0" dirty="0"/>
              <a:t>Unimot LPG </a:t>
            </a:r>
            <a:r>
              <a:rPr lang="pl-PL" sz="1200" baseline="0" dirty="0" err="1"/>
              <a:t>supply</a:t>
            </a:r>
            <a:r>
              <a:rPr lang="pl-PL" sz="1200" baseline="0" dirty="0"/>
              <a:t> </a:t>
            </a:r>
            <a:r>
              <a:rPr lang="pl-PL" sz="1200" baseline="0" dirty="0" err="1"/>
              <a:t>directions</a:t>
            </a:r>
            <a:r>
              <a:rPr lang="pl-PL" sz="1200" baseline="0" dirty="0"/>
              <a:t> in 2023</a:t>
            </a:r>
            <a:endParaRPr lang="pl-PL" sz="1200" dirty="0"/>
          </a:p>
        </c:rich>
      </c:tx>
      <c:layout>
        <c:manualLayout>
          <c:xMode val="edge"/>
          <c:yMode val="edge"/>
          <c:x val="0.10238808499401432"/>
          <c:y val="4.937912350651847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3.0995566492476465E-2"/>
          <c:y val="0.32312167205264475"/>
          <c:w val="0.40360616896399187"/>
          <c:h val="0.66064679385402891"/>
        </c:manualLayout>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B299-45E4-A17D-B8C1F0C54C80}"/>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B299-45E4-A17D-B8C1F0C54C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299-45E4-A17D-B8C1F0C54C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299-45E4-A17D-B8C1F0C54C8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B299-45E4-A17D-B8C1F0C54C80}"/>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B299-45E4-A17D-B8C1F0C54C80}"/>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B299-45E4-A17D-B8C1F0C54C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Arkusz1!$C$30:$C$33</c:f>
              <c:strCache>
                <c:ptCount val="4"/>
                <c:pt idx="0">
                  <c:v>Wschód / East</c:v>
                </c:pt>
                <c:pt idx="1">
                  <c:v>Zachód / West</c:v>
                </c:pt>
                <c:pt idx="2">
                  <c:v>Polska / Poland</c:v>
                </c:pt>
                <c:pt idx="3">
                  <c:v>Pozostałe / Others</c:v>
                </c:pt>
              </c:strCache>
            </c:strRef>
          </c:cat>
          <c:val>
            <c:numRef>
              <c:f>Arkusz1!$D$30:$D$33</c:f>
              <c:numCache>
                <c:formatCode>0%</c:formatCode>
                <c:ptCount val="4"/>
                <c:pt idx="0">
                  <c:v>0.6</c:v>
                </c:pt>
                <c:pt idx="1">
                  <c:v>0.23333333333333334</c:v>
                </c:pt>
                <c:pt idx="2">
                  <c:v>0.13333333333333333</c:v>
                </c:pt>
                <c:pt idx="3">
                  <c:v>3.3333333333333333E-2</c:v>
                </c:pt>
              </c:numCache>
            </c:numRef>
          </c:val>
          <c:extLst>
            <c:ext xmlns:c16="http://schemas.microsoft.com/office/drawing/2014/chart" uri="{C3380CC4-5D6E-409C-BE32-E72D297353CC}">
              <c16:uniqueId val="{00000008-B299-45E4-A17D-B8C1F0C54C8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6444643014015796"/>
          <c:y val="0.4372486756279812"/>
          <c:w val="0.32203887613576371"/>
          <c:h val="0.37117982700204372"/>
        </c:manualLayout>
      </c:layout>
      <c:overlay val="0"/>
      <c:spPr>
        <a:noFill/>
        <a:ln>
          <a:noFill/>
        </a:ln>
        <a:effectLst/>
      </c:spPr>
      <c:txPr>
        <a:bodyPr rot="0" spcFirstLastPara="1" vertOverflow="ellipsis" vert="horz" wrap="square" anchor="ctr" anchorCtr="1"/>
        <a:lstStyle/>
        <a:p>
          <a:pPr>
            <a:defRPr lang="en-US" sz="1000" b="0" i="0" u="none" strike="noStrike" kern="1200" spc="0" baseline="0">
              <a:solidFill>
                <a:prstClr val="black">
                  <a:lumMod val="65000"/>
                  <a:lumOff val="35000"/>
                </a:prst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33213025736071E-2"/>
          <c:y val="0.25138396507205019"/>
          <c:w val="0.96336405228758171"/>
          <c:h val="0.49329831274217367"/>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5-2247-40E5-A3EB-01ACC4FE4EC9}"/>
              </c:ext>
            </c:extLst>
          </c:dPt>
          <c:dPt>
            <c:idx val="1"/>
            <c:invertIfNegative val="0"/>
            <c:bubble3D val="0"/>
            <c:extLst>
              <c:ext xmlns:c16="http://schemas.microsoft.com/office/drawing/2014/chart" uri="{C3380CC4-5D6E-409C-BE32-E72D297353CC}">
                <c16:uniqueId val="{00000000-2247-40E5-A3EB-01ACC4FE4EC9}"/>
              </c:ext>
            </c:extLst>
          </c:dPt>
          <c:dPt>
            <c:idx val="2"/>
            <c:invertIfNegative val="0"/>
            <c:bubble3D val="0"/>
            <c:extLst>
              <c:ext xmlns:c16="http://schemas.microsoft.com/office/drawing/2014/chart" uri="{C3380CC4-5D6E-409C-BE32-E72D297353CC}">
                <c16:uniqueId val="{00000006-2247-40E5-A3EB-01ACC4FE4EC9}"/>
              </c:ext>
            </c:extLst>
          </c:dPt>
          <c:dPt>
            <c:idx val="3"/>
            <c:invertIfNegative val="0"/>
            <c:bubble3D val="0"/>
            <c:spPr>
              <a:solidFill>
                <a:schemeClr val="bg1">
                  <a:lumMod val="65000"/>
                </a:schemeClr>
              </a:solidFill>
            </c:spPr>
            <c:extLst>
              <c:ext xmlns:c16="http://schemas.microsoft.com/office/drawing/2014/chart" uri="{C3380CC4-5D6E-409C-BE32-E72D297353CC}">
                <c16:uniqueId val="{00000001-2247-40E5-A3EB-01ACC4FE4EC9}"/>
              </c:ext>
            </c:extLst>
          </c:dPt>
          <c:dPt>
            <c:idx val="4"/>
            <c:invertIfNegative val="0"/>
            <c:bubble3D val="0"/>
            <c:spPr>
              <a:solidFill>
                <a:srgbClr val="002060"/>
              </a:solidFill>
            </c:spPr>
            <c:extLst>
              <c:ext xmlns:c16="http://schemas.microsoft.com/office/drawing/2014/chart" uri="{C3380CC4-5D6E-409C-BE32-E72D297353CC}">
                <c16:uniqueId val="{00000002-2247-40E5-A3EB-01ACC4FE4EC9}"/>
              </c:ext>
            </c:extLst>
          </c:dPt>
          <c:dPt>
            <c:idx val="5"/>
            <c:invertIfNegative val="0"/>
            <c:bubble3D val="0"/>
            <c:extLst>
              <c:ext xmlns:c16="http://schemas.microsoft.com/office/drawing/2014/chart" uri="{C3380CC4-5D6E-409C-BE32-E72D297353CC}">
                <c16:uniqueId val="{00000003-2247-40E5-A3EB-01ACC4FE4EC9}"/>
              </c:ext>
            </c:extLst>
          </c:dPt>
          <c:dPt>
            <c:idx val="6"/>
            <c:invertIfNegative val="0"/>
            <c:bubble3D val="0"/>
            <c:extLst>
              <c:ext xmlns:c16="http://schemas.microsoft.com/office/drawing/2014/chart" uri="{C3380CC4-5D6E-409C-BE32-E72D297353CC}">
                <c16:uniqueId val="{00000004-2247-40E5-A3EB-01ACC4FE4EC9}"/>
              </c:ext>
            </c:extLst>
          </c:dPt>
          <c:dPt>
            <c:idx val="7"/>
            <c:invertIfNegative val="0"/>
            <c:bubble3D val="0"/>
            <c:spPr>
              <a:solidFill>
                <a:schemeClr val="bg1">
                  <a:lumMod val="65000"/>
                </a:schemeClr>
              </a:solidFill>
            </c:spPr>
            <c:extLst>
              <c:ext xmlns:c16="http://schemas.microsoft.com/office/drawing/2014/chart" uri="{C3380CC4-5D6E-409C-BE32-E72D297353CC}">
                <c16:uniqueId val="{00000009-89AF-4590-8562-18C4A6CF4032}"/>
              </c:ext>
            </c:extLst>
          </c:dPt>
          <c:dPt>
            <c:idx val="8"/>
            <c:invertIfNegative val="0"/>
            <c:bubble3D val="0"/>
            <c:spPr>
              <a:solidFill>
                <a:srgbClr val="FF0000"/>
              </a:solidFill>
            </c:spPr>
            <c:extLst>
              <c:ext xmlns:c16="http://schemas.microsoft.com/office/drawing/2014/chart" uri="{C3380CC4-5D6E-409C-BE32-E72D297353CC}">
                <c16:uniqueId val="{0000000A-8C8B-4351-87C1-7B2AD548EBBB}"/>
              </c:ext>
            </c:extLst>
          </c:dPt>
          <c:dLbls>
            <c:dLbl>
              <c:idx val="0"/>
              <c:layout>
                <c:manualLayout>
                  <c:x val="1.4245098039215687E-3"/>
                  <c:y val="4.70208798559960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47-40E5-A3EB-01ACC4FE4EC9}"/>
                </c:ext>
              </c:extLst>
            </c:dLbl>
            <c:dLbl>
              <c:idx val="1"/>
              <c:layout>
                <c:manualLayout>
                  <c:x val="-8.1775678367886351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47-40E5-A3EB-01ACC4FE4EC9}"/>
                </c:ext>
              </c:extLst>
            </c:dLbl>
            <c:dLbl>
              <c:idx val="2"/>
              <c:layout>
                <c:manualLayout>
                  <c:x val="2.7258169934639E-3"/>
                  <c:y val="4.70208798559960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47-40E5-A3EB-01ACC4FE4EC9}"/>
                </c:ext>
              </c:extLst>
            </c:dLbl>
            <c:dLbl>
              <c:idx val="4"/>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2247-40E5-A3EB-01ACC4FE4EC9}"/>
                </c:ext>
              </c:extLst>
            </c:dLbl>
            <c:dLbl>
              <c:idx val="5"/>
              <c:spPr>
                <a:noFill/>
                <a:ln>
                  <a:noFill/>
                </a:ln>
                <a:effectLst/>
              </c:spPr>
              <c:txPr>
                <a:bodyPr anchorCtr="0"/>
                <a:lstStyle/>
                <a:p>
                  <a:pPr algn="ctr" rtl="0">
                    <a:defRPr lang="en-US" sz="1000" b="0" i="0" u="none" strike="noStrike" kern="1200" baseline="0" dirty="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2247-40E5-A3EB-01ACC4FE4EC9}"/>
                </c:ext>
              </c:extLst>
            </c:dLbl>
            <c:dLbl>
              <c:idx val="6"/>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4-2247-40E5-A3EB-01ACC4FE4EC9}"/>
                </c:ext>
              </c:extLst>
            </c:dLbl>
            <c:dLbl>
              <c:idx val="7"/>
              <c:tx>
                <c:rich>
                  <a:bodyPr anchorCtr="0"/>
                  <a:lstStyle/>
                  <a:p>
                    <a:pPr algn="ctr" rtl="0">
                      <a:defRPr lang="en-US" sz="1000" b="0" i="0" u="none" strike="noStrike" kern="1200" baseline="0" dirty="0">
                        <a:solidFill>
                          <a:srgbClr val="44546A"/>
                        </a:solidFill>
                        <a:latin typeface="Helvetica Neue"/>
                        <a:ea typeface="Calibri" charset="0"/>
                        <a:cs typeface="Calibri" charset="0"/>
                      </a:defRPr>
                    </a:pPr>
                    <a:fld id="{4F17AC8D-73F1-4ADA-A009-3C0B3EB49885}" type="VALUE">
                      <a:rPr lang="en-US" sz="1000" b="0" i="0" u="none" strike="noStrike" kern="1200" baseline="0" dirty="0">
                        <a:solidFill>
                          <a:srgbClr val="44546A"/>
                        </a:solidFill>
                        <a:latin typeface="Helvetica Neue"/>
                        <a:ea typeface="Calibri" charset="0"/>
                        <a:cs typeface="Calibri" charset="0"/>
                      </a:rPr>
                      <a:pPr algn="ctr" rtl="0">
                        <a:defRPr lang="en-US" sz="1000" b="0" i="0" u="none" strike="noStrike" kern="1200" baseline="0" dirty="0">
                          <a:solidFill>
                            <a:srgbClr val="44546A"/>
                          </a:solidFill>
                          <a:latin typeface="Helvetica Neue"/>
                          <a:ea typeface="Calibri" charset="0"/>
                          <a:cs typeface="Calibri" charset="0"/>
                        </a:defRPr>
                      </a:pPr>
                      <a:t>[WARTOŚĆ]</a:t>
                    </a:fld>
                    <a:endParaRPr lang="pl-PL"/>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9AF-4590-8562-18C4A6CF4032}"/>
                </c:ext>
              </c:extLst>
            </c:dLbl>
            <c:dLbl>
              <c:idx val="8"/>
              <c:spPr>
                <a:noFill/>
                <a:ln>
                  <a:noFill/>
                </a:ln>
                <a:effectLst/>
              </c:spPr>
              <c:txPr>
                <a:bodyPr/>
                <a:lstStyle/>
                <a:p>
                  <a:pPr>
                    <a:defRPr sz="1000" b="1">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8C8B-4351-87C1-7B2AD548EBBB}"/>
                </c:ext>
              </c:extLst>
            </c:dLbl>
            <c:spPr>
              <a:noFill/>
              <a:ln>
                <a:noFill/>
              </a:ln>
              <a:effectLst/>
            </c:spPr>
            <c:txPr>
              <a:bodyPr/>
              <a:lstStyle/>
              <a:p>
                <a:pPr>
                  <a:defRPr sz="1000" b="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#,##0</c:formatCode>
                <c:ptCount val="9"/>
                <c:pt idx="0">
                  <c:v>2371</c:v>
                </c:pt>
                <c:pt idx="1">
                  <c:v>3518</c:v>
                </c:pt>
                <c:pt idx="2">
                  <c:v>3814</c:v>
                </c:pt>
                <c:pt idx="3">
                  <c:v>3666</c:v>
                </c:pt>
                <c:pt idx="4">
                  <c:v>3279</c:v>
                </c:pt>
                <c:pt idx="5">
                  <c:v>3249.15</c:v>
                </c:pt>
                <c:pt idx="6">
                  <c:v>3310</c:v>
                </c:pt>
                <c:pt idx="7">
                  <c:v>3048.7222969999998</c:v>
                </c:pt>
                <c:pt idx="8">
                  <c:v>2995.8980000000001</c:v>
                </c:pt>
              </c:numCache>
            </c:numRef>
          </c:val>
          <c:extLst>
            <c:ext xmlns:c16="http://schemas.microsoft.com/office/drawing/2014/chart" uri="{C3380CC4-5D6E-409C-BE32-E72D297353CC}">
              <c16:uniqueId val="{00000007-2247-40E5-A3EB-01ACC4FE4EC9}"/>
            </c:ext>
          </c:extLst>
        </c:ser>
        <c:dLbls>
          <c:showLegendKey val="0"/>
          <c:showVal val="1"/>
          <c:showCatName val="0"/>
          <c:showSerName val="0"/>
          <c:showPercent val="0"/>
          <c:showBubbleSize val="0"/>
        </c:dLbls>
        <c:gapWidth val="82"/>
        <c:overlap val="100"/>
        <c:axId val="132716032"/>
        <c:axId val="132717568"/>
      </c:barChart>
      <c:catAx>
        <c:axId val="132716032"/>
        <c:scaling>
          <c:orientation val="minMax"/>
        </c:scaling>
        <c:delete val="0"/>
        <c:axPos val="b"/>
        <c:numFmt formatCode="General" sourceLinked="0"/>
        <c:majorTickMark val="none"/>
        <c:minorTickMark val="none"/>
        <c:tickLblPos val="nextTo"/>
        <c:spPr>
          <a:ln>
            <a:solidFill>
              <a:srgbClr val="A6A6A6"/>
            </a:solidFill>
          </a:ln>
        </c:spPr>
        <c:txPr>
          <a:bodyPr/>
          <a:lstStyle/>
          <a:p>
            <a:pPr>
              <a:defRPr sz="900">
                <a:solidFill>
                  <a:srgbClr val="7F7F7F"/>
                </a:solidFill>
                <a:latin typeface="Helvetica Neue"/>
              </a:defRPr>
            </a:pPr>
            <a:endParaRPr lang="pl-PL"/>
          </a:p>
        </c:txPr>
        <c:crossAx val="132717568"/>
        <c:crosses val="autoZero"/>
        <c:auto val="1"/>
        <c:lblAlgn val="ctr"/>
        <c:lblOffset val="100"/>
        <c:noMultiLvlLbl val="0"/>
      </c:catAx>
      <c:valAx>
        <c:axId val="132717568"/>
        <c:scaling>
          <c:orientation val="minMax"/>
        </c:scaling>
        <c:delete val="1"/>
        <c:axPos val="l"/>
        <c:numFmt formatCode="#,##0" sourceLinked="1"/>
        <c:majorTickMark val="out"/>
        <c:minorTickMark val="none"/>
        <c:tickLblPos val="none"/>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71568627450977E-2"/>
          <c:y val="0.16482617718608775"/>
          <c:w val="0.96406078431372544"/>
          <c:h val="0.62922629675484598"/>
        </c:manualLayout>
      </c:layout>
      <c:barChart>
        <c:barDir val="col"/>
        <c:grouping val="clustered"/>
        <c:varyColors val="0"/>
        <c:ser>
          <c:idx val="0"/>
          <c:order val="0"/>
          <c:tx>
            <c:strRef>
              <c:f>Arkusz1!$B$1</c:f>
              <c:strCache>
                <c:ptCount val="1"/>
                <c:pt idx="0">
                  <c:v>EBITDA</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1-942C-46FB-B67A-7137DE9BEF30}"/>
              </c:ext>
            </c:extLst>
          </c:dPt>
          <c:dPt>
            <c:idx val="1"/>
            <c:invertIfNegative val="0"/>
            <c:bubble3D val="0"/>
            <c:extLst>
              <c:ext xmlns:c16="http://schemas.microsoft.com/office/drawing/2014/chart" uri="{C3380CC4-5D6E-409C-BE32-E72D297353CC}">
                <c16:uniqueId val="{00000003-942C-46FB-B67A-7137DE9BEF30}"/>
              </c:ext>
            </c:extLst>
          </c:dPt>
          <c:dPt>
            <c:idx val="2"/>
            <c:invertIfNegative val="0"/>
            <c:bubble3D val="0"/>
            <c:extLst>
              <c:ext xmlns:c16="http://schemas.microsoft.com/office/drawing/2014/chart" uri="{C3380CC4-5D6E-409C-BE32-E72D297353CC}">
                <c16:uniqueId val="{00000004-942C-46FB-B67A-7137DE9BEF30}"/>
              </c:ext>
            </c:extLst>
          </c:dPt>
          <c:dPt>
            <c:idx val="3"/>
            <c:invertIfNegative val="0"/>
            <c:bubble3D val="0"/>
            <c:spPr>
              <a:solidFill>
                <a:schemeClr val="bg1">
                  <a:lumMod val="65000"/>
                </a:schemeClr>
              </a:solidFill>
            </c:spPr>
            <c:extLst>
              <c:ext xmlns:c16="http://schemas.microsoft.com/office/drawing/2014/chart" uri="{C3380CC4-5D6E-409C-BE32-E72D297353CC}">
                <c16:uniqueId val="{00000005-942C-46FB-B67A-7137DE9BEF30}"/>
              </c:ext>
            </c:extLst>
          </c:dPt>
          <c:dPt>
            <c:idx val="4"/>
            <c:invertIfNegative val="0"/>
            <c:bubble3D val="0"/>
            <c:spPr>
              <a:solidFill>
                <a:srgbClr val="071D49"/>
              </a:solidFill>
            </c:spPr>
            <c:extLst>
              <c:ext xmlns:c16="http://schemas.microsoft.com/office/drawing/2014/chart" uri="{C3380CC4-5D6E-409C-BE32-E72D297353CC}">
                <c16:uniqueId val="{00000006-942C-46FB-B67A-7137DE9BEF30}"/>
              </c:ext>
            </c:extLst>
          </c:dPt>
          <c:dPt>
            <c:idx val="5"/>
            <c:invertIfNegative val="0"/>
            <c:bubble3D val="0"/>
            <c:extLst>
              <c:ext xmlns:c16="http://schemas.microsoft.com/office/drawing/2014/chart" uri="{C3380CC4-5D6E-409C-BE32-E72D297353CC}">
                <c16:uniqueId val="{00000008-942C-46FB-B67A-7137DE9BEF30}"/>
              </c:ext>
            </c:extLst>
          </c:dPt>
          <c:dPt>
            <c:idx val="6"/>
            <c:invertIfNegative val="0"/>
            <c:bubble3D val="0"/>
            <c:extLst>
              <c:ext xmlns:c16="http://schemas.microsoft.com/office/drawing/2014/chart" uri="{C3380CC4-5D6E-409C-BE32-E72D297353CC}">
                <c16:uniqueId val="{00000009-942C-46FB-B67A-7137DE9BEF30}"/>
              </c:ext>
            </c:extLst>
          </c:dPt>
          <c:dPt>
            <c:idx val="7"/>
            <c:invertIfNegative val="0"/>
            <c:bubble3D val="0"/>
            <c:spPr>
              <a:solidFill>
                <a:schemeClr val="bg1">
                  <a:lumMod val="65000"/>
                </a:schemeClr>
              </a:solidFill>
            </c:spPr>
            <c:extLst>
              <c:ext xmlns:c16="http://schemas.microsoft.com/office/drawing/2014/chart" uri="{C3380CC4-5D6E-409C-BE32-E72D297353CC}">
                <c16:uniqueId val="{0000000A-942C-46FB-B67A-7137DE9BEF30}"/>
              </c:ext>
            </c:extLst>
          </c:dPt>
          <c:dPt>
            <c:idx val="8"/>
            <c:invertIfNegative val="0"/>
            <c:bubble3D val="0"/>
            <c:spPr>
              <a:solidFill>
                <a:srgbClr val="FF0000"/>
              </a:solidFill>
            </c:spPr>
            <c:extLst>
              <c:ext xmlns:c16="http://schemas.microsoft.com/office/drawing/2014/chart" uri="{C3380CC4-5D6E-409C-BE32-E72D297353CC}">
                <c16:uniqueId val="{0000000A-6D63-4FD0-9965-954C7A21C148}"/>
              </c:ext>
            </c:extLst>
          </c:dPt>
          <c:dLbls>
            <c:dLbl>
              <c:idx val="1"/>
              <c:spPr>
                <a:noFill/>
                <a:ln>
                  <a:noFill/>
                </a:ln>
                <a:effectLst/>
              </c:spPr>
              <c:txPr>
                <a:bodyPr wrap="square" lIns="38100" tIns="19050" rIns="38100" bIns="19050" anchor="ctr">
                  <a:noAutofit/>
                </a:bodyPr>
                <a:lstStyle/>
                <a:p>
                  <a:pPr>
                    <a:defRPr sz="1000" b="0">
                      <a:solidFill>
                        <a:srgbClr val="44546A"/>
                      </a:solidFill>
                      <a:latin typeface="Helvetica" panose="020B0604020202020204" pitchFamily="34" charset="0"/>
                      <a:cs typeface="Helvetica" panose="020B0604020202020204" pitchFamily="34"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10566732026143791"/>
                      <c:h val="0.10564232519374915"/>
                    </c:manualLayout>
                  </c15:layout>
                </c:ext>
                <c:ext xmlns:c16="http://schemas.microsoft.com/office/drawing/2014/chart" uri="{C3380CC4-5D6E-409C-BE32-E72D297353CC}">
                  <c16:uniqueId val="{00000003-942C-46FB-B67A-7137DE9BEF30}"/>
                </c:ext>
              </c:extLst>
            </c:dLbl>
            <c:dLbl>
              <c:idx val="5"/>
              <c:spPr>
                <a:noFill/>
                <a:ln>
                  <a:noFill/>
                </a:ln>
                <a:effectLst/>
              </c:spPr>
              <c:txPr>
                <a:bodyPr wrap="square" lIns="38100" tIns="19050" rIns="38100" bIns="19050" anchor="ctr" anchorCtr="0">
                  <a:spAutoFit/>
                </a:bodyPr>
                <a:lstStyle/>
                <a:p>
                  <a:pPr algn="ctr" rtl="0">
                    <a:defRPr lang="en-US" sz="1000" b="0" i="0" u="none" strike="noStrike" kern="1200" baseline="0">
                      <a:solidFill>
                        <a:srgbClr val="44546A"/>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942C-46FB-B67A-7137DE9BEF30}"/>
                </c:ext>
              </c:extLst>
            </c:dLbl>
            <c:dLbl>
              <c:idx val="6"/>
              <c:spPr>
                <a:noFill/>
                <a:ln>
                  <a:noFill/>
                </a:ln>
                <a:effectLst/>
              </c:spPr>
              <c:txPr>
                <a:bodyPr wrap="square" lIns="38100" tIns="19050" rIns="38100" bIns="19050" anchor="ctr" anchorCtr="0">
                  <a:spAutoFit/>
                </a:bodyPr>
                <a:lstStyle/>
                <a:p>
                  <a:pPr algn="ctr" rtl="0">
                    <a:defRPr lang="en-US" sz="1000" b="0" i="0" u="none" strike="noStrike" kern="1200" baseline="0">
                      <a:solidFill>
                        <a:srgbClr val="44546A"/>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9-942C-46FB-B67A-7137DE9BEF30}"/>
                </c:ext>
              </c:extLst>
            </c:dLbl>
            <c:dLbl>
              <c:idx val="7"/>
              <c:spPr>
                <a:noFill/>
                <a:ln>
                  <a:noFill/>
                </a:ln>
                <a:effectLst/>
              </c:spPr>
              <c:txPr>
                <a:bodyPr wrap="square" lIns="38100" tIns="19050" rIns="38100" bIns="19050" anchor="ctr" anchorCtr="0">
                  <a:spAutoFit/>
                </a:bodyPr>
                <a:lstStyle/>
                <a:p>
                  <a:pPr algn="ctr" rtl="0">
                    <a:defRPr lang="en-US" sz="1000" b="0" i="0" u="none" strike="noStrike" kern="1200" baseline="0">
                      <a:solidFill>
                        <a:srgbClr val="44546A"/>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942C-46FB-B67A-7137DE9BEF30}"/>
                </c:ext>
              </c:extLst>
            </c:dLbl>
            <c:dLbl>
              <c:idx val="8"/>
              <c:spPr>
                <a:noFill/>
                <a:ln>
                  <a:noFill/>
                </a:ln>
                <a:effectLst/>
              </c:spPr>
              <c:txPr>
                <a:bodyPr wrap="square" lIns="38100" tIns="19050" rIns="38100" bIns="19050" anchor="ctr" anchorCtr="1">
                  <a:spAutoFit/>
                </a:bodyPr>
                <a:lstStyle/>
                <a:p>
                  <a:pPr>
                    <a:defRPr sz="1000" b="1">
                      <a:solidFill>
                        <a:srgbClr val="FF0000"/>
                      </a:solidFill>
                      <a:latin typeface="Helvetica" panose="020B0604020202020204" pitchFamily="34" charset="0"/>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6D63-4FD0-9965-954C7A21C148}"/>
                </c:ext>
              </c:extLst>
            </c:dLbl>
            <c:spPr>
              <a:noFill/>
              <a:ln>
                <a:noFill/>
              </a:ln>
              <a:effectLst/>
            </c:spPr>
            <c:txPr>
              <a:bodyPr wrap="square" lIns="38100" tIns="19050" rIns="38100" bIns="19050" anchor="ctr">
                <a:spAutoFit/>
              </a:bodyPr>
              <a:lstStyle/>
              <a:p>
                <a:pPr>
                  <a:defRPr sz="1000">
                    <a:solidFill>
                      <a:srgbClr val="44546A"/>
                    </a:solidFill>
                    <a:latin typeface="Helvetica" panose="020B0604020202020204" pitchFamily="34" charset="0"/>
                    <a:cs typeface="Helvetica"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General</c:formatCode>
                <c:ptCount val="9"/>
                <c:pt idx="0">
                  <c:v>146.80000000000001</c:v>
                </c:pt>
                <c:pt idx="1">
                  <c:v>67.7</c:v>
                </c:pt>
                <c:pt idx="2">
                  <c:v>59.8</c:v>
                </c:pt>
                <c:pt idx="3">
                  <c:v>228.2</c:v>
                </c:pt>
                <c:pt idx="4">
                  <c:v>114.6</c:v>
                </c:pt>
                <c:pt idx="5">
                  <c:v>82.2</c:v>
                </c:pt>
                <c:pt idx="6">
                  <c:v>11.7</c:v>
                </c:pt>
                <c:pt idx="7">
                  <c:v>460.5</c:v>
                </c:pt>
                <c:pt idx="8">
                  <c:v>73.5</c:v>
                </c:pt>
              </c:numCache>
            </c:numRef>
          </c:val>
          <c:extLst>
            <c:ext xmlns:c16="http://schemas.microsoft.com/office/drawing/2014/chart" uri="{C3380CC4-5D6E-409C-BE32-E72D297353CC}">
              <c16:uniqueId val="{0000000B-942C-46FB-B67A-7137DE9BEF30}"/>
            </c:ext>
          </c:extLst>
        </c:ser>
        <c:dLbls>
          <c:showLegendKey val="0"/>
          <c:showVal val="1"/>
          <c:showCatName val="0"/>
          <c:showSerName val="0"/>
          <c:showPercent val="0"/>
          <c:showBubbleSize val="0"/>
        </c:dLbls>
        <c:gapWidth val="82"/>
        <c:axId val="132546560"/>
        <c:axId val="132548096"/>
      </c:barChart>
      <c:catAx>
        <c:axId val="132546560"/>
        <c:scaling>
          <c:orientation val="minMax"/>
        </c:scaling>
        <c:delete val="0"/>
        <c:axPos val="b"/>
        <c:numFmt formatCode="General" sourceLinked="0"/>
        <c:majorTickMark val="out"/>
        <c:minorTickMark val="none"/>
        <c:tickLblPos val="nextTo"/>
        <c:spPr>
          <a:ln>
            <a:solidFill>
              <a:srgbClr val="A6A6A6"/>
            </a:solidFill>
          </a:ln>
        </c:spPr>
        <c:txPr>
          <a:bodyPr/>
          <a:lstStyle/>
          <a:p>
            <a:pPr>
              <a:defRPr sz="900">
                <a:solidFill>
                  <a:srgbClr val="7F7F7F"/>
                </a:solidFill>
                <a:latin typeface="Helvetica Neue"/>
              </a:defRPr>
            </a:pPr>
            <a:endParaRPr lang="pl-PL"/>
          </a:p>
        </c:txPr>
        <c:crossAx val="132548096"/>
        <c:crosses val="autoZero"/>
        <c:auto val="1"/>
        <c:lblAlgn val="ctr"/>
        <c:lblOffset val="300"/>
        <c:noMultiLvlLbl val="0"/>
      </c:catAx>
      <c:valAx>
        <c:axId val="132548096"/>
        <c:scaling>
          <c:orientation val="minMax"/>
          <c:max val="500"/>
          <c:min val="0"/>
        </c:scaling>
        <c:delete val="1"/>
        <c:axPos val="l"/>
        <c:numFmt formatCode="General" sourceLinked="1"/>
        <c:majorTickMark val="out"/>
        <c:minorTickMark val="none"/>
        <c:tickLblPos val="nextTo"/>
        <c:crossAx val="132546560"/>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15797003048067"/>
          <c:y val="5.3742277593042662E-2"/>
          <c:w val="0.36769860486720352"/>
          <c:h val="0.76178578256122731"/>
        </c:manualLayout>
      </c:layout>
      <c:barChart>
        <c:barDir val="col"/>
        <c:grouping val="stacked"/>
        <c:varyColors val="0"/>
        <c:ser>
          <c:idx val="0"/>
          <c:order val="0"/>
          <c:tx>
            <c:strRef>
              <c:f>Arkusz1!$B$1</c:f>
              <c:strCache>
                <c:ptCount val="1"/>
                <c:pt idx="0">
                  <c:v>Paliwa / Fuels</c:v>
                </c:pt>
              </c:strCache>
            </c:strRef>
          </c:tx>
          <c:spPr>
            <a:solidFill>
              <a:srgbClr val="E10000"/>
            </a:solidFill>
            <a:ln>
              <a:noFill/>
            </a:ln>
            <a:effectLst>
              <a:glow>
                <a:schemeClr val="accent1">
                  <a:alpha val="40000"/>
                </a:schemeClr>
              </a:glow>
              <a:outerShdw blurRad="317500" sx="1000" sy="1000" algn="ctr" rotWithShape="0">
                <a:prstClr val="black">
                  <a:alpha val="25000"/>
                </a:prstClr>
              </a:outerShdw>
              <a:softEdge rad="0"/>
            </a:effectLst>
          </c:spPr>
          <c:invertIfNegative val="0"/>
          <c:dPt>
            <c:idx val="0"/>
            <c:invertIfNegative val="0"/>
            <c:bubble3D val="0"/>
            <c:extLst>
              <c:ext xmlns:c16="http://schemas.microsoft.com/office/drawing/2014/chart" uri="{C3380CC4-5D6E-409C-BE32-E72D297353CC}">
                <c16:uniqueId val="{00000000-A382-46C1-828F-0DF1237285AB}"/>
              </c:ext>
            </c:extLst>
          </c:dPt>
          <c:dPt>
            <c:idx val="1"/>
            <c:invertIfNegative val="0"/>
            <c:bubble3D val="0"/>
            <c:extLst>
              <c:ext xmlns:c16="http://schemas.microsoft.com/office/drawing/2014/chart" uri="{C3380CC4-5D6E-409C-BE32-E72D297353CC}">
                <c16:uniqueId val="{00000001-A382-46C1-828F-0DF1237285AB}"/>
              </c:ext>
            </c:extLst>
          </c:dPt>
          <c:dPt>
            <c:idx val="2"/>
            <c:invertIfNegative val="0"/>
            <c:bubble3D val="0"/>
            <c:extLst>
              <c:ext xmlns:c16="http://schemas.microsoft.com/office/drawing/2014/chart" uri="{C3380CC4-5D6E-409C-BE32-E72D297353CC}">
                <c16:uniqueId val="{00000002-A382-46C1-828F-0DF1237285AB}"/>
              </c:ext>
            </c:extLst>
          </c:dPt>
          <c:dPt>
            <c:idx val="3"/>
            <c:invertIfNegative val="0"/>
            <c:bubble3D val="0"/>
            <c:extLst>
              <c:ext xmlns:c16="http://schemas.microsoft.com/office/drawing/2014/chart" uri="{C3380CC4-5D6E-409C-BE32-E72D297353CC}">
                <c16:uniqueId val="{00000003-A382-46C1-828F-0DF1237285AB}"/>
              </c:ext>
            </c:extLst>
          </c:dPt>
          <c:dPt>
            <c:idx val="4"/>
            <c:invertIfNegative val="0"/>
            <c:bubble3D val="0"/>
            <c:extLst>
              <c:ext xmlns:c16="http://schemas.microsoft.com/office/drawing/2014/chart" uri="{C3380CC4-5D6E-409C-BE32-E72D297353CC}">
                <c16:uniqueId val="{00000004-A382-46C1-828F-0DF1237285AB}"/>
              </c:ext>
            </c:extLst>
          </c:dPt>
          <c:dLbls>
            <c:dLbl>
              <c:idx val="0"/>
              <c:layout>
                <c:manualLayout>
                  <c:x val="-0.11447814482837425"/>
                  <c:y val="-3.44407618677611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82-46C1-828F-0DF1237285AB}"/>
                </c:ext>
              </c:extLst>
            </c:dLbl>
            <c:dLbl>
              <c:idx val="1"/>
              <c:layout>
                <c:manualLayout>
                  <c:x val="0.11784514908803226"/>
                  <c:y val="-1.50001036747799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82-46C1-828F-0DF1237285AB}"/>
                </c:ext>
              </c:extLst>
            </c:dLbl>
            <c:spPr>
              <a:noFill/>
              <a:ln>
                <a:noFill/>
              </a:ln>
              <a:effectLst/>
            </c:spPr>
            <c:txPr>
              <a:bodyPr wrap="square" lIns="38100" tIns="19050" rIns="38100" bIns="19050" anchor="ctr">
                <a:spAutoFit/>
              </a:bodyPr>
              <a:lstStyle/>
              <a:p>
                <a:pPr>
                  <a:defRPr>
                    <a:solidFill>
                      <a:srgbClr val="44546A"/>
                    </a:solidFill>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Arkusz1!$A$2:$A$3</c:f>
              <c:strCache>
                <c:ptCount val="2"/>
                <c:pt idx="0">
                  <c:v>1Q24</c:v>
                </c:pt>
                <c:pt idx="1">
                  <c:v>1Q23</c:v>
                </c:pt>
              </c:strCache>
            </c:strRef>
          </c:cat>
          <c:val>
            <c:numRef>
              <c:f>Arkusz1!$B$2:$B$3</c:f>
              <c:numCache>
                <c:formatCode>0.0%</c:formatCode>
                <c:ptCount val="2"/>
                <c:pt idx="0">
                  <c:v>0.69621304291452013</c:v>
                </c:pt>
                <c:pt idx="1">
                  <c:v>0.78884616786716788</c:v>
                </c:pt>
              </c:numCache>
            </c:numRef>
          </c:val>
          <c:extLst>
            <c:ext xmlns:c16="http://schemas.microsoft.com/office/drawing/2014/chart" uri="{C3380CC4-5D6E-409C-BE32-E72D297353CC}">
              <c16:uniqueId val="{00000005-A382-46C1-828F-0DF1237285AB}"/>
            </c:ext>
          </c:extLst>
        </c:ser>
        <c:ser>
          <c:idx val="1"/>
          <c:order val="1"/>
          <c:tx>
            <c:strRef>
              <c:f>Arkusz1!$C$1</c:f>
              <c:strCache>
                <c:ptCount val="1"/>
                <c:pt idx="0">
                  <c:v>Gaz LPG / LPG</c:v>
                </c:pt>
              </c:strCache>
            </c:strRef>
          </c:tx>
          <c:spPr>
            <a:solidFill>
              <a:srgbClr val="071D49"/>
            </a:solidFill>
            <a:ln>
              <a:noFill/>
            </a:ln>
            <a:effectLst/>
          </c:spPr>
          <c:invertIfNegative val="0"/>
          <c:dLbls>
            <c:dLbl>
              <c:idx val="0"/>
              <c:layout>
                <c:manualLayout>
                  <c:x val="-0.10774413630905812"/>
                  <c:y val="0.117807289319205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82-46C1-828F-0DF1237285AB}"/>
                </c:ext>
              </c:extLst>
            </c:dLbl>
            <c:dLbl>
              <c:idx val="1"/>
              <c:layout>
                <c:manualLayout>
                  <c:x val="0.12794616186700644"/>
                  <c:y val="0.180175854252903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82-46C1-828F-0DF1237285AB}"/>
                </c:ext>
              </c:extLst>
            </c:dLbl>
            <c:spPr>
              <a:noFill/>
              <a:ln>
                <a:noFill/>
              </a:ln>
              <a:effectLst/>
            </c:spPr>
            <c:txPr>
              <a:bodyPr wrap="square" lIns="38100" tIns="19050" rIns="38100" bIns="19050" anchor="ctr">
                <a:spAutoFit/>
              </a:bodyPr>
              <a:lstStyle/>
              <a:p>
                <a:pPr>
                  <a:defRPr>
                    <a:solidFill>
                      <a:srgbClr val="44546A"/>
                    </a:solidFill>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Arkusz1!$A$2:$A$3</c:f>
              <c:strCache>
                <c:ptCount val="2"/>
                <c:pt idx="0">
                  <c:v>1Q24</c:v>
                </c:pt>
                <c:pt idx="1">
                  <c:v>1Q23</c:v>
                </c:pt>
              </c:strCache>
            </c:strRef>
          </c:cat>
          <c:val>
            <c:numRef>
              <c:f>Arkusz1!$C$2:$C$3</c:f>
              <c:numCache>
                <c:formatCode>0.0%</c:formatCode>
                <c:ptCount val="2"/>
                <c:pt idx="0">
                  <c:v>7.2045825840746786E-2</c:v>
                </c:pt>
                <c:pt idx="1">
                  <c:v>9.143098539945857E-2</c:v>
                </c:pt>
              </c:numCache>
            </c:numRef>
          </c:val>
          <c:extLst>
            <c:ext xmlns:c16="http://schemas.microsoft.com/office/drawing/2014/chart" uri="{C3380CC4-5D6E-409C-BE32-E72D297353CC}">
              <c16:uniqueId val="{00000008-A382-46C1-828F-0DF1237285AB}"/>
            </c:ext>
          </c:extLst>
        </c:ser>
        <c:ser>
          <c:idx val="2"/>
          <c:order val="2"/>
          <c:tx>
            <c:strRef>
              <c:f>Arkusz1!$D$1</c:f>
              <c:strCache>
                <c:ptCount val="1"/>
                <c:pt idx="0">
                  <c:v>Gaz ziemny i energia / Natural gas and electricity</c:v>
                </c:pt>
              </c:strCache>
            </c:strRef>
          </c:tx>
          <c:spPr>
            <a:solidFill>
              <a:schemeClr val="accent3"/>
            </a:solidFill>
            <a:ln>
              <a:noFill/>
            </a:ln>
            <a:effectLst>
              <a:outerShdw blurRad="317500" algn="ctr" rotWithShape="0">
                <a:prstClr val="black">
                  <a:alpha val="25000"/>
                </a:prstClr>
              </a:outerShdw>
            </a:effectLst>
          </c:spPr>
          <c:invertIfNegative val="0"/>
          <c:dLbls>
            <c:dLbl>
              <c:idx val="0"/>
              <c:layout>
                <c:manualLayout>
                  <c:x val="-0.10437713204940005"/>
                  <c:y val="8.31580865782629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82-46C1-828F-0DF1237285AB}"/>
                </c:ext>
              </c:extLst>
            </c:dLbl>
            <c:dLbl>
              <c:idx val="1"/>
              <c:layout>
                <c:manualLayout>
                  <c:x val="0.12794616186700644"/>
                  <c:y val="0.159386332608337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82-46C1-828F-0DF1237285AB}"/>
                </c:ext>
              </c:extLst>
            </c:dLbl>
            <c:spPr>
              <a:noFill/>
              <a:ln>
                <a:noFill/>
              </a:ln>
              <a:effectLst/>
            </c:spPr>
            <c:txPr>
              <a:bodyPr wrap="square" lIns="38100" tIns="19050" rIns="38100" bIns="19050" anchor="ctr">
                <a:spAutoFit/>
              </a:bodyPr>
              <a:lstStyle/>
              <a:p>
                <a:pPr>
                  <a:defRPr>
                    <a:solidFill>
                      <a:srgbClr val="44546A"/>
                    </a:solidFill>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Arkusz1!$A$2:$A$3</c:f>
              <c:strCache>
                <c:ptCount val="2"/>
                <c:pt idx="0">
                  <c:v>1Q24</c:v>
                </c:pt>
                <c:pt idx="1">
                  <c:v>1Q23</c:v>
                </c:pt>
              </c:strCache>
            </c:strRef>
          </c:cat>
          <c:val>
            <c:numRef>
              <c:f>Arkusz1!$D$2:$D$3</c:f>
              <c:numCache>
                <c:formatCode>0.0%</c:formatCode>
                <c:ptCount val="2"/>
                <c:pt idx="0">
                  <c:v>9.5152947040825289E-2</c:v>
                </c:pt>
                <c:pt idx="1">
                  <c:v>6.9504900085193569E-2</c:v>
                </c:pt>
              </c:numCache>
            </c:numRef>
          </c:val>
          <c:extLst>
            <c:ext xmlns:c16="http://schemas.microsoft.com/office/drawing/2014/chart" uri="{C3380CC4-5D6E-409C-BE32-E72D297353CC}">
              <c16:uniqueId val="{0000000B-A382-46C1-828F-0DF1237285AB}"/>
            </c:ext>
          </c:extLst>
        </c:ser>
        <c:ser>
          <c:idx val="3"/>
          <c:order val="3"/>
          <c:tx>
            <c:strRef>
              <c:f>Arkusz1!$E$1</c:f>
              <c:strCache>
                <c:ptCount val="1"/>
                <c:pt idx="0">
                  <c:v>Stacje paliw /Gas stations</c:v>
                </c:pt>
              </c:strCache>
            </c:strRef>
          </c:tx>
          <c:spPr>
            <a:solidFill>
              <a:schemeClr val="accent4"/>
            </a:solidFill>
            <a:ln>
              <a:noFill/>
            </a:ln>
            <a:effectLst>
              <a:outerShdw blurRad="317500" algn="ctr" rotWithShape="0">
                <a:prstClr val="black">
                  <a:alpha val="25000"/>
                </a:prstClr>
              </a:outerShdw>
            </a:effectLst>
          </c:spPr>
          <c:invertIfNegative val="0"/>
          <c:dLbls>
            <c:dLbl>
              <c:idx val="0"/>
              <c:layout>
                <c:manualLayout>
                  <c:x val="-0.10774413630905812"/>
                  <c:y val="6.92984054818858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382-46C1-828F-0DF1237285AB}"/>
                </c:ext>
              </c:extLst>
            </c:dLbl>
            <c:dLbl>
              <c:idx val="1"/>
              <c:layout>
                <c:manualLayout>
                  <c:x val="0.12794616186700644"/>
                  <c:y val="0.124737129867394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382-46C1-828F-0DF1237285AB}"/>
                </c:ext>
              </c:extLst>
            </c:dLbl>
            <c:spPr>
              <a:noFill/>
              <a:ln>
                <a:noFill/>
              </a:ln>
              <a:effectLst/>
            </c:spPr>
            <c:txPr>
              <a:bodyPr wrap="square" lIns="38100" tIns="19050" rIns="38100" bIns="19050" anchor="ctr">
                <a:spAutoFit/>
              </a:bodyPr>
              <a:lstStyle/>
              <a:p>
                <a:pPr>
                  <a:defRPr>
                    <a:solidFill>
                      <a:srgbClr val="44546A"/>
                    </a:solidFill>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Arkusz1!$A$2:$A$3</c:f>
              <c:strCache>
                <c:ptCount val="2"/>
                <c:pt idx="0">
                  <c:v>1Q24</c:v>
                </c:pt>
                <c:pt idx="1">
                  <c:v>1Q23</c:v>
                </c:pt>
              </c:strCache>
            </c:strRef>
          </c:cat>
          <c:val>
            <c:numRef>
              <c:f>Arkusz1!$E$2:$E$3</c:f>
              <c:numCache>
                <c:formatCode>0.0%</c:formatCode>
                <c:ptCount val="2"/>
                <c:pt idx="0">
                  <c:v>6.1620709158598096E-2</c:v>
                </c:pt>
                <c:pt idx="1">
                  <c:v>4.1054047521528914E-2</c:v>
                </c:pt>
              </c:numCache>
            </c:numRef>
          </c:val>
          <c:extLst>
            <c:ext xmlns:c16="http://schemas.microsoft.com/office/drawing/2014/chart" uri="{C3380CC4-5D6E-409C-BE32-E72D297353CC}">
              <c16:uniqueId val="{0000000E-A382-46C1-828F-0DF1237285AB}"/>
            </c:ext>
          </c:extLst>
        </c:ser>
        <c:ser>
          <c:idx val="4"/>
          <c:order val="4"/>
          <c:tx>
            <c:strRef>
              <c:f>Arkusz1!$F$1</c:f>
              <c:strCache>
                <c:ptCount val="1"/>
                <c:pt idx="0">
                  <c:v>Bitumeny / Bitumen</c:v>
                </c:pt>
              </c:strCache>
            </c:strRef>
          </c:tx>
          <c:invertIfNegative val="0"/>
          <c:dLbls>
            <c:dLbl>
              <c:idx val="0"/>
              <c:layout>
                <c:manualLayout>
                  <c:x val="-0.10774413630905813"/>
                  <c:y val="2.77193621927543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745-4391-A762-3E981C63FB78}"/>
                </c:ext>
              </c:extLst>
            </c:dLbl>
            <c:dLbl>
              <c:idx val="1"/>
              <c:layout>
                <c:manualLayout>
                  <c:x val="0.12794616186700644"/>
                  <c:y val="6.23685649336972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745-4391-A762-3E981C63FB78}"/>
                </c:ext>
              </c:extLst>
            </c:dLbl>
            <c:spPr>
              <a:noFill/>
              <a:ln>
                <a:noFill/>
              </a:ln>
              <a:effectLst/>
            </c:spPr>
            <c:txPr>
              <a:bodyPr wrap="square" lIns="38100" tIns="19050" rIns="38100" bIns="19050" anchor="ctr">
                <a:spAutoFit/>
              </a:bodyPr>
              <a:lstStyle/>
              <a:p>
                <a:pPr>
                  <a:defRPr>
                    <a:solidFill>
                      <a:srgbClr val="44546A"/>
                    </a:solidFill>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Arkusz1!$A$2:$A$3</c:f>
              <c:strCache>
                <c:ptCount val="2"/>
                <c:pt idx="0">
                  <c:v>1Q24</c:v>
                </c:pt>
                <c:pt idx="1">
                  <c:v>1Q23</c:v>
                </c:pt>
              </c:strCache>
            </c:strRef>
          </c:cat>
          <c:val>
            <c:numRef>
              <c:f>Arkusz1!$F$2:$F$3</c:f>
              <c:numCache>
                <c:formatCode>0.0%</c:formatCode>
                <c:ptCount val="2"/>
                <c:pt idx="0">
                  <c:v>4.4327829187990921E-2</c:v>
                </c:pt>
                <c:pt idx="1">
                  <c:v>5.3110422931988205E-3</c:v>
                </c:pt>
              </c:numCache>
            </c:numRef>
          </c:val>
          <c:extLst>
            <c:ext xmlns:c16="http://schemas.microsoft.com/office/drawing/2014/chart" uri="{C3380CC4-5D6E-409C-BE32-E72D297353CC}">
              <c16:uniqueId val="{00000005-C745-4391-A762-3E981C63FB78}"/>
            </c:ext>
          </c:extLst>
        </c:ser>
        <c:ser>
          <c:idx val="5"/>
          <c:order val="5"/>
          <c:tx>
            <c:strRef>
              <c:f>Arkusz1!$G$1</c:f>
              <c:strCache>
                <c:ptCount val="1"/>
                <c:pt idx="0">
                  <c:v>Infrastruktura / Infrastructure</c:v>
                </c:pt>
              </c:strCache>
            </c:strRef>
          </c:tx>
          <c:invertIfNegative val="0"/>
          <c:dLbls>
            <c:dLbl>
              <c:idx val="0"/>
              <c:layout>
                <c:manualLayout>
                  <c:x val="-0.10774413630905812"/>
                  <c:y val="-3.46492027409429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45-4391-A762-3E981C63FB78}"/>
                </c:ext>
              </c:extLst>
            </c:dLbl>
            <c:dLbl>
              <c:idx val="1"/>
              <c:layout>
                <c:manualLayout>
                  <c:x val="0.12794616186700644"/>
                  <c:y val="-2.07895216445657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745-4391-A762-3E981C63FB78}"/>
                </c:ext>
              </c:extLst>
            </c:dLbl>
            <c:spPr>
              <a:noFill/>
              <a:ln>
                <a:noFill/>
              </a:ln>
              <a:effectLst/>
            </c:spPr>
            <c:txPr>
              <a:bodyPr wrap="square" lIns="38100" tIns="19050" rIns="38100" bIns="19050" anchor="ctr">
                <a:spAutoFit/>
              </a:bodyPr>
              <a:lstStyle/>
              <a:p>
                <a:pPr>
                  <a:defRPr>
                    <a:solidFill>
                      <a:srgbClr val="44546A"/>
                    </a:solidFill>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Arkusz1!$A$2:$A$3</c:f>
              <c:strCache>
                <c:ptCount val="2"/>
                <c:pt idx="0">
                  <c:v>1Q24</c:v>
                </c:pt>
                <c:pt idx="1">
                  <c:v>1Q23</c:v>
                </c:pt>
              </c:strCache>
            </c:strRef>
          </c:cat>
          <c:val>
            <c:numRef>
              <c:f>Arkusz1!$G$2:$G$3</c:f>
              <c:numCache>
                <c:formatCode>0.0%</c:formatCode>
                <c:ptCount val="2"/>
                <c:pt idx="0">
                  <c:v>2.1925596724903365E-2</c:v>
                </c:pt>
                <c:pt idx="1">
                  <c:v>2.1857464822041639E-3</c:v>
                </c:pt>
              </c:numCache>
            </c:numRef>
          </c:val>
          <c:extLst>
            <c:ext xmlns:c16="http://schemas.microsoft.com/office/drawing/2014/chart" uri="{C3380CC4-5D6E-409C-BE32-E72D297353CC}">
              <c16:uniqueId val="{00000006-C745-4391-A762-3E981C63FB78}"/>
            </c:ext>
          </c:extLst>
        </c:ser>
        <c:ser>
          <c:idx val="6"/>
          <c:order val="6"/>
          <c:tx>
            <c:strRef>
              <c:f>Arkusz1!$H$1</c:f>
              <c:strCache>
                <c:ptCount val="1"/>
                <c:pt idx="0">
                  <c:v>Paliwa stałe / Solid fuels</c:v>
                </c:pt>
              </c:strCache>
            </c:strRef>
          </c:tx>
          <c:invertIfNegative val="0"/>
          <c:dLbls>
            <c:dLbl>
              <c:idx val="0"/>
              <c:layout>
                <c:manualLayout>
                  <c:x val="-0.10774413630905812"/>
                  <c:y val="-0.110877448771017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745-4391-A762-3E981C63FB78}"/>
                </c:ext>
              </c:extLst>
            </c:dLbl>
            <c:dLbl>
              <c:idx val="1"/>
              <c:layout>
                <c:manualLayout>
                  <c:x val="0.12794616186700644"/>
                  <c:y val="-9.0087927126451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45-4391-A762-3E981C63FB78}"/>
                </c:ext>
              </c:extLst>
            </c:dLbl>
            <c:spPr>
              <a:noFill/>
              <a:ln>
                <a:noFill/>
              </a:ln>
              <a:effectLst/>
            </c:spPr>
            <c:txPr>
              <a:bodyPr wrap="square" lIns="38100" tIns="19050" rIns="38100" bIns="19050" anchor="ctr">
                <a:spAutoFit/>
              </a:bodyPr>
              <a:lstStyle/>
              <a:p>
                <a:pPr>
                  <a:defRPr>
                    <a:solidFill>
                      <a:srgbClr val="44546A"/>
                    </a:solidFill>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Arkusz1!$A$2:$A$3</c:f>
              <c:strCache>
                <c:ptCount val="2"/>
                <c:pt idx="0">
                  <c:v>1Q24</c:v>
                </c:pt>
                <c:pt idx="1">
                  <c:v>1Q23</c:v>
                </c:pt>
              </c:strCache>
            </c:strRef>
          </c:cat>
          <c:val>
            <c:numRef>
              <c:f>Arkusz1!$H$2:$H$3</c:f>
              <c:numCache>
                <c:formatCode>0.0%</c:formatCode>
                <c:ptCount val="2"/>
                <c:pt idx="0">
                  <c:v>8.7140491324151133E-3</c:v>
                </c:pt>
                <c:pt idx="1">
                  <c:v>1.6671103512480813E-3</c:v>
                </c:pt>
              </c:numCache>
            </c:numRef>
          </c:val>
          <c:extLst>
            <c:ext xmlns:c16="http://schemas.microsoft.com/office/drawing/2014/chart" uri="{C3380CC4-5D6E-409C-BE32-E72D297353CC}">
              <c16:uniqueId val="{00000007-C745-4391-A762-3E981C63FB78}"/>
            </c:ext>
          </c:extLst>
        </c:ser>
        <c:dLbls>
          <c:dLblPos val="ctr"/>
          <c:showLegendKey val="0"/>
          <c:showVal val="1"/>
          <c:showCatName val="0"/>
          <c:showSerName val="0"/>
          <c:showPercent val="0"/>
          <c:showBubbleSize val="0"/>
        </c:dLbls>
        <c:gapWidth val="206"/>
        <c:overlap val="100"/>
        <c:axId val="867038639"/>
        <c:axId val="618567823"/>
      </c:barChart>
      <c:catAx>
        <c:axId val="867038639"/>
        <c:scaling>
          <c:orientation val="minMax"/>
        </c:scaling>
        <c:delete val="0"/>
        <c:axPos val="b"/>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ln>
                  <a:noFill/>
                </a:ln>
                <a:solidFill>
                  <a:srgbClr val="44546A"/>
                </a:solidFill>
                <a:latin typeface="Helvetica" panose="020B0604020202020204" pitchFamily="34" charset="0"/>
                <a:ea typeface="+mn-ea"/>
                <a:cs typeface="Helvetica" panose="020B0604020202020204" pitchFamily="34" charset="0"/>
              </a:defRPr>
            </a:pPr>
            <a:endParaRPr lang="pl-PL"/>
          </a:p>
        </c:txPr>
        <c:crossAx val="618567823"/>
        <c:crosses val="autoZero"/>
        <c:auto val="1"/>
        <c:lblAlgn val="ctr"/>
        <c:lblOffset val="100"/>
        <c:noMultiLvlLbl val="0"/>
      </c:catAx>
      <c:valAx>
        <c:axId val="618567823"/>
        <c:scaling>
          <c:orientation val="minMax"/>
          <c:min val="0"/>
        </c:scaling>
        <c:delete val="1"/>
        <c:axPos val="l"/>
        <c:numFmt formatCode="0.0%" sourceLinked="1"/>
        <c:majorTickMark val="out"/>
        <c:minorTickMark val="none"/>
        <c:tickLblPos val="nextTo"/>
        <c:crossAx val="867038639"/>
        <c:crosses val="autoZero"/>
        <c:crossBetween val="between"/>
      </c:valAx>
      <c:spPr>
        <a:noFill/>
        <a:ln w="0">
          <a:noFill/>
        </a:ln>
        <a:effectLst/>
      </c:spPr>
    </c:plotArea>
    <c:legend>
      <c:legendPos val="r"/>
      <c:layout>
        <c:manualLayout>
          <c:xMode val="edge"/>
          <c:yMode val="edge"/>
          <c:x val="0.61176585057023014"/>
          <c:y val="8.9008072445753539E-2"/>
          <c:w val="0.3680321238718216"/>
          <c:h val="0.87049273894581303"/>
        </c:manualLayout>
      </c:layout>
      <c:overlay val="0"/>
      <c:txPr>
        <a:bodyPr/>
        <a:lstStyle/>
        <a:p>
          <a:pPr>
            <a:defRPr sz="800"/>
          </a:pPr>
          <a:endParaRPr lang="pl-PL"/>
        </a:p>
      </c:txPr>
    </c:legend>
    <c:plotVisOnly val="1"/>
    <c:dispBlanksAs val="zero"/>
    <c:showDLblsOverMax val="0"/>
  </c:chart>
  <c:spPr>
    <a:noFill/>
    <a:ln w="15875" cap="flat" cmpd="sng" algn="ctr">
      <a:noFill/>
      <a:round/>
    </a:ln>
    <a:effectLst/>
  </c:spPr>
  <c:txPr>
    <a:bodyPr anchor="t" anchorCtr="0"/>
    <a:lstStyle/>
    <a:p>
      <a:pPr>
        <a:defRPr>
          <a:ln>
            <a:noFill/>
          </a:ln>
          <a:solidFill>
            <a:schemeClr val="dk1"/>
          </a:solidFill>
        </a:defRPr>
      </a:pPr>
      <a:endParaRPr lang="pl-P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400" b="1" dirty="0"/>
              <a:t>EBITDA (S) vs. EBITDA [mln zł, </a:t>
            </a:r>
            <a:r>
              <a:rPr lang="en-GB" sz="1400" b="1" i="1" dirty="0"/>
              <a:t>PLN million</a:t>
            </a:r>
            <a:r>
              <a:rPr lang="pl-PL" sz="1400" b="1"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lineChart>
        <c:grouping val="standard"/>
        <c:varyColors val="0"/>
        <c:ser>
          <c:idx val="0"/>
          <c:order val="0"/>
          <c:tx>
            <c:strRef>
              <c:f>Arkusz1!$C$6</c:f>
              <c:strCache>
                <c:ptCount val="1"/>
                <c:pt idx="0">
                  <c:v>EBITDA Skorygowana
Adj. EBITDA</c:v>
                </c:pt>
              </c:strCache>
            </c:strRef>
          </c:tx>
          <c:spPr>
            <a:ln w="28575" cap="rnd">
              <a:solidFill>
                <a:srgbClr val="FF0000"/>
              </a:solidFill>
              <a:round/>
            </a:ln>
            <a:effectLst/>
          </c:spPr>
          <c:marker>
            <c:symbol val="none"/>
          </c:marker>
          <c:dLbls>
            <c:dLbl>
              <c:idx val="0"/>
              <c:layout>
                <c:manualLayout>
                  <c:x val="-3.8269715436074582E-2"/>
                  <c:y val="1.7033690460823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25-4C1E-B1C8-1D90E8030EDE}"/>
                </c:ext>
              </c:extLst>
            </c:dLbl>
            <c:dLbl>
              <c:idx val="1"/>
              <c:layout>
                <c:manualLayout>
                  <c:x val="-4.1766263214610425E-2"/>
                  <c:y val="1.7033690460823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25-4C1E-B1C8-1D90E8030EDE}"/>
                </c:ext>
              </c:extLst>
            </c:dLbl>
            <c:dLbl>
              <c:idx val="2"/>
              <c:layout>
                <c:manualLayout>
                  <c:x val="-3.6521441546806692E-2"/>
                  <c:y val="-4.854008003097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25-4C1E-B1C8-1D90E8030EDE}"/>
                </c:ext>
              </c:extLst>
            </c:dLbl>
            <c:dLbl>
              <c:idx val="3"/>
              <c:layout>
                <c:manualLayout>
                  <c:x val="-3.8269715436074575E-2"/>
                  <c:y val="8.2607460952626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25-4C1E-B1C8-1D90E8030EDE}"/>
                </c:ext>
              </c:extLst>
            </c:dLbl>
            <c:dLbl>
              <c:idx val="4"/>
              <c:layout>
                <c:manualLayout>
                  <c:x val="-3.1276619879002925E-2"/>
                  <c:y val="3.5769053458481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25-4C1E-B1C8-1D90E8030EDE}"/>
                </c:ext>
              </c:extLst>
            </c:dLbl>
            <c:dLbl>
              <c:idx val="5"/>
              <c:layout>
                <c:manualLayout>
                  <c:x val="-3.4773167657538746E-2"/>
                  <c:y val="-6.7275443028637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25-4C1E-B1C8-1D90E8030EDE}"/>
                </c:ext>
              </c:extLst>
            </c:dLbl>
            <c:dLbl>
              <c:idx val="6"/>
              <c:layout>
                <c:manualLayout>
                  <c:x val="-5.8458011416916797E-2"/>
                  <c:y val="-4.22949590317603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25-4C1E-B1C8-1D90E8030EDE}"/>
                </c:ext>
              </c:extLst>
            </c:dLbl>
            <c:dLbl>
              <c:idx val="7"/>
              <c:layout>
                <c:manualLayout>
                  <c:x val="-4.0975272524237556E-2"/>
                  <c:y val="-3.9172398532150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25-4C1E-B1C8-1D90E8030EDE}"/>
                </c:ext>
              </c:extLst>
            </c:dLbl>
            <c:dLbl>
              <c:idx val="8"/>
              <c:layout>
                <c:manualLayout>
                  <c:x val="-4.6220094192041414E-2"/>
                  <c:y val="2.9523932459262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25-4C1E-B1C8-1D90E8030EDE}"/>
                </c:ext>
              </c:extLst>
            </c:dLbl>
            <c:dLbl>
              <c:idx val="9"/>
              <c:layout>
                <c:manualLayout>
                  <c:x val="-3.8269715436074575E-2"/>
                  <c:y val="4.8259295456920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625-4C1E-B1C8-1D90E8030EDE}"/>
                </c:ext>
              </c:extLst>
            </c:dLbl>
            <c:dLbl>
              <c:idx val="10"/>
              <c:layout>
                <c:manualLayout>
                  <c:x val="-5.2255906550217987E-2"/>
                  <c:y val="-5.79077615298087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625-4C1E-B1C8-1D90E8030EDE}"/>
                </c:ext>
              </c:extLst>
            </c:dLbl>
            <c:dLbl>
              <c:idx val="11"/>
              <c:layout>
                <c:manualLayout>
                  <c:x val="-2.7119995462747577E-2"/>
                  <c:y val="4.2014174457700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625-4C1E-B1C8-1D90E8030EDE}"/>
                </c:ext>
              </c:extLst>
            </c:dLbl>
            <c:dLbl>
              <c:idx val="12"/>
              <c:layout>
                <c:manualLayout>
                  <c:x val="-1.5433128661394863E-2"/>
                  <c:y val="3.2646492958871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7B-4131-AA17-1EB33B26BD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Arkusz1!$B$7:$B$19</c:f>
              <c:strCache>
                <c:ptCount val="13"/>
                <c:pt idx="0">
                  <c:v>1Q21</c:v>
                </c:pt>
                <c:pt idx="1">
                  <c:v>2Q21</c:v>
                </c:pt>
                <c:pt idx="2">
                  <c:v>3Q21</c:v>
                </c:pt>
                <c:pt idx="3">
                  <c:v>4Q21</c:v>
                </c:pt>
                <c:pt idx="4">
                  <c:v>1Q22</c:v>
                </c:pt>
                <c:pt idx="5">
                  <c:v>2Q22</c:v>
                </c:pt>
                <c:pt idx="6">
                  <c:v>3Q22</c:v>
                </c:pt>
                <c:pt idx="7">
                  <c:v>4Q22</c:v>
                </c:pt>
                <c:pt idx="8">
                  <c:v>1Q23</c:v>
                </c:pt>
                <c:pt idx="9">
                  <c:v>2Q23</c:v>
                </c:pt>
                <c:pt idx="10">
                  <c:v>3Q23</c:v>
                </c:pt>
                <c:pt idx="11">
                  <c:v>4Q23</c:v>
                </c:pt>
                <c:pt idx="12">
                  <c:v>1Q24</c:v>
                </c:pt>
              </c:strCache>
            </c:strRef>
          </c:cat>
          <c:val>
            <c:numRef>
              <c:f>Arkusz1!$C$7:$C$19</c:f>
              <c:numCache>
                <c:formatCode>0.0</c:formatCode>
                <c:ptCount val="13"/>
                <c:pt idx="0">
                  <c:v>28.3</c:v>
                </c:pt>
                <c:pt idx="1">
                  <c:v>17.2</c:v>
                </c:pt>
                <c:pt idx="2">
                  <c:v>12</c:v>
                </c:pt>
                <c:pt idx="3">
                  <c:v>13.1</c:v>
                </c:pt>
                <c:pt idx="4">
                  <c:v>85.1</c:v>
                </c:pt>
                <c:pt idx="5">
                  <c:v>74.3</c:v>
                </c:pt>
                <c:pt idx="6">
                  <c:v>120.7</c:v>
                </c:pt>
                <c:pt idx="7">
                  <c:v>233.5</c:v>
                </c:pt>
                <c:pt idx="8">
                  <c:v>104.85599999999999</c:v>
                </c:pt>
                <c:pt idx="9">
                  <c:v>61.905999999999999</c:v>
                </c:pt>
                <c:pt idx="10">
                  <c:v>29.155000000000001</c:v>
                </c:pt>
                <c:pt idx="11">
                  <c:v>46.585000000000001</c:v>
                </c:pt>
                <c:pt idx="12">
                  <c:v>47.473370000000003</c:v>
                </c:pt>
              </c:numCache>
            </c:numRef>
          </c:val>
          <c:smooth val="0"/>
          <c:extLst>
            <c:ext xmlns:c16="http://schemas.microsoft.com/office/drawing/2014/chart" uri="{C3380CC4-5D6E-409C-BE32-E72D297353CC}">
              <c16:uniqueId val="{0000000C-6625-4C1E-B1C8-1D90E8030EDE}"/>
            </c:ext>
          </c:extLst>
        </c:ser>
        <c:ser>
          <c:idx val="1"/>
          <c:order val="1"/>
          <c:tx>
            <c:strRef>
              <c:f>Arkusz1!$D$6</c:f>
              <c:strCache>
                <c:ptCount val="1"/>
                <c:pt idx="0">
                  <c:v>EBITDA</c:v>
                </c:pt>
              </c:strCache>
            </c:strRef>
          </c:tx>
          <c:spPr>
            <a:ln w="28575" cap="rnd">
              <a:solidFill>
                <a:srgbClr val="002060"/>
              </a:solidFill>
              <a:round/>
            </a:ln>
            <a:effectLst/>
          </c:spPr>
          <c:marker>
            <c:symbol val="none"/>
          </c:marker>
          <c:dLbls>
            <c:dLbl>
              <c:idx val="2"/>
              <c:layout>
                <c:manualLayout>
                  <c:x val="-3.0760947911349572E-2"/>
                  <c:y val="7.63623399534074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25-4C1E-B1C8-1D90E8030EDE}"/>
                </c:ext>
              </c:extLst>
            </c:dLbl>
            <c:dLbl>
              <c:idx val="3"/>
              <c:layout>
                <c:manualLayout>
                  <c:x val="-4.7011084882414129E-2"/>
                  <c:y val="-4.85400800309797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625-4C1E-B1C8-1D90E8030EDE}"/>
                </c:ext>
              </c:extLst>
            </c:dLbl>
            <c:dLbl>
              <c:idx val="5"/>
              <c:layout>
                <c:manualLayout>
                  <c:x val="-3.0760947911349572E-2"/>
                  <c:y val="4.2014174457700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25-4C1E-B1C8-1D90E8030EDE}"/>
                </c:ext>
              </c:extLst>
            </c:dLbl>
            <c:dLbl>
              <c:idx val="6"/>
              <c:layout>
                <c:manualLayout>
                  <c:x val="-2.3767852354277995E-2"/>
                  <c:y val="2.9523932459262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625-4C1E-B1C8-1D90E8030EDE}"/>
                </c:ext>
              </c:extLst>
            </c:dLbl>
            <c:dLbl>
              <c:idx val="7"/>
              <c:layout>
                <c:manualLayout>
                  <c:x val="-4.2207736786491007E-2"/>
                  <c:y val="8.2607460952626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25-4C1E-B1C8-1D90E8030EDE}"/>
                </c:ext>
              </c:extLst>
            </c:dLbl>
            <c:dLbl>
              <c:idx val="8"/>
              <c:layout>
                <c:manualLayout>
                  <c:x val="-2.8737355299362308E-2"/>
                  <c:y val="-3.9172398532150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625-4C1E-B1C8-1D90E8030EDE}"/>
                </c:ext>
              </c:extLst>
            </c:dLbl>
            <c:dLbl>
              <c:idx val="9"/>
              <c:layout>
                <c:manualLayout>
                  <c:x val="-2.3767852354278057E-2"/>
                  <c:y val="-3.2927277532931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625-4C1E-B1C8-1D90E8030EDE}"/>
                </c:ext>
              </c:extLst>
            </c:dLbl>
            <c:dLbl>
              <c:idx val="10"/>
              <c:layout>
                <c:manualLayout>
                  <c:x val="-2.7264400132813879E-2"/>
                  <c:y val="7.32397794537976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625-4C1E-B1C8-1D90E8030EDE}"/>
                </c:ext>
              </c:extLst>
            </c:dLbl>
            <c:dLbl>
              <c:idx val="12"/>
              <c:layout>
                <c:manualLayout>
                  <c:x val="-1.4469375472515758E-3"/>
                  <c:y val="-5.1662640530589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7B-4131-AA17-1EB33B26BD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Arkusz1!$B$7:$B$19</c:f>
              <c:strCache>
                <c:ptCount val="13"/>
                <c:pt idx="0">
                  <c:v>1Q21</c:v>
                </c:pt>
                <c:pt idx="1">
                  <c:v>2Q21</c:v>
                </c:pt>
                <c:pt idx="2">
                  <c:v>3Q21</c:v>
                </c:pt>
                <c:pt idx="3">
                  <c:v>4Q21</c:v>
                </c:pt>
                <c:pt idx="4">
                  <c:v>1Q22</c:v>
                </c:pt>
                <c:pt idx="5">
                  <c:v>2Q22</c:v>
                </c:pt>
                <c:pt idx="6">
                  <c:v>3Q22</c:v>
                </c:pt>
                <c:pt idx="7">
                  <c:v>4Q22</c:v>
                </c:pt>
                <c:pt idx="8">
                  <c:v>1Q23</c:v>
                </c:pt>
                <c:pt idx="9">
                  <c:v>2Q23</c:v>
                </c:pt>
                <c:pt idx="10">
                  <c:v>3Q23</c:v>
                </c:pt>
                <c:pt idx="11">
                  <c:v>4Q23</c:v>
                </c:pt>
                <c:pt idx="12">
                  <c:v>1Q24</c:v>
                </c:pt>
              </c:strCache>
            </c:strRef>
          </c:cat>
          <c:val>
            <c:numRef>
              <c:f>Arkusz1!$D$7:$D$19</c:f>
              <c:numCache>
                <c:formatCode>0</c:formatCode>
                <c:ptCount val="13"/>
                <c:pt idx="0">
                  <c:v>42.584000000000003</c:v>
                </c:pt>
                <c:pt idx="1">
                  <c:v>27.006</c:v>
                </c:pt>
                <c:pt idx="2">
                  <c:v>11.121</c:v>
                </c:pt>
                <c:pt idx="3">
                  <c:v>35.707000000000001</c:v>
                </c:pt>
                <c:pt idx="4">
                  <c:v>146.79499999999999</c:v>
                </c:pt>
                <c:pt idx="5">
                  <c:v>67.698999999999998</c:v>
                </c:pt>
                <c:pt idx="6">
                  <c:v>59.814</c:v>
                </c:pt>
                <c:pt idx="7">
                  <c:v>228.155</c:v>
                </c:pt>
                <c:pt idx="8">
                  <c:v>114.581</c:v>
                </c:pt>
                <c:pt idx="9">
                  <c:v>82.200999999999993</c:v>
                </c:pt>
                <c:pt idx="10">
                  <c:v>11.657999999999999</c:v>
                </c:pt>
                <c:pt idx="11">
                  <c:v>460.50799999999998</c:v>
                </c:pt>
                <c:pt idx="12">
                  <c:v>73.521502868792794</c:v>
                </c:pt>
              </c:numCache>
            </c:numRef>
          </c:val>
          <c:smooth val="0"/>
          <c:extLst>
            <c:ext xmlns:c16="http://schemas.microsoft.com/office/drawing/2014/chart" uri="{C3380CC4-5D6E-409C-BE32-E72D297353CC}">
              <c16:uniqueId val="{00000015-6625-4C1E-B1C8-1D90E8030EDE}"/>
            </c:ext>
          </c:extLst>
        </c:ser>
        <c:dLbls>
          <c:dLblPos val="t"/>
          <c:showLegendKey val="0"/>
          <c:showVal val="1"/>
          <c:showCatName val="0"/>
          <c:showSerName val="0"/>
          <c:showPercent val="0"/>
          <c:showBubbleSize val="0"/>
        </c:dLbls>
        <c:smooth val="0"/>
        <c:axId val="400746143"/>
        <c:axId val="400739423"/>
      </c:lineChart>
      <c:catAx>
        <c:axId val="40074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00739423"/>
        <c:crosses val="autoZero"/>
        <c:auto val="1"/>
        <c:lblAlgn val="ctr"/>
        <c:lblOffset val="100"/>
        <c:noMultiLvlLbl val="0"/>
      </c:catAx>
      <c:valAx>
        <c:axId val="4007394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00746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413296638891E-2"/>
          <c:y val="7.0648461183761085E-2"/>
          <c:w val="0.92588277050561829"/>
          <c:h val="0.68781108852450012"/>
        </c:manualLayout>
      </c:layout>
      <c:barChart>
        <c:barDir val="col"/>
        <c:grouping val="stacked"/>
        <c:varyColors val="0"/>
        <c:ser>
          <c:idx val="0"/>
          <c:order val="0"/>
          <c:tx>
            <c:strRef>
              <c:f>'Q EBITDA vs PY (GPW)'!$X$30</c:f>
              <c:strCache>
                <c:ptCount val="1"/>
                <c:pt idx="0">
                  <c:v>Base</c:v>
                </c:pt>
              </c:strCache>
            </c:strRef>
          </c:tx>
          <c:spPr>
            <a:noFill/>
            <a:ln w="25400">
              <a:noFill/>
            </a:ln>
          </c:spPr>
          <c:invertIfNegative val="0"/>
          <c:cat>
            <c:strRef>
              <c:f>'Q EBITDA vs PY (GPW)'!$W$31:$W$44</c:f>
              <c:strCache>
                <c:ptCount val="14"/>
                <c:pt idx="0">
                  <c:v>EBITDA
Skorygowana
1Q23</c:v>
                </c:pt>
                <c:pt idx="1">
                  <c:v>ON+BIO</c:v>
                </c:pt>
                <c:pt idx="2">
                  <c:v>Gaz LPG</c:v>
                </c:pt>
                <c:pt idx="3">
                  <c:v>Stacje
Paliw</c:v>
                </c:pt>
                <c:pt idx="4">
                  <c:v>Gaz
Ziemny</c:v>
                </c:pt>
                <c:pt idx="5">
                  <c:v>Energia
Elektryczna</c:v>
                </c:pt>
                <c:pt idx="6">
                  <c:v>Bitumeny</c:v>
                </c:pt>
                <c:pt idx="7">
                  <c:v>Logistyka
 i
infrastruktura</c:v>
                </c:pt>
                <c:pt idx="8">
                  <c:v>Foto
woltaika</c:v>
                </c:pt>
                <c:pt idx="9">
                  <c:v>Paliwa
Stałe</c:v>
                </c:pt>
                <c:pt idx="10">
                  <c:v>Funkcje
Korpo-
racyjne</c:v>
                </c:pt>
                <c:pt idx="11">
                  <c:v>EBITDA
Skorygowana
1Q24</c:v>
                </c:pt>
                <c:pt idx="12">
                  <c:v>Korekty </c:v>
                </c:pt>
                <c:pt idx="13">
                  <c:v>EBITDA 
1Q24</c:v>
                </c:pt>
              </c:strCache>
            </c:strRef>
          </c:cat>
          <c:val>
            <c:numRef>
              <c:f>'Q EBITDA vs PY (GPW)'!$X$31:$X$44</c:f>
              <c:numCache>
                <c:formatCode>#,##0</c:formatCode>
                <c:ptCount val="14"/>
                <c:pt idx="0">
                  <c:v>10000</c:v>
                </c:pt>
                <c:pt idx="1">
                  <c:v>10027.755644390001</c:v>
                </c:pt>
                <c:pt idx="2">
                  <c:v>10015.628620310001</c:v>
                </c:pt>
                <c:pt idx="3">
                  <c:v>10015.628620310001</c:v>
                </c:pt>
                <c:pt idx="4">
                  <c:v>10017.885267040001</c:v>
                </c:pt>
                <c:pt idx="5">
                  <c:v>10025.126908400001</c:v>
                </c:pt>
                <c:pt idx="6">
                  <c:v>10021.955587760001</c:v>
                </c:pt>
                <c:pt idx="7">
                  <c:v>10021.955587760001</c:v>
                </c:pt>
                <c:pt idx="8">
                  <c:v>10039.232077420002</c:v>
                </c:pt>
                <c:pt idx="9">
                  <c:v>10037.838504350002</c:v>
                </c:pt>
                <c:pt idx="10">
                  <c:v>10037.838504350002</c:v>
                </c:pt>
                <c:pt idx="11">
                  <c:v>10000</c:v>
                </c:pt>
                <c:pt idx="12">
                  <c:v>10047.47337</c:v>
                </c:pt>
                <c:pt idx="13">
                  <c:v>10000</c:v>
                </c:pt>
              </c:numCache>
            </c:numRef>
          </c:val>
          <c:extLst>
            <c:ext xmlns:c16="http://schemas.microsoft.com/office/drawing/2014/chart" uri="{C3380CC4-5D6E-409C-BE32-E72D297353CC}">
              <c16:uniqueId val="{00000000-4B29-4D47-9207-4FF7CE822059}"/>
            </c:ext>
          </c:extLst>
        </c:ser>
        <c:ser>
          <c:idx val="1"/>
          <c:order val="1"/>
          <c:tx>
            <c:strRef>
              <c:f>'Q EBITDA vs PY (GPW)'!$Y$30</c:f>
              <c:strCache>
                <c:ptCount val="1"/>
                <c:pt idx="0">
                  <c:v>EBIT (-)</c:v>
                </c:pt>
              </c:strCache>
            </c:strRef>
          </c:tx>
          <c:spPr>
            <a:solidFill>
              <a:schemeClr val="bg1">
                <a:lumMod val="85000"/>
              </a:schemeClr>
            </a:solidFill>
            <a:ln w="12700">
              <a:noFill/>
              <a:prstDash val="solid"/>
            </a:ln>
            <a:effectLst/>
          </c:spPr>
          <c:invertIfNegative val="0"/>
          <c:cat>
            <c:strRef>
              <c:f>'Q EBITDA vs PY (GPW)'!$W$31:$W$44</c:f>
              <c:strCache>
                <c:ptCount val="14"/>
                <c:pt idx="0">
                  <c:v>EBITDA
Skorygowana
1Q23</c:v>
                </c:pt>
                <c:pt idx="1">
                  <c:v>ON+BIO</c:v>
                </c:pt>
                <c:pt idx="2">
                  <c:v>Gaz LPG</c:v>
                </c:pt>
                <c:pt idx="3">
                  <c:v>Stacje
Paliw</c:v>
                </c:pt>
                <c:pt idx="4">
                  <c:v>Gaz
Ziemny</c:v>
                </c:pt>
                <c:pt idx="5">
                  <c:v>Energia
Elektryczna</c:v>
                </c:pt>
                <c:pt idx="6">
                  <c:v>Bitumeny</c:v>
                </c:pt>
                <c:pt idx="7">
                  <c:v>Logistyka
 i
infrastruktura</c:v>
                </c:pt>
                <c:pt idx="8">
                  <c:v>Foto
woltaika</c:v>
                </c:pt>
                <c:pt idx="9">
                  <c:v>Paliwa
Stałe</c:v>
                </c:pt>
                <c:pt idx="10">
                  <c:v>Funkcje
Korpo-
racyjne</c:v>
                </c:pt>
                <c:pt idx="11">
                  <c:v>EBITDA
Skorygowana
1Q24</c:v>
                </c:pt>
                <c:pt idx="12">
                  <c:v>Korekty </c:v>
                </c:pt>
                <c:pt idx="13">
                  <c:v>EBITDA 
1Q24</c:v>
                </c:pt>
              </c:strCache>
            </c:strRef>
          </c:cat>
          <c:val>
            <c:numRef>
              <c:f>'Q EBITDA vs PY (GPW)'!$Y$31:$Y$44</c:f>
              <c:numCache>
                <c:formatCode>General</c:formatCode>
                <c:ptCount val="14"/>
                <c:pt idx="0" formatCode="#\ ##0.0;\-#\ ##0.0;&quot;&quot;">
                  <c:v>0</c:v>
                </c:pt>
                <c:pt idx="11" formatCode="#\ ##0.0;\-#\ ##0.0;&quot;&quot;">
                  <c:v>0</c:v>
                </c:pt>
                <c:pt idx="13" formatCode="#\ ##0.0;\-#\ ##0.0;&quot;&quot;">
                  <c:v>0</c:v>
                </c:pt>
              </c:numCache>
            </c:numRef>
          </c:val>
          <c:extLst>
            <c:ext xmlns:c16="http://schemas.microsoft.com/office/drawing/2014/chart" uri="{C3380CC4-5D6E-409C-BE32-E72D297353CC}">
              <c16:uniqueId val="{00000001-4B29-4D47-9207-4FF7CE822059}"/>
            </c:ext>
          </c:extLst>
        </c:ser>
        <c:ser>
          <c:idx val="2"/>
          <c:order val="2"/>
          <c:tx>
            <c:strRef>
              <c:f>'Q EBITDA vs PY (GPW)'!$Z$30</c:f>
              <c:strCache>
                <c:ptCount val="1"/>
                <c:pt idx="0">
                  <c:v>EBIT (+)</c:v>
                </c:pt>
              </c:strCache>
            </c:strRef>
          </c:tx>
          <c:spPr>
            <a:solidFill>
              <a:schemeClr val="bg1">
                <a:lumMod val="75000"/>
              </a:schemeClr>
            </a:solidFill>
            <a:ln w="6350">
              <a:noFill/>
              <a:prstDash val="solid"/>
            </a:ln>
            <a:effectLst/>
          </c:spPr>
          <c:invertIfNegative val="0"/>
          <c:cat>
            <c:strRef>
              <c:f>'Q EBITDA vs PY (GPW)'!$W$31:$W$44</c:f>
              <c:strCache>
                <c:ptCount val="14"/>
                <c:pt idx="0">
                  <c:v>EBITDA
Skorygowana
1Q23</c:v>
                </c:pt>
                <c:pt idx="1">
                  <c:v>ON+BIO</c:v>
                </c:pt>
                <c:pt idx="2">
                  <c:v>Gaz LPG</c:v>
                </c:pt>
                <c:pt idx="3">
                  <c:v>Stacje
Paliw</c:v>
                </c:pt>
                <c:pt idx="4">
                  <c:v>Gaz
Ziemny</c:v>
                </c:pt>
                <c:pt idx="5">
                  <c:v>Energia
Elektryczna</c:v>
                </c:pt>
                <c:pt idx="6">
                  <c:v>Bitumeny</c:v>
                </c:pt>
                <c:pt idx="7">
                  <c:v>Logistyka
 i
infrastruktura</c:v>
                </c:pt>
                <c:pt idx="8">
                  <c:v>Foto
woltaika</c:v>
                </c:pt>
                <c:pt idx="9">
                  <c:v>Paliwa
Stałe</c:v>
                </c:pt>
                <c:pt idx="10">
                  <c:v>Funkcje
Korpo-
racyjne</c:v>
                </c:pt>
                <c:pt idx="11">
                  <c:v>EBITDA
Skorygowana
1Q24</c:v>
                </c:pt>
                <c:pt idx="12">
                  <c:v>Korekty </c:v>
                </c:pt>
                <c:pt idx="13">
                  <c:v>EBITDA 
1Q24</c:v>
                </c:pt>
              </c:strCache>
            </c:strRef>
          </c:cat>
          <c:val>
            <c:numRef>
              <c:f>'Q EBITDA vs PY (GPW)'!$Z$31:$Z$44</c:f>
              <c:numCache>
                <c:formatCode>General</c:formatCode>
                <c:ptCount val="14"/>
                <c:pt idx="0" formatCode="#\ ##0.0;\-#\ ##0.0;&quot;&quot;">
                  <c:v>104.85274798999998</c:v>
                </c:pt>
                <c:pt idx="11" formatCode="#\ ##0.0;\-#\ ##0.0;&quot;&quot;">
                  <c:v>47.473369999999989</c:v>
                </c:pt>
                <c:pt idx="13" formatCode="#\ ##0.0;\-#\ ##0.0;&quot;&quot;">
                  <c:v>73.521499999999989</c:v>
                </c:pt>
              </c:numCache>
            </c:numRef>
          </c:val>
          <c:extLst>
            <c:ext xmlns:c16="http://schemas.microsoft.com/office/drawing/2014/chart" uri="{C3380CC4-5D6E-409C-BE32-E72D297353CC}">
              <c16:uniqueId val="{00000002-4B29-4D47-9207-4FF7CE822059}"/>
            </c:ext>
          </c:extLst>
        </c:ser>
        <c:ser>
          <c:idx val="3"/>
          <c:order val="3"/>
          <c:tx>
            <c:strRef>
              <c:f>'Q EBITDA vs PY (GPW)'!$AA$30</c:f>
              <c:strCache>
                <c:ptCount val="1"/>
                <c:pt idx="0">
                  <c:v>Positive
(+)</c:v>
                </c:pt>
              </c:strCache>
            </c:strRef>
          </c:tx>
          <c:spPr>
            <a:solidFill>
              <a:srgbClr val="071D49"/>
            </a:solidFill>
            <a:ln w="6350">
              <a:noFill/>
              <a:prstDash val="solid"/>
            </a:ln>
            <a:effectLst/>
          </c:spPr>
          <c:invertIfNegative val="0"/>
          <c:cat>
            <c:strRef>
              <c:f>'Q EBITDA vs PY (GPW)'!$W$31:$W$44</c:f>
              <c:strCache>
                <c:ptCount val="14"/>
                <c:pt idx="0">
                  <c:v>EBITDA
Skorygowana
1Q23</c:v>
                </c:pt>
                <c:pt idx="1">
                  <c:v>ON+BIO</c:v>
                </c:pt>
                <c:pt idx="2">
                  <c:v>Gaz LPG</c:v>
                </c:pt>
                <c:pt idx="3">
                  <c:v>Stacje
Paliw</c:v>
                </c:pt>
                <c:pt idx="4">
                  <c:v>Gaz
Ziemny</c:v>
                </c:pt>
                <c:pt idx="5">
                  <c:v>Energia
Elektryczna</c:v>
                </c:pt>
                <c:pt idx="6">
                  <c:v>Bitumeny</c:v>
                </c:pt>
                <c:pt idx="7">
                  <c:v>Logistyka
 i
infrastruktura</c:v>
                </c:pt>
                <c:pt idx="8">
                  <c:v>Foto
woltaika</c:v>
                </c:pt>
                <c:pt idx="9">
                  <c:v>Paliwa
Stałe</c:v>
                </c:pt>
                <c:pt idx="10">
                  <c:v>Funkcje
Korpo-
racyjne</c:v>
                </c:pt>
                <c:pt idx="11">
                  <c:v>EBITDA
Skorygowana
1Q24</c:v>
                </c:pt>
                <c:pt idx="12">
                  <c:v>Korekty </c:v>
                </c:pt>
                <c:pt idx="13">
                  <c:v>EBITDA 
1Q24</c:v>
                </c:pt>
              </c:strCache>
            </c:strRef>
          </c:cat>
          <c:val>
            <c:numRef>
              <c:f>'Q EBITDA vs PY (GPW)'!$AA$31:$AA$44</c:f>
              <c:numCache>
                <c:formatCode>#\ ##0.0;\-#\ ##0.0;""</c:formatCode>
                <c:ptCount val="14"/>
                <c:pt idx="1">
                  <c:v>0</c:v>
                </c:pt>
                <c:pt idx="2">
                  <c:v>0</c:v>
                </c:pt>
                <c:pt idx="3">
                  <c:v>2.2566467300000017</c:v>
                </c:pt>
                <c:pt idx="4">
                  <c:v>8.6101406799999758</c:v>
                </c:pt>
                <c:pt idx="5">
                  <c:v>0</c:v>
                </c:pt>
                <c:pt idx="6">
                  <c:v>0</c:v>
                </c:pt>
                <c:pt idx="7">
                  <c:v>17.276489659999999</c:v>
                </c:pt>
                <c:pt idx="8">
                  <c:v>0.78589950000000075</c:v>
                </c:pt>
                <c:pt idx="9">
                  <c:v>0</c:v>
                </c:pt>
                <c:pt idx="10">
                  <c:v>9.6348656499999983</c:v>
                </c:pt>
                <c:pt idx="12">
                  <c:v>26.04813</c:v>
                </c:pt>
              </c:numCache>
            </c:numRef>
          </c:val>
          <c:extLst>
            <c:ext xmlns:c16="http://schemas.microsoft.com/office/drawing/2014/chart" uri="{C3380CC4-5D6E-409C-BE32-E72D297353CC}">
              <c16:uniqueId val="{00000003-4B29-4D47-9207-4FF7CE822059}"/>
            </c:ext>
          </c:extLst>
        </c:ser>
        <c:ser>
          <c:idx val="4"/>
          <c:order val="4"/>
          <c:tx>
            <c:strRef>
              <c:f>'Q EBITDA vs PY (GPW)'!$AB$30</c:f>
              <c:strCache>
                <c:ptCount val="1"/>
                <c:pt idx="0">
                  <c:v>Negative
(-)</c:v>
                </c:pt>
              </c:strCache>
            </c:strRef>
          </c:tx>
          <c:spPr>
            <a:solidFill>
              <a:srgbClr val="FF0000"/>
            </a:solidFill>
            <a:ln w="6350" cap="sq">
              <a:noFill/>
              <a:prstDash val="solid"/>
            </a:ln>
            <a:effectLst/>
          </c:spPr>
          <c:invertIfNegative val="0"/>
          <c:cat>
            <c:strRef>
              <c:f>'Q EBITDA vs PY (GPW)'!$W$31:$W$44</c:f>
              <c:strCache>
                <c:ptCount val="14"/>
                <c:pt idx="0">
                  <c:v>EBITDA
Skorygowana
1Q23</c:v>
                </c:pt>
                <c:pt idx="1">
                  <c:v>ON+BIO</c:v>
                </c:pt>
                <c:pt idx="2">
                  <c:v>Gaz LPG</c:v>
                </c:pt>
                <c:pt idx="3">
                  <c:v>Stacje
Paliw</c:v>
                </c:pt>
                <c:pt idx="4">
                  <c:v>Gaz
Ziemny</c:v>
                </c:pt>
                <c:pt idx="5">
                  <c:v>Energia
Elektryczna</c:v>
                </c:pt>
                <c:pt idx="6">
                  <c:v>Bitumeny</c:v>
                </c:pt>
                <c:pt idx="7">
                  <c:v>Logistyka
 i
infrastruktura</c:v>
                </c:pt>
                <c:pt idx="8">
                  <c:v>Foto
woltaika</c:v>
                </c:pt>
                <c:pt idx="9">
                  <c:v>Paliwa
Stałe</c:v>
                </c:pt>
                <c:pt idx="10">
                  <c:v>Funkcje
Korpo-
racyjne</c:v>
                </c:pt>
                <c:pt idx="11">
                  <c:v>EBITDA
Skorygowana
1Q24</c:v>
                </c:pt>
                <c:pt idx="12">
                  <c:v>Korekty </c:v>
                </c:pt>
                <c:pt idx="13">
                  <c:v>EBITDA 
1Q24</c:v>
                </c:pt>
              </c:strCache>
            </c:strRef>
          </c:cat>
          <c:val>
            <c:numRef>
              <c:f>'Q EBITDA vs PY (GPW)'!$AB$31:$AB$44</c:f>
              <c:numCache>
                <c:formatCode>#\ ##0.0;\-#\ ##0.0;""</c:formatCode>
                <c:ptCount val="14"/>
                <c:pt idx="1">
                  <c:v>77.097103599999883</c:v>
                </c:pt>
                <c:pt idx="2">
                  <c:v>12.127024080000053</c:v>
                </c:pt>
                <c:pt idx="3">
                  <c:v>0</c:v>
                </c:pt>
                <c:pt idx="4">
                  <c:v>0</c:v>
                </c:pt>
                <c:pt idx="5">
                  <c:v>1.3684993200000353</c:v>
                </c:pt>
                <c:pt idx="6">
                  <c:v>3.1713206399999994</c:v>
                </c:pt>
                <c:pt idx="7">
                  <c:v>0</c:v>
                </c:pt>
                <c:pt idx="8">
                  <c:v>0</c:v>
                </c:pt>
                <c:pt idx="9">
                  <c:v>2.1794725699999997</c:v>
                </c:pt>
                <c:pt idx="10">
                  <c:v>0</c:v>
                </c:pt>
                <c:pt idx="12">
                  <c:v>0</c:v>
                </c:pt>
              </c:numCache>
            </c:numRef>
          </c:val>
          <c:extLst>
            <c:ext xmlns:c16="http://schemas.microsoft.com/office/drawing/2014/chart" uri="{C3380CC4-5D6E-409C-BE32-E72D297353CC}">
              <c16:uniqueId val="{00000004-4B29-4D47-9207-4FF7CE822059}"/>
            </c:ext>
          </c:extLst>
        </c:ser>
        <c:ser>
          <c:idx val="5"/>
          <c:order val="5"/>
          <c:tx>
            <c:strRef>
              <c:f>'Q EBITDA vs PY (GPW)'!$AC$30</c:f>
              <c:strCache>
                <c:ptCount val="1"/>
                <c:pt idx="0">
                  <c:v>Label +</c:v>
                </c:pt>
              </c:strCache>
            </c:strRef>
          </c:tx>
          <c:spPr>
            <a:noFill/>
          </c:spPr>
          <c:invertIfNegative val="0"/>
          <c:dLbls>
            <c:spPr>
              <a:noFill/>
              <a:ln>
                <a:noFill/>
              </a:ln>
              <a:effectLst/>
            </c:spPr>
            <c:txPr>
              <a:bodyPr wrap="square" lIns="38100" tIns="19050" rIns="38100" bIns="19050" anchor="ctr">
                <a:spAutoFit/>
              </a:bodyPr>
              <a:lstStyle/>
              <a:p>
                <a:pPr>
                  <a:defRPr sz="1000">
                    <a:solidFill>
                      <a:srgbClr val="071D49"/>
                    </a:solidFill>
                    <a:latin typeface="Calibri Light" panose="020F0302020204030204" pitchFamily="34" charset="0"/>
                    <a:cs typeface="Calibri Light" panose="020F0302020204030204" pitchFamily="34" charset="0"/>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 EBITDA vs PY (GPW)'!$W$31:$W$44</c:f>
              <c:strCache>
                <c:ptCount val="14"/>
                <c:pt idx="0">
                  <c:v>EBITDA
Skorygowana
1Q23</c:v>
                </c:pt>
                <c:pt idx="1">
                  <c:v>ON+BIO</c:v>
                </c:pt>
                <c:pt idx="2">
                  <c:v>Gaz LPG</c:v>
                </c:pt>
                <c:pt idx="3">
                  <c:v>Stacje
Paliw</c:v>
                </c:pt>
                <c:pt idx="4">
                  <c:v>Gaz
Ziemny</c:v>
                </c:pt>
                <c:pt idx="5">
                  <c:v>Energia
Elektryczna</c:v>
                </c:pt>
                <c:pt idx="6">
                  <c:v>Bitumeny</c:v>
                </c:pt>
                <c:pt idx="7">
                  <c:v>Logistyka
 i
infrastruktura</c:v>
                </c:pt>
                <c:pt idx="8">
                  <c:v>Foto
woltaika</c:v>
                </c:pt>
                <c:pt idx="9">
                  <c:v>Paliwa
Stałe</c:v>
                </c:pt>
                <c:pt idx="10">
                  <c:v>Funkcje
Korpo-
racyjne</c:v>
                </c:pt>
                <c:pt idx="11">
                  <c:v>EBITDA
Skorygowana
1Q24</c:v>
                </c:pt>
                <c:pt idx="12">
                  <c:v>Korekty </c:v>
                </c:pt>
                <c:pt idx="13">
                  <c:v>EBITDA 
1Q24</c:v>
                </c:pt>
              </c:strCache>
            </c:strRef>
          </c:cat>
          <c:val>
            <c:numRef>
              <c:f>'Q EBITDA vs PY (GPW)'!$AC$31:$AC$44</c:f>
              <c:numCache>
                <c:formatCode>#\ ##0.0;\-#\ ##0.0;""</c:formatCode>
                <c:ptCount val="14"/>
                <c:pt idx="0">
                  <c:v>104.85274798999998</c:v>
                </c:pt>
                <c:pt idx="1">
                  <c:v>0</c:v>
                </c:pt>
                <c:pt idx="2">
                  <c:v>0</c:v>
                </c:pt>
                <c:pt idx="3">
                  <c:v>2.2566467300000017</c:v>
                </c:pt>
                <c:pt idx="4">
                  <c:v>8.6101406799999758</c:v>
                </c:pt>
                <c:pt idx="5">
                  <c:v>0</c:v>
                </c:pt>
                <c:pt idx="6">
                  <c:v>0</c:v>
                </c:pt>
                <c:pt idx="7">
                  <c:v>17.276489659999999</c:v>
                </c:pt>
                <c:pt idx="8">
                  <c:v>0.78589950000000075</c:v>
                </c:pt>
                <c:pt idx="9">
                  <c:v>0</c:v>
                </c:pt>
                <c:pt idx="10">
                  <c:v>9.6348656499999983</c:v>
                </c:pt>
                <c:pt idx="11">
                  <c:v>47.473369999999989</c:v>
                </c:pt>
                <c:pt idx="12">
                  <c:v>26.04813</c:v>
                </c:pt>
                <c:pt idx="13">
                  <c:v>73.521499999999989</c:v>
                </c:pt>
              </c:numCache>
            </c:numRef>
          </c:val>
          <c:extLst>
            <c:ext xmlns:c16="http://schemas.microsoft.com/office/drawing/2014/chart" uri="{C3380CC4-5D6E-409C-BE32-E72D297353CC}">
              <c16:uniqueId val="{00000005-4B29-4D47-9207-4FF7CE822059}"/>
            </c:ext>
          </c:extLst>
        </c:ser>
        <c:ser>
          <c:idx val="6"/>
          <c:order val="6"/>
          <c:tx>
            <c:strRef>
              <c:f>'Q EBITDA vs PY (GPW)'!$AD$30</c:f>
              <c:strCache>
                <c:ptCount val="1"/>
                <c:pt idx="0">
                  <c:v>Label -</c:v>
                </c:pt>
              </c:strCache>
            </c:strRef>
          </c:tx>
          <c:spPr>
            <a:noFill/>
          </c:spPr>
          <c:invertIfNegative val="0"/>
          <c:dLbls>
            <c:dLbl>
              <c:idx val="13"/>
              <c:numFmt formatCode="\-#\ ##0.0;\-#\ ##0.0;&quot;&quot;" sourceLinked="0"/>
              <c:spPr>
                <a:noFill/>
                <a:ln>
                  <a:noFill/>
                </a:ln>
                <a:effectLst/>
              </c:spPr>
              <c:txPr>
                <a:bodyPr wrap="square" lIns="38100" tIns="19050" rIns="38100" bIns="19050" anchor="ctr">
                  <a:spAutoFit/>
                </a:bodyPr>
                <a:lstStyle/>
                <a:p>
                  <a:pPr>
                    <a:defRPr sz="1000" b="0">
                      <a:solidFill>
                        <a:srgbClr val="FF0000"/>
                      </a:solidFill>
                      <a:latin typeface="Calibri Light" panose="020F0302020204030204" pitchFamily="34" charset="0"/>
                      <a:cs typeface="Calibri Light" panose="020F0302020204030204" pitchFamily="34" charset="0"/>
                    </a:defRPr>
                  </a:pPr>
                  <a:endParaRPr lang="pl-PL"/>
                </a:p>
              </c:txPr>
              <c:dLblPos val="inBase"/>
              <c:showLegendKey val="0"/>
              <c:showVal val="1"/>
              <c:showCatName val="0"/>
              <c:showSerName val="0"/>
              <c:showPercent val="0"/>
              <c:showBubbleSize val="0"/>
              <c:extLst>
                <c:ext xmlns:c16="http://schemas.microsoft.com/office/drawing/2014/chart" uri="{C3380CC4-5D6E-409C-BE32-E72D297353CC}">
                  <c16:uniqueId val="{00000006-4B29-4D47-9207-4FF7CE822059}"/>
                </c:ext>
              </c:extLst>
            </c:dLbl>
            <c:spPr>
              <a:noFill/>
              <a:ln>
                <a:noFill/>
              </a:ln>
              <a:effectLst/>
            </c:spPr>
            <c:txPr>
              <a:bodyPr wrap="square" lIns="38100" tIns="19050" rIns="38100" bIns="19050" anchor="ctr">
                <a:spAutoFit/>
              </a:bodyPr>
              <a:lstStyle/>
              <a:p>
                <a:pPr>
                  <a:defRPr sz="1000" b="0">
                    <a:solidFill>
                      <a:srgbClr val="E10000"/>
                    </a:solidFill>
                    <a:latin typeface="Calibri Light" panose="020F0302020204030204" pitchFamily="34" charset="0"/>
                    <a:cs typeface="Calibri Light" panose="020F0302020204030204" pitchFamily="34" charset="0"/>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 EBITDA vs PY (GPW)'!$W$31:$W$44</c:f>
              <c:strCache>
                <c:ptCount val="14"/>
                <c:pt idx="0">
                  <c:v>EBITDA
Skorygowana
1Q23</c:v>
                </c:pt>
                <c:pt idx="1">
                  <c:v>ON+BIO</c:v>
                </c:pt>
                <c:pt idx="2">
                  <c:v>Gaz LPG</c:v>
                </c:pt>
                <c:pt idx="3">
                  <c:v>Stacje
Paliw</c:v>
                </c:pt>
                <c:pt idx="4">
                  <c:v>Gaz
Ziemny</c:v>
                </c:pt>
                <c:pt idx="5">
                  <c:v>Energia
Elektryczna</c:v>
                </c:pt>
                <c:pt idx="6">
                  <c:v>Bitumeny</c:v>
                </c:pt>
                <c:pt idx="7">
                  <c:v>Logistyka
 i
infrastruktura</c:v>
                </c:pt>
                <c:pt idx="8">
                  <c:v>Foto
woltaika</c:v>
                </c:pt>
                <c:pt idx="9">
                  <c:v>Paliwa
Stałe</c:v>
                </c:pt>
                <c:pt idx="10">
                  <c:v>Funkcje
Korpo-
racyjne</c:v>
                </c:pt>
                <c:pt idx="11">
                  <c:v>EBITDA
Skorygowana
1Q24</c:v>
                </c:pt>
                <c:pt idx="12">
                  <c:v>Korekty </c:v>
                </c:pt>
                <c:pt idx="13">
                  <c:v>EBITDA 
1Q24</c:v>
                </c:pt>
              </c:strCache>
            </c:strRef>
          </c:cat>
          <c:val>
            <c:numRef>
              <c:f>'Q EBITDA vs PY (GPW)'!$AD$31:$AD$44</c:f>
              <c:numCache>
                <c:formatCode>\-#\ ##0.0;\-#\ ##0.0;""</c:formatCode>
                <c:ptCount val="14"/>
                <c:pt idx="0">
                  <c:v>0</c:v>
                </c:pt>
                <c:pt idx="1">
                  <c:v>77.097103599999883</c:v>
                </c:pt>
                <c:pt idx="2">
                  <c:v>12.127024080000053</c:v>
                </c:pt>
                <c:pt idx="3">
                  <c:v>0</c:v>
                </c:pt>
                <c:pt idx="4">
                  <c:v>0</c:v>
                </c:pt>
                <c:pt idx="5">
                  <c:v>1.3684993200000353</c:v>
                </c:pt>
                <c:pt idx="6">
                  <c:v>3.1713206399999994</c:v>
                </c:pt>
                <c:pt idx="7">
                  <c:v>0</c:v>
                </c:pt>
                <c:pt idx="8">
                  <c:v>0</c:v>
                </c:pt>
                <c:pt idx="9">
                  <c:v>2.1794725699999997</c:v>
                </c:pt>
                <c:pt idx="10">
                  <c:v>0</c:v>
                </c:pt>
                <c:pt idx="11">
                  <c:v>0</c:v>
                </c:pt>
                <c:pt idx="12">
                  <c:v>0</c:v>
                </c:pt>
                <c:pt idx="13">
                  <c:v>0</c:v>
                </c:pt>
              </c:numCache>
            </c:numRef>
          </c:val>
          <c:extLst>
            <c:ext xmlns:c16="http://schemas.microsoft.com/office/drawing/2014/chart" uri="{C3380CC4-5D6E-409C-BE32-E72D297353CC}">
              <c16:uniqueId val="{00000007-4B29-4D47-9207-4FF7CE822059}"/>
            </c:ext>
          </c:extLst>
        </c:ser>
        <c:dLbls>
          <c:showLegendKey val="0"/>
          <c:showVal val="0"/>
          <c:showCatName val="0"/>
          <c:showSerName val="0"/>
          <c:showPercent val="0"/>
          <c:showBubbleSize val="0"/>
        </c:dLbls>
        <c:gapWidth val="34"/>
        <c:overlap val="100"/>
        <c:axId val="81798656"/>
        <c:axId val="81800192"/>
      </c:barChart>
      <c:lineChart>
        <c:grouping val="stacked"/>
        <c:varyColors val="0"/>
        <c:ser>
          <c:idx val="7"/>
          <c:order val="7"/>
          <c:tx>
            <c:strRef>
              <c:f>'Q EBITDA vs PY (GPW)'!$AE$30</c:f>
              <c:strCache>
                <c:ptCount val="1"/>
                <c:pt idx="0">
                  <c:v>Cutoff</c:v>
                </c:pt>
              </c:strCache>
            </c:strRef>
          </c:tx>
          <c:spPr>
            <a:ln>
              <a:noFill/>
            </a:ln>
          </c:spPr>
          <c:marker>
            <c:symbol val="picture"/>
            <c:spPr>
              <a:blipFill>
                <a:blip xmlns:r="http://schemas.openxmlformats.org/officeDocument/2006/relationships" r:embed="rId1"/>
                <a:stretch>
                  <a:fillRect/>
                </a:stretch>
              </a:blipFill>
              <a:ln w="25400">
                <a:noFill/>
              </a:ln>
            </c:spPr>
          </c:marker>
          <c:cat>
            <c:strRef>
              <c:f>'Q EBITDA vs PY (GPW)'!$W$31:$W$44</c:f>
              <c:strCache>
                <c:ptCount val="14"/>
                <c:pt idx="0">
                  <c:v>EBITDA
Skorygowana
1Q23</c:v>
                </c:pt>
                <c:pt idx="1">
                  <c:v>ON+BIO</c:v>
                </c:pt>
                <c:pt idx="2">
                  <c:v>Gaz LPG</c:v>
                </c:pt>
                <c:pt idx="3">
                  <c:v>Stacje
Paliw</c:v>
                </c:pt>
                <c:pt idx="4">
                  <c:v>Gaz
Ziemny</c:v>
                </c:pt>
                <c:pt idx="5">
                  <c:v>Energia
Elektryczna</c:v>
                </c:pt>
                <c:pt idx="6">
                  <c:v>Bitumeny</c:v>
                </c:pt>
                <c:pt idx="7">
                  <c:v>Logistyka
 i
infrastruktura</c:v>
                </c:pt>
                <c:pt idx="8">
                  <c:v>Foto
woltaika</c:v>
                </c:pt>
                <c:pt idx="9">
                  <c:v>Paliwa
Stałe</c:v>
                </c:pt>
                <c:pt idx="10">
                  <c:v>Funkcje
Korpo-
racyjne</c:v>
                </c:pt>
                <c:pt idx="11">
                  <c:v>EBITDA
Skorygowana
1Q24</c:v>
                </c:pt>
                <c:pt idx="12">
                  <c:v>Korekty </c:v>
                </c:pt>
                <c:pt idx="13">
                  <c:v>EBITDA 
1Q24</c:v>
                </c:pt>
              </c:strCache>
            </c:strRef>
          </c:cat>
          <c:val>
            <c:numRef>
              <c:f>'Q EBITDA vs PY (GPW)'!$AE$31:$AE$44</c:f>
              <c:numCache>
                <c:formatCode>General</c:formatCode>
                <c:ptCount val="14"/>
                <c:pt idx="0" formatCode="#\ ##0.0;\-#\ ##0.0;&quot;&quot;">
                  <c:v>#N/A</c:v>
                </c:pt>
                <c:pt idx="11" formatCode="#\ ##0.0;\-#\ ##0.0;&quot;&quot;">
                  <c:v>#N/A</c:v>
                </c:pt>
                <c:pt idx="13" formatCode="#\ ##0.0;\-#\ ##0.0;&quot;&quot;">
                  <c:v>#N/A</c:v>
                </c:pt>
              </c:numCache>
            </c:numRef>
          </c:val>
          <c:smooth val="0"/>
          <c:extLst>
            <c:ext xmlns:c16="http://schemas.microsoft.com/office/drawing/2014/chart" uri="{C3380CC4-5D6E-409C-BE32-E72D297353CC}">
              <c16:uniqueId val="{00000008-4B29-4D47-9207-4FF7CE822059}"/>
            </c:ext>
          </c:extLst>
        </c:ser>
        <c:dLbls>
          <c:showLegendKey val="0"/>
          <c:showVal val="0"/>
          <c:showCatName val="0"/>
          <c:showSerName val="0"/>
          <c:showPercent val="0"/>
          <c:showBubbleSize val="0"/>
        </c:dLbls>
        <c:marker val="1"/>
        <c:smooth val="0"/>
        <c:axId val="81798656"/>
        <c:axId val="81800192"/>
      </c:lineChart>
      <c:catAx>
        <c:axId val="81798656"/>
        <c:scaling>
          <c:orientation val="minMax"/>
        </c:scaling>
        <c:delete val="0"/>
        <c:axPos val="b"/>
        <c:numFmt formatCode="General" sourceLinked="1"/>
        <c:majorTickMark val="none"/>
        <c:minorTickMark val="none"/>
        <c:tickLblPos val="low"/>
        <c:spPr>
          <a:ln w="9525">
            <a:solidFill>
              <a:schemeClr val="bg1">
                <a:lumMod val="65000"/>
              </a:schemeClr>
            </a:solidFill>
            <a:prstDash val="solid"/>
          </a:ln>
          <a:effectLst/>
        </c:spPr>
        <c:txPr>
          <a:bodyPr rot="0" vert="horz"/>
          <a:lstStyle/>
          <a:p>
            <a:pPr>
              <a:defRPr sz="1000" b="0" i="0" u="none" strike="noStrike" baseline="0">
                <a:solidFill>
                  <a:srgbClr val="44546A"/>
                </a:solidFill>
                <a:latin typeface="Calibri Light" panose="020F0302020204030204" pitchFamily="34" charset="0"/>
                <a:ea typeface="Arial"/>
                <a:cs typeface="Calibri Light" panose="020F0302020204030204" pitchFamily="34" charset="0"/>
              </a:defRPr>
            </a:pPr>
            <a:endParaRPr lang="pl-PL"/>
          </a:p>
        </c:txPr>
        <c:crossAx val="81800192"/>
        <c:crossesAt val="10000"/>
        <c:auto val="1"/>
        <c:lblAlgn val="ctr"/>
        <c:lblOffset val="100"/>
        <c:tickLblSkip val="1"/>
        <c:tickMarkSkip val="1"/>
        <c:noMultiLvlLbl val="0"/>
      </c:catAx>
      <c:valAx>
        <c:axId val="81800192"/>
        <c:scaling>
          <c:orientation val="minMax"/>
          <c:max val="10106.949802949801"/>
          <c:min val="10000"/>
        </c:scaling>
        <c:delete val="0"/>
        <c:axPos val="l"/>
        <c:numFmt formatCode="#,##0" sourceLinked="1"/>
        <c:majorTickMark val="out"/>
        <c:minorTickMark val="none"/>
        <c:tickLblPos val="none"/>
        <c:spPr>
          <a:solidFill>
            <a:schemeClr val="bg1"/>
          </a:solidFill>
          <a:ln w="3175">
            <a:solidFill>
              <a:schemeClr val="bg1"/>
            </a:solidFill>
            <a:prstDash val="solid"/>
          </a:ln>
        </c:spPr>
        <c:crossAx val="81798656"/>
        <c:crosses val="autoZero"/>
        <c:crossBetween val="between"/>
      </c:valAx>
      <c:spPr>
        <a:solidFill>
          <a:schemeClr val="bg1"/>
        </a:solidFill>
        <a:ln w="25400">
          <a:noFill/>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pl-PL"/>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6068944499646"/>
          <c:y val="0.14545454545454545"/>
          <c:w val="0.86150188725964816"/>
          <c:h val="0.55809185095882163"/>
        </c:manualLayout>
      </c:layout>
      <c:areaChart>
        <c:grouping val="stacked"/>
        <c:varyColors val="0"/>
        <c:ser>
          <c:idx val="0"/>
          <c:order val="0"/>
          <c:tx>
            <c:strRef>
              <c:f>Arkusz1!$P$3</c:f>
              <c:strCache>
                <c:ptCount val="1"/>
                <c:pt idx="0">
                  <c:v>zapas obowiązkowy</c:v>
                </c:pt>
              </c:strCache>
            </c:strRef>
          </c:tx>
          <c:spPr>
            <a:solidFill>
              <a:schemeClr val="accent1"/>
            </a:solidFill>
            <a:ln>
              <a:noFill/>
            </a:ln>
            <a:effectLst/>
          </c:spPr>
          <c:cat>
            <c:strRef>
              <c:f>Arkusz1!$O$4:$O$19</c:f>
              <c:strCache>
                <c:ptCount val="16"/>
                <c:pt idx="0">
                  <c:v>2Q20</c:v>
                </c:pt>
                <c:pt idx="1">
                  <c:v>3Q20</c:v>
                </c:pt>
                <c:pt idx="2">
                  <c:v>4Q20</c:v>
                </c:pt>
                <c:pt idx="3">
                  <c:v>1Q21</c:v>
                </c:pt>
                <c:pt idx="4">
                  <c:v>2Q21</c:v>
                </c:pt>
                <c:pt idx="5">
                  <c:v>3Q21</c:v>
                </c:pt>
                <c:pt idx="6">
                  <c:v>4Q21</c:v>
                </c:pt>
                <c:pt idx="7">
                  <c:v>1Q22</c:v>
                </c:pt>
                <c:pt idx="8">
                  <c:v>2Q22</c:v>
                </c:pt>
                <c:pt idx="9">
                  <c:v>3Q22</c:v>
                </c:pt>
                <c:pt idx="10">
                  <c:v>4Q22</c:v>
                </c:pt>
                <c:pt idx="11">
                  <c:v>1Q23</c:v>
                </c:pt>
                <c:pt idx="12">
                  <c:v>2Q23</c:v>
                </c:pt>
                <c:pt idx="13">
                  <c:v>3Q23</c:v>
                </c:pt>
                <c:pt idx="14">
                  <c:v>4Q23</c:v>
                </c:pt>
                <c:pt idx="15">
                  <c:v>1Q24</c:v>
                </c:pt>
              </c:strCache>
            </c:strRef>
          </c:cat>
          <c:val>
            <c:numRef>
              <c:f>Arkusz1!$P$4:$P$19</c:f>
              <c:numCache>
                <c:formatCode>_(* #,##0.00_);_(* \(#,##0.00\);_(* "-"??_);_(@_)</c:formatCode>
                <c:ptCount val="16"/>
                <c:pt idx="0">
                  <c:v>13.572204125950053</c:v>
                </c:pt>
                <c:pt idx="1">
                  <c:v>10.206848087172188</c:v>
                </c:pt>
                <c:pt idx="2">
                  <c:v>10.097097032471414</c:v>
                </c:pt>
                <c:pt idx="3">
                  <c:v>20.321093721940599</c:v>
                </c:pt>
                <c:pt idx="4">
                  <c:v>19.471517666942805</c:v>
                </c:pt>
                <c:pt idx="5">
                  <c:v>20.439521969403653</c:v>
                </c:pt>
                <c:pt idx="6">
                  <c:v>19.677952541394053</c:v>
                </c:pt>
                <c:pt idx="7">
                  <c:v>23.218315782813526</c:v>
                </c:pt>
                <c:pt idx="8">
                  <c:v>25.829224779735807</c:v>
                </c:pt>
                <c:pt idx="9">
                  <c:v>27.476348030362303</c:v>
                </c:pt>
                <c:pt idx="10">
                  <c:v>27.082787607646228</c:v>
                </c:pt>
                <c:pt idx="11">
                  <c:v>37.624890869724695</c:v>
                </c:pt>
                <c:pt idx="12">
                  <c:v>42.955190921700058</c:v>
                </c:pt>
                <c:pt idx="13">
                  <c:v>42.555971460225983</c:v>
                </c:pt>
                <c:pt idx="14">
                  <c:v>42.25449903184478</c:v>
                </c:pt>
                <c:pt idx="15">
                  <c:v>36.960416827920682</c:v>
                </c:pt>
              </c:numCache>
            </c:numRef>
          </c:val>
          <c:extLst>
            <c:ext xmlns:c16="http://schemas.microsoft.com/office/drawing/2014/chart" uri="{C3380CC4-5D6E-409C-BE32-E72D297353CC}">
              <c16:uniqueId val="{00000000-408B-4EDE-A4EC-C554420598A0}"/>
            </c:ext>
          </c:extLst>
        </c:ser>
        <c:ser>
          <c:idx val="1"/>
          <c:order val="1"/>
          <c:tx>
            <c:strRef>
              <c:f>Arkusz1!$Q$3</c:f>
              <c:strCache>
                <c:ptCount val="1"/>
                <c:pt idx="0">
                  <c:v>NCR+EFE</c:v>
                </c:pt>
              </c:strCache>
            </c:strRef>
          </c:tx>
          <c:spPr>
            <a:solidFill>
              <a:schemeClr val="accent2"/>
            </a:solidFill>
            <a:ln>
              <a:noFill/>
            </a:ln>
            <a:effectLst/>
          </c:spPr>
          <c:cat>
            <c:strRef>
              <c:f>Arkusz1!$O$4:$O$19</c:f>
              <c:strCache>
                <c:ptCount val="16"/>
                <c:pt idx="0">
                  <c:v>2Q20</c:v>
                </c:pt>
                <c:pt idx="1">
                  <c:v>3Q20</c:v>
                </c:pt>
                <c:pt idx="2">
                  <c:v>4Q20</c:v>
                </c:pt>
                <c:pt idx="3">
                  <c:v>1Q21</c:v>
                </c:pt>
                <c:pt idx="4">
                  <c:v>2Q21</c:v>
                </c:pt>
                <c:pt idx="5">
                  <c:v>3Q21</c:v>
                </c:pt>
                <c:pt idx="6">
                  <c:v>4Q21</c:v>
                </c:pt>
                <c:pt idx="7">
                  <c:v>1Q22</c:v>
                </c:pt>
                <c:pt idx="8">
                  <c:v>2Q22</c:v>
                </c:pt>
                <c:pt idx="9">
                  <c:v>3Q22</c:v>
                </c:pt>
                <c:pt idx="10">
                  <c:v>4Q22</c:v>
                </c:pt>
                <c:pt idx="11">
                  <c:v>1Q23</c:v>
                </c:pt>
                <c:pt idx="12">
                  <c:v>2Q23</c:v>
                </c:pt>
                <c:pt idx="13">
                  <c:v>3Q23</c:v>
                </c:pt>
                <c:pt idx="14">
                  <c:v>4Q23</c:v>
                </c:pt>
                <c:pt idx="15">
                  <c:v>1Q24</c:v>
                </c:pt>
              </c:strCache>
            </c:strRef>
          </c:cat>
          <c:val>
            <c:numRef>
              <c:f>Arkusz1!$Q$4:$Q$19</c:f>
              <c:numCache>
                <c:formatCode>_(* #,##0.00_);_(* \(#,##0.00\);_(* "-"??_);_(@_)</c:formatCode>
                <c:ptCount val="16"/>
                <c:pt idx="0">
                  <c:v>5.8305247809787364</c:v>
                </c:pt>
                <c:pt idx="1">
                  <c:v>5.8305247809787364</c:v>
                </c:pt>
                <c:pt idx="2">
                  <c:v>5.8305247809787364</c:v>
                </c:pt>
                <c:pt idx="3">
                  <c:v>7.5453850106783653</c:v>
                </c:pt>
                <c:pt idx="4">
                  <c:v>7.5453850106783653</c:v>
                </c:pt>
                <c:pt idx="5">
                  <c:v>7.5453850106783653</c:v>
                </c:pt>
                <c:pt idx="6">
                  <c:v>7.5453850106783653</c:v>
                </c:pt>
                <c:pt idx="7">
                  <c:v>5.4875527350388111</c:v>
                </c:pt>
                <c:pt idx="8">
                  <c:v>5.4875527350388111</c:v>
                </c:pt>
                <c:pt idx="9">
                  <c:v>5.4875527350388111</c:v>
                </c:pt>
                <c:pt idx="10">
                  <c:v>5.4875527350388111</c:v>
                </c:pt>
                <c:pt idx="11">
                  <c:v>5.4875527350388111</c:v>
                </c:pt>
                <c:pt idx="12">
                  <c:v>5.4875527350388111</c:v>
                </c:pt>
                <c:pt idx="13">
                  <c:v>5.4875527350388111</c:v>
                </c:pt>
                <c:pt idx="14">
                  <c:v>5.4875527350388111</c:v>
                </c:pt>
                <c:pt idx="15">
                  <c:v>6.8594409187985139</c:v>
                </c:pt>
              </c:numCache>
            </c:numRef>
          </c:val>
          <c:extLst>
            <c:ext xmlns:c16="http://schemas.microsoft.com/office/drawing/2014/chart" uri="{C3380CC4-5D6E-409C-BE32-E72D297353CC}">
              <c16:uniqueId val="{00000001-408B-4EDE-A4EC-C554420598A0}"/>
            </c:ext>
          </c:extLst>
        </c:ser>
        <c:ser>
          <c:idx val="2"/>
          <c:order val="2"/>
          <c:tx>
            <c:strRef>
              <c:f>Arkusz1!$R$3</c:f>
              <c:strCache>
                <c:ptCount val="1"/>
                <c:pt idx="0">
                  <c:v>NCW</c:v>
                </c:pt>
              </c:strCache>
            </c:strRef>
          </c:tx>
          <c:spPr>
            <a:solidFill>
              <a:schemeClr val="accent3"/>
            </a:solidFill>
            <a:ln>
              <a:noFill/>
            </a:ln>
            <a:effectLst/>
          </c:spPr>
          <c:cat>
            <c:strRef>
              <c:f>Arkusz1!$O$4:$O$19</c:f>
              <c:strCache>
                <c:ptCount val="16"/>
                <c:pt idx="0">
                  <c:v>2Q20</c:v>
                </c:pt>
                <c:pt idx="1">
                  <c:v>3Q20</c:v>
                </c:pt>
                <c:pt idx="2">
                  <c:v>4Q20</c:v>
                </c:pt>
                <c:pt idx="3">
                  <c:v>1Q21</c:v>
                </c:pt>
                <c:pt idx="4">
                  <c:v>2Q21</c:v>
                </c:pt>
                <c:pt idx="5">
                  <c:v>3Q21</c:v>
                </c:pt>
                <c:pt idx="6">
                  <c:v>4Q21</c:v>
                </c:pt>
                <c:pt idx="7">
                  <c:v>1Q22</c:v>
                </c:pt>
                <c:pt idx="8">
                  <c:v>2Q22</c:v>
                </c:pt>
                <c:pt idx="9">
                  <c:v>3Q22</c:v>
                </c:pt>
                <c:pt idx="10">
                  <c:v>4Q22</c:v>
                </c:pt>
                <c:pt idx="11">
                  <c:v>1Q23</c:v>
                </c:pt>
                <c:pt idx="12">
                  <c:v>2Q23</c:v>
                </c:pt>
                <c:pt idx="13">
                  <c:v>3Q23</c:v>
                </c:pt>
                <c:pt idx="14">
                  <c:v>4Q23</c:v>
                </c:pt>
                <c:pt idx="15">
                  <c:v>1Q24</c:v>
                </c:pt>
              </c:strCache>
            </c:strRef>
          </c:cat>
          <c:val>
            <c:numRef>
              <c:f>Arkusz1!$R$4:$R$19</c:f>
              <c:numCache>
                <c:formatCode>_(* #,##0.00_);_(* \(#,##0.00\);_(* "-"??_);_(@_)</c:formatCode>
                <c:ptCount val="16"/>
                <c:pt idx="0">
                  <c:v>55.320304017372408</c:v>
                </c:pt>
                <c:pt idx="1">
                  <c:v>60.233162274424885</c:v>
                </c:pt>
                <c:pt idx="2">
                  <c:v>62.336952804220381</c:v>
                </c:pt>
                <c:pt idx="3">
                  <c:v>77.044039997784125</c:v>
                </c:pt>
                <c:pt idx="4">
                  <c:v>87.569905454130776</c:v>
                </c:pt>
                <c:pt idx="5">
                  <c:v>110.78220907416778</c:v>
                </c:pt>
                <c:pt idx="6">
                  <c:v>146.72724755686605</c:v>
                </c:pt>
                <c:pt idx="7">
                  <c:v>95.154121211095202</c:v>
                </c:pt>
                <c:pt idx="8">
                  <c:v>109.39436377299869</c:v>
                </c:pt>
                <c:pt idx="9">
                  <c:v>111.42467254195158</c:v>
                </c:pt>
                <c:pt idx="10">
                  <c:v>73.665182292797752</c:v>
                </c:pt>
                <c:pt idx="11">
                  <c:v>78.154423314592137</c:v>
                </c:pt>
                <c:pt idx="12">
                  <c:v>57.001538353095974</c:v>
                </c:pt>
                <c:pt idx="13">
                  <c:v>61.337340198005712</c:v>
                </c:pt>
                <c:pt idx="14">
                  <c:v>56.536519704608324</c:v>
                </c:pt>
                <c:pt idx="15">
                  <c:v>48.075919962836089</c:v>
                </c:pt>
              </c:numCache>
            </c:numRef>
          </c:val>
          <c:extLst>
            <c:ext xmlns:c16="http://schemas.microsoft.com/office/drawing/2014/chart" uri="{C3380CC4-5D6E-409C-BE32-E72D297353CC}">
              <c16:uniqueId val="{00000002-408B-4EDE-A4EC-C554420598A0}"/>
            </c:ext>
          </c:extLst>
        </c:ser>
        <c:ser>
          <c:idx val="3"/>
          <c:order val="3"/>
          <c:tx>
            <c:strRef>
              <c:f>Arkusz1!$S$3</c:f>
              <c:strCache>
                <c:ptCount val="1"/>
                <c:pt idx="0">
                  <c:v>finansowanie</c:v>
                </c:pt>
              </c:strCache>
            </c:strRef>
          </c:tx>
          <c:spPr>
            <a:solidFill>
              <a:schemeClr val="accent4"/>
            </a:solidFill>
            <a:ln>
              <a:noFill/>
            </a:ln>
            <a:effectLst/>
          </c:spPr>
          <c:cat>
            <c:strRef>
              <c:f>Arkusz1!$O$4:$O$19</c:f>
              <c:strCache>
                <c:ptCount val="16"/>
                <c:pt idx="0">
                  <c:v>2Q20</c:v>
                </c:pt>
                <c:pt idx="1">
                  <c:v>3Q20</c:v>
                </c:pt>
                <c:pt idx="2">
                  <c:v>4Q20</c:v>
                </c:pt>
                <c:pt idx="3">
                  <c:v>1Q21</c:v>
                </c:pt>
                <c:pt idx="4">
                  <c:v>2Q21</c:v>
                </c:pt>
                <c:pt idx="5">
                  <c:v>3Q21</c:v>
                </c:pt>
                <c:pt idx="6">
                  <c:v>4Q21</c:v>
                </c:pt>
                <c:pt idx="7">
                  <c:v>1Q22</c:v>
                </c:pt>
                <c:pt idx="8">
                  <c:v>2Q22</c:v>
                </c:pt>
                <c:pt idx="9">
                  <c:v>3Q22</c:v>
                </c:pt>
                <c:pt idx="10">
                  <c:v>4Q22</c:v>
                </c:pt>
                <c:pt idx="11">
                  <c:v>1Q23</c:v>
                </c:pt>
                <c:pt idx="12">
                  <c:v>2Q23</c:v>
                </c:pt>
                <c:pt idx="13">
                  <c:v>3Q23</c:v>
                </c:pt>
                <c:pt idx="14">
                  <c:v>4Q23</c:v>
                </c:pt>
                <c:pt idx="15">
                  <c:v>1Q24</c:v>
                </c:pt>
              </c:strCache>
            </c:strRef>
          </c:cat>
          <c:val>
            <c:numRef>
              <c:f>Arkusz1!$S$4:$S$19</c:f>
              <c:numCache>
                <c:formatCode>_(* #,##0.00_);_(* \(#,##0.00\);_(* "-"??_);_(@_)</c:formatCode>
                <c:ptCount val="16"/>
                <c:pt idx="0">
                  <c:v>4.0988056460369151</c:v>
                </c:pt>
                <c:pt idx="1">
                  <c:v>3.9423950736702578</c:v>
                </c:pt>
                <c:pt idx="2">
                  <c:v>4.1145670407321004</c:v>
                </c:pt>
                <c:pt idx="3">
                  <c:v>4.7822307225633542</c:v>
                </c:pt>
                <c:pt idx="4">
                  <c:v>4.7121072754001592</c:v>
                </c:pt>
                <c:pt idx="5">
                  <c:v>5.6685607595146132</c:v>
                </c:pt>
                <c:pt idx="6">
                  <c:v>5.6784948762308538</c:v>
                </c:pt>
                <c:pt idx="7">
                  <c:v>5.7362897816362839</c:v>
                </c:pt>
                <c:pt idx="8">
                  <c:v>8.6148061471236463</c:v>
                </c:pt>
                <c:pt idx="9">
                  <c:v>9.0025446193598828</c:v>
                </c:pt>
                <c:pt idx="10">
                  <c:v>11.326977640609689</c:v>
                </c:pt>
                <c:pt idx="11">
                  <c:v>10.023270927694659</c:v>
                </c:pt>
                <c:pt idx="12">
                  <c:v>8.7628589480268122</c:v>
                </c:pt>
                <c:pt idx="13">
                  <c:v>10.979440636738305</c:v>
                </c:pt>
                <c:pt idx="14">
                  <c:v>9.972061771515369</c:v>
                </c:pt>
                <c:pt idx="15">
                  <c:v>9.67815359160738</c:v>
                </c:pt>
              </c:numCache>
            </c:numRef>
          </c:val>
          <c:extLst>
            <c:ext xmlns:c16="http://schemas.microsoft.com/office/drawing/2014/chart" uri="{C3380CC4-5D6E-409C-BE32-E72D297353CC}">
              <c16:uniqueId val="{00000003-408B-4EDE-A4EC-C554420598A0}"/>
            </c:ext>
          </c:extLst>
        </c:ser>
        <c:ser>
          <c:idx val="4"/>
          <c:order val="4"/>
          <c:tx>
            <c:strRef>
              <c:f>Arkusz1!$T$3</c:f>
              <c:strCache>
                <c:ptCount val="1"/>
                <c:pt idx="0">
                  <c:v>inne</c:v>
                </c:pt>
              </c:strCache>
            </c:strRef>
          </c:tx>
          <c:spPr>
            <a:solidFill>
              <a:schemeClr val="accent5"/>
            </a:solidFill>
            <a:ln>
              <a:noFill/>
            </a:ln>
            <a:effectLst/>
          </c:spPr>
          <c:cat>
            <c:strRef>
              <c:f>Arkusz1!$O$4:$O$19</c:f>
              <c:strCache>
                <c:ptCount val="16"/>
                <c:pt idx="0">
                  <c:v>2Q20</c:v>
                </c:pt>
                <c:pt idx="1">
                  <c:v>3Q20</c:v>
                </c:pt>
                <c:pt idx="2">
                  <c:v>4Q20</c:v>
                </c:pt>
                <c:pt idx="3">
                  <c:v>1Q21</c:v>
                </c:pt>
                <c:pt idx="4">
                  <c:v>2Q21</c:v>
                </c:pt>
                <c:pt idx="5">
                  <c:v>3Q21</c:v>
                </c:pt>
                <c:pt idx="6">
                  <c:v>4Q21</c:v>
                </c:pt>
                <c:pt idx="7">
                  <c:v>1Q22</c:v>
                </c:pt>
                <c:pt idx="8">
                  <c:v>2Q22</c:v>
                </c:pt>
                <c:pt idx="9">
                  <c:v>3Q22</c:v>
                </c:pt>
                <c:pt idx="10">
                  <c:v>4Q22</c:v>
                </c:pt>
                <c:pt idx="11">
                  <c:v>1Q23</c:v>
                </c:pt>
                <c:pt idx="12">
                  <c:v>2Q23</c:v>
                </c:pt>
                <c:pt idx="13">
                  <c:v>3Q23</c:v>
                </c:pt>
                <c:pt idx="14">
                  <c:v>4Q23</c:v>
                </c:pt>
                <c:pt idx="15">
                  <c:v>1Q24</c:v>
                </c:pt>
              </c:strCache>
            </c:strRef>
          </c:cat>
          <c:val>
            <c:numRef>
              <c:f>Arkusz1!$T$4:$T$19</c:f>
              <c:numCache>
                <c:formatCode>_(* #,##0.00_);_(* \(#,##0.00\);_(* "-"??_);_(@_)</c:formatCode>
                <c:ptCount val="16"/>
                <c:pt idx="0">
                  <c:v>21.178161429661895</c:v>
                </c:pt>
                <c:pt idx="1">
                  <c:v>31.258609455783205</c:v>
                </c:pt>
                <c:pt idx="2">
                  <c:v>27.969507535219325</c:v>
                </c:pt>
                <c:pt idx="3">
                  <c:v>26.675336817069596</c:v>
                </c:pt>
                <c:pt idx="4">
                  <c:v>29.320688438733352</c:v>
                </c:pt>
                <c:pt idx="5">
                  <c:v>25.716530407531184</c:v>
                </c:pt>
                <c:pt idx="6">
                  <c:v>31.684018948629383</c:v>
                </c:pt>
                <c:pt idx="7">
                  <c:v>39.351112391418141</c:v>
                </c:pt>
                <c:pt idx="8">
                  <c:v>52.749752312447832</c:v>
                </c:pt>
                <c:pt idx="9">
                  <c:v>-7.928098942441566</c:v>
                </c:pt>
                <c:pt idx="10">
                  <c:v>79.185986167690402</c:v>
                </c:pt>
                <c:pt idx="11">
                  <c:v>1.1494780143806422</c:v>
                </c:pt>
                <c:pt idx="12">
                  <c:v>54.034023485463557</c:v>
                </c:pt>
                <c:pt idx="13">
                  <c:v>15.818803642714354</c:v>
                </c:pt>
                <c:pt idx="14">
                  <c:v>47.020704728533623</c:v>
                </c:pt>
                <c:pt idx="15">
                  <c:v>49.005544664440123</c:v>
                </c:pt>
              </c:numCache>
            </c:numRef>
          </c:val>
          <c:extLst>
            <c:ext xmlns:c16="http://schemas.microsoft.com/office/drawing/2014/chart" uri="{C3380CC4-5D6E-409C-BE32-E72D297353CC}">
              <c16:uniqueId val="{00000004-408B-4EDE-A4EC-C554420598A0}"/>
            </c:ext>
          </c:extLst>
        </c:ser>
        <c:dLbls>
          <c:showLegendKey val="0"/>
          <c:showVal val="0"/>
          <c:showCatName val="0"/>
          <c:showSerName val="0"/>
          <c:showPercent val="0"/>
          <c:showBubbleSize val="0"/>
        </c:dLbls>
        <c:axId val="1500416959"/>
        <c:axId val="1500414879"/>
      </c:areaChart>
      <c:lineChart>
        <c:grouping val="standard"/>
        <c:varyColors val="0"/>
        <c:ser>
          <c:idx val="5"/>
          <c:order val="5"/>
          <c:tx>
            <c:strRef>
              <c:f>Arkusz1!$U$3</c:f>
              <c:strCache>
                <c:ptCount val="1"/>
                <c:pt idx="0">
                  <c:v>premia lądowa</c:v>
                </c:pt>
              </c:strCache>
            </c:strRef>
          </c:tx>
          <c:spPr>
            <a:ln w="28575" cap="rnd">
              <a:solidFill>
                <a:srgbClr val="FF0000"/>
              </a:solidFill>
              <a:round/>
            </a:ln>
            <a:effectLst/>
          </c:spPr>
          <c:marker>
            <c:symbol val="none"/>
          </c:marker>
          <c:cat>
            <c:strRef>
              <c:f>Arkusz1!$O$4:$O$19</c:f>
              <c:strCache>
                <c:ptCount val="16"/>
                <c:pt idx="0">
                  <c:v>2Q20</c:v>
                </c:pt>
                <c:pt idx="1">
                  <c:v>3Q20</c:v>
                </c:pt>
                <c:pt idx="2">
                  <c:v>4Q20</c:v>
                </c:pt>
                <c:pt idx="3">
                  <c:v>1Q21</c:v>
                </c:pt>
                <c:pt idx="4">
                  <c:v>2Q21</c:v>
                </c:pt>
                <c:pt idx="5">
                  <c:v>3Q21</c:v>
                </c:pt>
                <c:pt idx="6">
                  <c:v>4Q21</c:v>
                </c:pt>
                <c:pt idx="7">
                  <c:v>1Q22</c:v>
                </c:pt>
                <c:pt idx="8">
                  <c:v>2Q22</c:v>
                </c:pt>
                <c:pt idx="9">
                  <c:v>3Q22</c:v>
                </c:pt>
                <c:pt idx="10">
                  <c:v>4Q22</c:v>
                </c:pt>
                <c:pt idx="11">
                  <c:v>1Q23</c:v>
                </c:pt>
                <c:pt idx="12">
                  <c:v>2Q23</c:v>
                </c:pt>
                <c:pt idx="13">
                  <c:v>3Q23</c:v>
                </c:pt>
                <c:pt idx="14">
                  <c:v>4Q23</c:v>
                </c:pt>
                <c:pt idx="15">
                  <c:v>1Q24</c:v>
                </c:pt>
              </c:strCache>
            </c:strRef>
          </c:cat>
          <c:val>
            <c:numRef>
              <c:f>Arkusz1!$U$4:$U$19</c:f>
              <c:numCache>
                <c:formatCode>_(* #,##0.00_);_(* \(#,##0.00\);_(* "-"??_);_(@_)</c:formatCode>
                <c:ptCount val="16"/>
                <c:pt idx="0">
                  <c:v>209.55592006929459</c:v>
                </c:pt>
                <c:pt idx="1">
                  <c:v>200.29567482891662</c:v>
                </c:pt>
                <c:pt idx="2">
                  <c:v>213.6715846205737</c:v>
                </c:pt>
                <c:pt idx="3">
                  <c:v>231.50613100944983</c:v>
                </c:pt>
                <c:pt idx="4">
                  <c:v>245.22501284704688</c:v>
                </c:pt>
                <c:pt idx="5">
                  <c:v>255.85714627118458</c:v>
                </c:pt>
                <c:pt idx="6">
                  <c:v>303.18728861089431</c:v>
                </c:pt>
                <c:pt idx="7">
                  <c:v>261.6876710521633</c:v>
                </c:pt>
                <c:pt idx="8">
                  <c:v>280.55113357885921</c:v>
                </c:pt>
                <c:pt idx="9">
                  <c:v>292.89812723269654</c:v>
                </c:pt>
                <c:pt idx="10">
                  <c:v>393.73190873903468</c:v>
                </c:pt>
                <c:pt idx="11">
                  <c:v>270.60494424660135</c:v>
                </c:pt>
                <c:pt idx="12">
                  <c:v>246.25392898486666</c:v>
                </c:pt>
                <c:pt idx="13">
                  <c:v>66.536576912345581</c:v>
                </c:pt>
                <c:pt idx="14">
                  <c:v>99.118921276638531</c:v>
                </c:pt>
                <c:pt idx="15">
                  <c:v>212.299696436814</c:v>
                </c:pt>
              </c:numCache>
            </c:numRef>
          </c:val>
          <c:smooth val="0"/>
          <c:extLst>
            <c:ext xmlns:c16="http://schemas.microsoft.com/office/drawing/2014/chart" uri="{C3380CC4-5D6E-409C-BE32-E72D297353CC}">
              <c16:uniqueId val="{00000005-408B-4EDE-A4EC-C554420598A0}"/>
            </c:ext>
          </c:extLst>
        </c:ser>
        <c:dLbls>
          <c:showLegendKey val="0"/>
          <c:showVal val="0"/>
          <c:showCatName val="0"/>
          <c:showSerName val="0"/>
          <c:showPercent val="0"/>
          <c:showBubbleSize val="0"/>
        </c:dLbls>
        <c:marker val="1"/>
        <c:smooth val="0"/>
        <c:axId val="1500416959"/>
        <c:axId val="1500414879"/>
      </c:lineChart>
      <c:catAx>
        <c:axId val="15004169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500414879"/>
        <c:crosses val="autoZero"/>
        <c:auto val="1"/>
        <c:lblAlgn val="ctr"/>
        <c:lblOffset val="100"/>
        <c:noMultiLvlLbl val="0"/>
      </c:catAx>
      <c:valAx>
        <c:axId val="150041487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500416959"/>
        <c:crosses val="autoZero"/>
        <c:crossBetween val="between"/>
      </c:valAx>
      <c:spPr>
        <a:noFill/>
        <a:ln>
          <a:noFill/>
        </a:ln>
        <a:effectLst/>
      </c:spPr>
    </c:plotArea>
    <c:legend>
      <c:legendPos val="b"/>
      <c:layout>
        <c:manualLayout>
          <c:xMode val="edge"/>
          <c:yMode val="edge"/>
          <c:x val="0.15583364020482085"/>
          <c:y val="0.7578938326489093"/>
          <c:w val="0.82440112441945723"/>
          <c:h val="0.180862148212334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63582642464829E-2"/>
          <c:y val="0.13391911017879207"/>
          <c:w val="0.87706688771530028"/>
          <c:h val="0.74097131874307121"/>
        </c:manualLayout>
      </c:layout>
      <c:lineChart>
        <c:grouping val="standard"/>
        <c:varyColors val="0"/>
        <c:ser>
          <c:idx val="0"/>
          <c:order val="0"/>
          <c:spPr>
            <a:ln w="28575" cap="rnd">
              <a:solidFill>
                <a:srgbClr val="0070C0"/>
              </a:solidFill>
              <a:round/>
            </a:ln>
            <a:effectLst/>
          </c:spPr>
          <c:marker>
            <c:symbol val="none"/>
          </c:marker>
          <c:cat>
            <c:numRef>
              <c:f>Arkusz1!$A$254:$A$1090</c:f>
              <c:numCache>
                <c:formatCode>m/d/yyyy</c:formatCode>
                <c:ptCount val="837"/>
                <c:pt idx="0">
                  <c:v>44200</c:v>
                </c:pt>
                <c:pt idx="1">
                  <c:v>44201</c:v>
                </c:pt>
                <c:pt idx="2">
                  <c:v>44203</c:v>
                </c:pt>
                <c:pt idx="3">
                  <c:v>44204</c:v>
                </c:pt>
                <c:pt idx="4">
                  <c:v>44207</c:v>
                </c:pt>
                <c:pt idx="5">
                  <c:v>44208</c:v>
                </c:pt>
                <c:pt idx="6">
                  <c:v>44209</c:v>
                </c:pt>
                <c:pt idx="7">
                  <c:v>44210</c:v>
                </c:pt>
                <c:pt idx="8">
                  <c:v>44211</c:v>
                </c:pt>
                <c:pt idx="9">
                  <c:v>44214</c:v>
                </c:pt>
                <c:pt idx="10">
                  <c:v>44215</c:v>
                </c:pt>
                <c:pt idx="11">
                  <c:v>44216</c:v>
                </c:pt>
                <c:pt idx="12">
                  <c:v>44217</c:v>
                </c:pt>
                <c:pt idx="13">
                  <c:v>44218</c:v>
                </c:pt>
                <c:pt idx="14">
                  <c:v>44221</c:v>
                </c:pt>
                <c:pt idx="15">
                  <c:v>44222</c:v>
                </c:pt>
                <c:pt idx="16">
                  <c:v>44223</c:v>
                </c:pt>
                <c:pt idx="17">
                  <c:v>44224</c:v>
                </c:pt>
                <c:pt idx="18">
                  <c:v>44225</c:v>
                </c:pt>
                <c:pt idx="19">
                  <c:v>44228</c:v>
                </c:pt>
                <c:pt idx="20">
                  <c:v>44229</c:v>
                </c:pt>
                <c:pt idx="21">
                  <c:v>44230</c:v>
                </c:pt>
                <c:pt idx="22">
                  <c:v>44231</c:v>
                </c:pt>
                <c:pt idx="23">
                  <c:v>44232</c:v>
                </c:pt>
                <c:pt idx="24">
                  <c:v>44235</c:v>
                </c:pt>
                <c:pt idx="25">
                  <c:v>44236</c:v>
                </c:pt>
                <c:pt idx="26">
                  <c:v>44237</c:v>
                </c:pt>
                <c:pt idx="27">
                  <c:v>44238</c:v>
                </c:pt>
                <c:pt idx="28">
                  <c:v>44239</c:v>
                </c:pt>
                <c:pt idx="29">
                  <c:v>44242</c:v>
                </c:pt>
                <c:pt idx="30">
                  <c:v>44243</c:v>
                </c:pt>
                <c:pt idx="31">
                  <c:v>44244</c:v>
                </c:pt>
                <c:pt idx="32">
                  <c:v>44245</c:v>
                </c:pt>
                <c:pt idx="33">
                  <c:v>44246</c:v>
                </c:pt>
                <c:pt idx="34">
                  <c:v>44249</c:v>
                </c:pt>
                <c:pt idx="35">
                  <c:v>44250</c:v>
                </c:pt>
                <c:pt idx="36">
                  <c:v>44251</c:v>
                </c:pt>
                <c:pt idx="37">
                  <c:v>44252</c:v>
                </c:pt>
                <c:pt idx="38">
                  <c:v>44253</c:v>
                </c:pt>
                <c:pt idx="39">
                  <c:v>44256</c:v>
                </c:pt>
                <c:pt idx="40">
                  <c:v>44257</c:v>
                </c:pt>
                <c:pt idx="41">
                  <c:v>44258</c:v>
                </c:pt>
                <c:pt idx="42">
                  <c:v>44259</c:v>
                </c:pt>
                <c:pt idx="43">
                  <c:v>44260</c:v>
                </c:pt>
                <c:pt idx="44">
                  <c:v>44263</c:v>
                </c:pt>
                <c:pt idx="45">
                  <c:v>44264</c:v>
                </c:pt>
                <c:pt idx="46">
                  <c:v>44265</c:v>
                </c:pt>
                <c:pt idx="47">
                  <c:v>44266</c:v>
                </c:pt>
                <c:pt idx="48">
                  <c:v>44267</c:v>
                </c:pt>
                <c:pt idx="49">
                  <c:v>44270</c:v>
                </c:pt>
                <c:pt idx="50">
                  <c:v>44271</c:v>
                </c:pt>
                <c:pt idx="51">
                  <c:v>44272</c:v>
                </c:pt>
                <c:pt idx="52">
                  <c:v>44273</c:v>
                </c:pt>
                <c:pt idx="53">
                  <c:v>44274</c:v>
                </c:pt>
                <c:pt idx="54">
                  <c:v>44277</c:v>
                </c:pt>
                <c:pt idx="55">
                  <c:v>44278</c:v>
                </c:pt>
                <c:pt idx="56">
                  <c:v>44279</c:v>
                </c:pt>
                <c:pt idx="57">
                  <c:v>44280</c:v>
                </c:pt>
                <c:pt idx="58">
                  <c:v>44281</c:v>
                </c:pt>
                <c:pt idx="59">
                  <c:v>44284</c:v>
                </c:pt>
                <c:pt idx="60">
                  <c:v>44285</c:v>
                </c:pt>
                <c:pt idx="61">
                  <c:v>44286</c:v>
                </c:pt>
                <c:pt idx="62">
                  <c:v>44287</c:v>
                </c:pt>
                <c:pt idx="63">
                  <c:v>44288</c:v>
                </c:pt>
                <c:pt idx="64">
                  <c:v>44293</c:v>
                </c:pt>
                <c:pt idx="65">
                  <c:v>44294</c:v>
                </c:pt>
                <c:pt idx="66">
                  <c:v>44295</c:v>
                </c:pt>
                <c:pt idx="67">
                  <c:v>44298</c:v>
                </c:pt>
                <c:pt idx="68">
                  <c:v>44299</c:v>
                </c:pt>
                <c:pt idx="69">
                  <c:v>44300</c:v>
                </c:pt>
                <c:pt idx="70">
                  <c:v>44301</c:v>
                </c:pt>
                <c:pt idx="71">
                  <c:v>44302</c:v>
                </c:pt>
                <c:pt idx="72">
                  <c:v>44305</c:v>
                </c:pt>
                <c:pt idx="73">
                  <c:v>44306</c:v>
                </c:pt>
                <c:pt idx="74">
                  <c:v>44307</c:v>
                </c:pt>
                <c:pt idx="75">
                  <c:v>44308</c:v>
                </c:pt>
                <c:pt idx="76">
                  <c:v>44309</c:v>
                </c:pt>
                <c:pt idx="77">
                  <c:v>44312</c:v>
                </c:pt>
                <c:pt idx="78">
                  <c:v>44313</c:v>
                </c:pt>
                <c:pt idx="79">
                  <c:v>44314</c:v>
                </c:pt>
                <c:pt idx="80">
                  <c:v>44315</c:v>
                </c:pt>
                <c:pt idx="81">
                  <c:v>44316</c:v>
                </c:pt>
                <c:pt idx="82">
                  <c:v>44320</c:v>
                </c:pt>
                <c:pt idx="83">
                  <c:v>44321</c:v>
                </c:pt>
                <c:pt idx="84">
                  <c:v>44322</c:v>
                </c:pt>
                <c:pt idx="85">
                  <c:v>44323</c:v>
                </c:pt>
                <c:pt idx="86">
                  <c:v>44326</c:v>
                </c:pt>
                <c:pt idx="87">
                  <c:v>44327</c:v>
                </c:pt>
                <c:pt idx="88">
                  <c:v>44328</c:v>
                </c:pt>
                <c:pt idx="89">
                  <c:v>44329</c:v>
                </c:pt>
                <c:pt idx="90">
                  <c:v>44330</c:v>
                </c:pt>
                <c:pt idx="91">
                  <c:v>44333</c:v>
                </c:pt>
                <c:pt idx="92">
                  <c:v>44334</c:v>
                </c:pt>
                <c:pt idx="93">
                  <c:v>44335</c:v>
                </c:pt>
                <c:pt idx="94">
                  <c:v>44336</c:v>
                </c:pt>
                <c:pt idx="95">
                  <c:v>44337</c:v>
                </c:pt>
                <c:pt idx="96">
                  <c:v>44340</c:v>
                </c:pt>
                <c:pt idx="97">
                  <c:v>44341</c:v>
                </c:pt>
                <c:pt idx="98">
                  <c:v>44342</c:v>
                </c:pt>
                <c:pt idx="99">
                  <c:v>44343</c:v>
                </c:pt>
                <c:pt idx="100">
                  <c:v>44344</c:v>
                </c:pt>
                <c:pt idx="101">
                  <c:v>44347</c:v>
                </c:pt>
                <c:pt idx="102">
                  <c:v>44349</c:v>
                </c:pt>
                <c:pt idx="103">
                  <c:v>44350</c:v>
                </c:pt>
                <c:pt idx="104">
                  <c:v>44354</c:v>
                </c:pt>
                <c:pt idx="105">
                  <c:v>44355</c:v>
                </c:pt>
                <c:pt idx="106">
                  <c:v>44356</c:v>
                </c:pt>
                <c:pt idx="107">
                  <c:v>44357</c:v>
                </c:pt>
                <c:pt idx="108">
                  <c:v>44358</c:v>
                </c:pt>
                <c:pt idx="109">
                  <c:v>44361</c:v>
                </c:pt>
                <c:pt idx="110">
                  <c:v>44362</c:v>
                </c:pt>
                <c:pt idx="111">
                  <c:v>44363</c:v>
                </c:pt>
                <c:pt idx="112">
                  <c:v>44364</c:v>
                </c:pt>
                <c:pt idx="113">
                  <c:v>44365</c:v>
                </c:pt>
                <c:pt idx="114">
                  <c:v>44368</c:v>
                </c:pt>
                <c:pt idx="115">
                  <c:v>44369</c:v>
                </c:pt>
                <c:pt idx="116">
                  <c:v>44370</c:v>
                </c:pt>
                <c:pt idx="117">
                  <c:v>44371</c:v>
                </c:pt>
                <c:pt idx="118">
                  <c:v>44372</c:v>
                </c:pt>
                <c:pt idx="119">
                  <c:v>44375</c:v>
                </c:pt>
                <c:pt idx="120">
                  <c:v>44376</c:v>
                </c:pt>
                <c:pt idx="121">
                  <c:v>44377</c:v>
                </c:pt>
                <c:pt idx="122">
                  <c:v>44378</c:v>
                </c:pt>
                <c:pt idx="123">
                  <c:v>44379</c:v>
                </c:pt>
                <c:pt idx="124">
                  <c:v>44382</c:v>
                </c:pt>
                <c:pt idx="125">
                  <c:v>44383</c:v>
                </c:pt>
                <c:pt idx="126">
                  <c:v>44384</c:v>
                </c:pt>
                <c:pt idx="127">
                  <c:v>44385</c:v>
                </c:pt>
                <c:pt idx="128">
                  <c:v>44386</c:v>
                </c:pt>
                <c:pt idx="129">
                  <c:v>44389</c:v>
                </c:pt>
                <c:pt idx="130">
                  <c:v>44390</c:v>
                </c:pt>
                <c:pt idx="131">
                  <c:v>44391</c:v>
                </c:pt>
                <c:pt idx="132">
                  <c:v>44392</c:v>
                </c:pt>
                <c:pt idx="133">
                  <c:v>44393</c:v>
                </c:pt>
                <c:pt idx="134">
                  <c:v>44396</c:v>
                </c:pt>
                <c:pt idx="135">
                  <c:v>44397</c:v>
                </c:pt>
                <c:pt idx="136">
                  <c:v>44398</c:v>
                </c:pt>
                <c:pt idx="137">
                  <c:v>44399</c:v>
                </c:pt>
                <c:pt idx="138">
                  <c:v>44400</c:v>
                </c:pt>
                <c:pt idx="139">
                  <c:v>44403</c:v>
                </c:pt>
                <c:pt idx="140">
                  <c:v>44404</c:v>
                </c:pt>
                <c:pt idx="141">
                  <c:v>44405</c:v>
                </c:pt>
                <c:pt idx="142">
                  <c:v>44406</c:v>
                </c:pt>
                <c:pt idx="143">
                  <c:v>44407</c:v>
                </c:pt>
                <c:pt idx="144">
                  <c:v>44410</c:v>
                </c:pt>
                <c:pt idx="145">
                  <c:v>44411</c:v>
                </c:pt>
                <c:pt idx="146">
                  <c:v>44412</c:v>
                </c:pt>
                <c:pt idx="147">
                  <c:v>44413</c:v>
                </c:pt>
                <c:pt idx="148">
                  <c:v>44414</c:v>
                </c:pt>
                <c:pt idx="149">
                  <c:v>44417</c:v>
                </c:pt>
                <c:pt idx="150">
                  <c:v>44418</c:v>
                </c:pt>
                <c:pt idx="151">
                  <c:v>44419</c:v>
                </c:pt>
                <c:pt idx="152">
                  <c:v>44420</c:v>
                </c:pt>
                <c:pt idx="153">
                  <c:v>44421</c:v>
                </c:pt>
                <c:pt idx="154">
                  <c:v>44424</c:v>
                </c:pt>
                <c:pt idx="155">
                  <c:v>44425</c:v>
                </c:pt>
                <c:pt idx="156">
                  <c:v>44426</c:v>
                </c:pt>
                <c:pt idx="157">
                  <c:v>44427</c:v>
                </c:pt>
                <c:pt idx="158">
                  <c:v>44428</c:v>
                </c:pt>
                <c:pt idx="159">
                  <c:v>44431</c:v>
                </c:pt>
                <c:pt idx="160">
                  <c:v>44432</c:v>
                </c:pt>
                <c:pt idx="161">
                  <c:v>44433</c:v>
                </c:pt>
                <c:pt idx="162">
                  <c:v>44434</c:v>
                </c:pt>
                <c:pt idx="163">
                  <c:v>44435</c:v>
                </c:pt>
                <c:pt idx="164">
                  <c:v>44438</c:v>
                </c:pt>
                <c:pt idx="165">
                  <c:v>44440</c:v>
                </c:pt>
                <c:pt idx="166">
                  <c:v>44441</c:v>
                </c:pt>
                <c:pt idx="167">
                  <c:v>44442</c:v>
                </c:pt>
                <c:pt idx="168">
                  <c:v>44445</c:v>
                </c:pt>
                <c:pt idx="169">
                  <c:v>44446</c:v>
                </c:pt>
                <c:pt idx="170">
                  <c:v>44447</c:v>
                </c:pt>
                <c:pt idx="171">
                  <c:v>44448</c:v>
                </c:pt>
                <c:pt idx="172">
                  <c:v>44449</c:v>
                </c:pt>
                <c:pt idx="173">
                  <c:v>44452</c:v>
                </c:pt>
                <c:pt idx="174">
                  <c:v>44453</c:v>
                </c:pt>
                <c:pt idx="175">
                  <c:v>44454</c:v>
                </c:pt>
                <c:pt idx="176">
                  <c:v>44455</c:v>
                </c:pt>
                <c:pt idx="177">
                  <c:v>44456</c:v>
                </c:pt>
                <c:pt idx="178">
                  <c:v>44459</c:v>
                </c:pt>
                <c:pt idx="179">
                  <c:v>44460</c:v>
                </c:pt>
                <c:pt idx="180">
                  <c:v>44461</c:v>
                </c:pt>
                <c:pt idx="181">
                  <c:v>44462</c:v>
                </c:pt>
                <c:pt idx="182">
                  <c:v>44463</c:v>
                </c:pt>
                <c:pt idx="183">
                  <c:v>44466</c:v>
                </c:pt>
                <c:pt idx="184">
                  <c:v>44467</c:v>
                </c:pt>
                <c:pt idx="185">
                  <c:v>44468</c:v>
                </c:pt>
                <c:pt idx="186">
                  <c:v>44469</c:v>
                </c:pt>
                <c:pt idx="187">
                  <c:v>44470</c:v>
                </c:pt>
                <c:pt idx="188">
                  <c:v>44473</c:v>
                </c:pt>
                <c:pt idx="189">
                  <c:v>44474</c:v>
                </c:pt>
                <c:pt idx="190">
                  <c:v>44475</c:v>
                </c:pt>
                <c:pt idx="191">
                  <c:v>44476</c:v>
                </c:pt>
                <c:pt idx="192">
                  <c:v>44477</c:v>
                </c:pt>
                <c:pt idx="193">
                  <c:v>44480</c:v>
                </c:pt>
                <c:pt idx="194">
                  <c:v>44481</c:v>
                </c:pt>
                <c:pt idx="195">
                  <c:v>44482</c:v>
                </c:pt>
                <c:pt idx="196">
                  <c:v>44483</c:v>
                </c:pt>
                <c:pt idx="197">
                  <c:v>44484</c:v>
                </c:pt>
                <c:pt idx="198">
                  <c:v>44487</c:v>
                </c:pt>
                <c:pt idx="199">
                  <c:v>44488</c:v>
                </c:pt>
                <c:pt idx="200">
                  <c:v>44489</c:v>
                </c:pt>
                <c:pt idx="201">
                  <c:v>44490</c:v>
                </c:pt>
                <c:pt idx="202">
                  <c:v>44491</c:v>
                </c:pt>
                <c:pt idx="203">
                  <c:v>44494</c:v>
                </c:pt>
                <c:pt idx="204">
                  <c:v>44495</c:v>
                </c:pt>
                <c:pt idx="205">
                  <c:v>44496</c:v>
                </c:pt>
                <c:pt idx="206">
                  <c:v>44497</c:v>
                </c:pt>
                <c:pt idx="207">
                  <c:v>44498</c:v>
                </c:pt>
                <c:pt idx="208">
                  <c:v>44502</c:v>
                </c:pt>
                <c:pt idx="209">
                  <c:v>44503</c:v>
                </c:pt>
                <c:pt idx="210">
                  <c:v>44504</c:v>
                </c:pt>
                <c:pt idx="211">
                  <c:v>44505</c:v>
                </c:pt>
                <c:pt idx="212">
                  <c:v>44508</c:v>
                </c:pt>
                <c:pt idx="213">
                  <c:v>44509</c:v>
                </c:pt>
                <c:pt idx="214">
                  <c:v>44510</c:v>
                </c:pt>
                <c:pt idx="215">
                  <c:v>44511</c:v>
                </c:pt>
                <c:pt idx="216">
                  <c:v>44515</c:v>
                </c:pt>
                <c:pt idx="217">
                  <c:v>44516</c:v>
                </c:pt>
                <c:pt idx="218">
                  <c:v>44517</c:v>
                </c:pt>
                <c:pt idx="219">
                  <c:v>44518</c:v>
                </c:pt>
                <c:pt idx="220">
                  <c:v>44519</c:v>
                </c:pt>
                <c:pt idx="221">
                  <c:v>44522</c:v>
                </c:pt>
                <c:pt idx="222">
                  <c:v>44523</c:v>
                </c:pt>
                <c:pt idx="223">
                  <c:v>44524</c:v>
                </c:pt>
                <c:pt idx="224">
                  <c:v>44525</c:v>
                </c:pt>
                <c:pt idx="225">
                  <c:v>44526</c:v>
                </c:pt>
                <c:pt idx="226">
                  <c:v>44529</c:v>
                </c:pt>
                <c:pt idx="227">
                  <c:v>44530</c:v>
                </c:pt>
                <c:pt idx="228">
                  <c:v>44531</c:v>
                </c:pt>
                <c:pt idx="229">
                  <c:v>44532</c:v>
                </c:pt>
                <c:pt idx="230">
                  <c:v>44533</c:v>
                </c:pt>
                <c:pt idx="231">
                  <c:v>44536</c:v>
                </c:pt>
                <c:pt idx="232">
                  <c:v>44537</c:v>
                </c:pt>
                <c:pt idx="233">
                  <c:v>44538</c:v>
                </c:pt>
                <c:pt idx="234">
                  <c:v>44539</c:v>
                </c:pt>
                <c:pt idx="235">
                  <c:v>44540</c:v>
                </c:pt>
                <c:pt idx="236">
                  <c:v>44543</c:v>
                </c:pt>
                <c:pt idx="237">
                  <c:v>44544</c:v>
                </c:pt>
                <c:pt idx="238">
                  <c:v>44545</c:v>
                </c:pt>
                <c:pt idx="239">
                  <c:v>44546</c:v>
                </c:pt>
                <c:pt idx="240">
                  <c:v>44547</c:v>
                </c:pt>
                <c:pt idx="241">
                  <c:v>44550</c:v>
                </c:pt>
                <c:pt idx="242">
                  <c:v>44551</c:v>
                </c:pt>
                <c:pt idx="243">
                  <c:v>44552</c:v>
                </c:pt>
                <c:pt idx="244">
                  <c:v>44553</c:v>
                </c:pt>
                <c:pt idx="245">
                  <c:v>44554</c:v>
                </c:pt>
                <c:pt idx="246">
                  <c:v>44557</c:v>
                </c:pt>
                <c:pt idx="247">
                  <c:v>44560</c:v>
                </c:pt>
                <c:pt idx="248">
                  <c:v>44561</c:v>
                </c:pt>
                <c:pt idx="249">
                  <c:v>44564</c:v>
                </c:pt>
                <c:pt idx="250">
                  <c:v>44566</c:v>
                </c:pt>
                <c:pt idx="251">
                  <c:v>44568</c:v>
                </c:pt>
                <c:pt idx="252">
                  <c:v>44571</c:v>
                </c:pt>
                <c:pt idx="253">
                  <c:v>44572</c:v>
                </c:pt>
                <c:pt idx="254">
                  <c:v>44573</c:v>
                </c:pt>
                <c:pt idx="255">
                  <c:v>44574</c:v>
                </c:pt>
                <c:pt idx="256">
                  <c:v>44575</c:v>
                </c:pt>
                <c:pt idx="257">
                  <c:v>44578</c:v>
                </c:pt>
                <c:pt idx="258">
                  <c:v>44579</c:v>
                </c:pt>
                <c:pt idx="259">
                  <c:v>44580</c:v>
                </c:pt>
                <c:pt idx="260">
                  <c:v>44581</c:v>
                </c:pt>
                <c:pt idx="261">
                  <c:v>44582</c:v>
                </c:pt>
                <c:pt idx="262">
                  <c:v>44585</c:v>
                </c:pt>
                <c:pt idx="263">
                  <c:v>44586</c:v>
                </c:pt>
                <c:pt idx="264">
                  <c:v>44587</c:v>
                </c:pt>
                <c:pt idx="265">
                  <c:v>44588</c:v>
                </c:pt>
                <c:pt idx="266">
                  <c:v>44589</c:v>
                </c:pt>
                <c:pt idx="267">
                  <c:v>44592</c:v>
                </c:pt>
                <c:pt idx="268">
                  <c:v>44593</c:v>
                </c:pt>
                <c:pt idx="269">
                  <c:v>44594</c:v>
                </c:pt>
                <c:pt idx="270">
                  <c:v>44595</c:v>
                </c:pt>
                <c:pt idx="271">
                  <c:v>44596</c:v>
                </c:pt>
                <c:pt idx="272">
                  <c:v>44599</c:v>
                </c:pt>
                <c:pt idx="273">
                  <c:v>44600</c:v>
                </c:pt>
                <c:pt idx="274">
                  <c:v>44601</c:v>
                </c:pt>
                <c:pt idx="275">
                  <c:v>44602</c:v>
                </c:pt>
                <c:pt idx="276">
                  <c:v>44603</c:v>
                </c:pt>
                <c:pt idx="277">
                  <c:v>44606</c:v>
                </c:pt>
                <c:pt idx="278">
                  <c:v>44607</c:v>
                </c:pt>
                <c:pt idx="279">
                  <c:v>44608</c:v>
                </c:pt>
                <c:pt idx="280">
                  <c:v>44609</c:v>
                </c:pt>
                <c:pt idx="281">
                  <c:v>44610</c:v>
                </c:pt>
                <c:pt idx="282">
                  <c:v>44613</c:v>
                </c:pt>
                <c:pt idx="283">
                  <c:v>44614</c:v>
                </c:pt>
                <c:pt idx="284">
                  <c:v>44615</c:v>
                </c:pt>
                <c:pt idx="285">
                  <c:v>44616</c:v>
                </c:pt>
                <c:pt idx="286">
                  <c:v>44617</c:v>
                </c:pt>
                <c:pt idx="287">
                  <c:v>44620</c:v>
                </c:pt>
                <c:pt idx="288">
                  <c:v>44621</c:v>
                </c:pt>
                <c:pt idx="289">
                  <c:v>44622</c:v>
                </c:pt>
                <c:pt idx="290">
                  <c:v>44623</c:v>
                </c:pt>
                <c:pt idx="291">
                  <c:v>44624</c:v>
                </c:pt>
                <c:pt idx="292">
                  <c:v>44627</c:v>
                </c:pt>
                <c:pt idx="293">
                  <c:v>44628</c:v>
                </c:pt>
                <c:pt idx="294">
                  <c:v>44629</c:v>
                </c:pt>
                <c:pt idx="295">
                  <c:v>44630</c:v>
                </c:pt>
                <c:pt idx="296">
                  <c:v>44631</c:v>
                </c:pt>
                <c:pt idx="297">
                  <c:v>44634</c:v>
                </c:pt>
                <c:pt idx="298">
                  <c:v>44635</c:v>
                </c:pt>
                <c:pt idx="299">
                  <c:v>44636</c:v>
                </c:pt>
                <c:pt idx="300">
                  <c:v>44637</c:v>
                </c:pt>
                <c:pt idx="301">
                  <c:v>44638</c:v>
                </c:pt>
                <c:pt idx="302">
                  <c:v>44641</c:v>
                </c:pt>
                <c:pt idx="303">
                  <c:v>44642</c:v>
                </c:pt>
                <c:pt idx="304">
                  <c:v>44643</c:v>
                </c:pt>
                <c:pt idx="305">
                  <c:v>44644</c:v>
                </c:pt>
                <c:pt idx="306">
                  <c:v>44645</c:v>
                </c:pt>
                <c:pt idx="307">
                  <c:v>44648</c:v>
                </c:pt>
                <c:pt idx="308">
                  <c:v>44649</c:v>
                </c:pt>
                <c:pt idx="309">
                  <c:v>44650</c:v>
                </c:pt>
                <c:pt idx="310">
                  <c:v>44651</c:v>
                </c:pt>
                <c:pt idx="311">
                  <c:v>44652</c:v>
                </c:pt>
                <c:pt idx="312">
                  <c:v>44655</c:v>
                </c:pt>
                <c:pt idx="313">
                  <c:v>44656</c:v>
                </c:pt>
                <c:pt idx="314">
                  <c:v>44657</c:v>
                </c:pt>
                <c:pt idx="315">
                  <c:v>44658</c:v>
                </c:pt>
                <c:pt idx="316">
                  <c:v>44659</c:v>
                </c:pt>
                <c:pt idx="317">
                  <c:v>44662</c:v>
                </c:pt>
                <c:pt idx="318">
                  <c:v>44663</c:v>
                </c:pt>
                <c:pt idx="319">
                  <c:v>44664</c:v>
                </c:pt>
                <c:pt idx="320">
                  <c:v>44665</c:v>
                </c:pt>
                <c:pt idx="321">
                  <c:v>44666</c:v>
                </c:pt>
                <c:pt idx="322">
                  <c:v>44671</c:v>
                </c:pt>
                <c:pt idx="323">
                  <c:v>44672</c:v>
                </c:pt>
                <c:pt idx="324">
                  <c:v>44673</c:v>
                </c:pt>
                <c:pt idx="325">
                  <c:v>44676</c:v>
                </c:pt>
                <c:pt idx="326">
                  <c:v>44677</c:v>
                </c:pt>
                <c:pt idx="327">
                  <c:v>44678</c:v>
                </c:pt>
                <c:pt idx="328">
                  <c:v>44679</c:v>
                </c:pt>
                <c:pt idx="329">
                  <c:v>44680</c:v>
                </c:pt>
                <c:pt idx="330">
                  <c:v>44683</c:v>
                </c:pt>
                <c:pt idx="331">
                  <c:v>44684</c:v>
                </c:pt>
                <c:pt idx="332">
                  <c:v>44686</c:v>
                </c:pt>
                <c:pt idx="333">
                  <c:v>44687</c:v>
                </c:pt>
                <c:pt idx="334">
                  <c:v>44690</c:v>
                </c:pt>
                <c:pt idx="335">
                  <c:v>44691</c:v>
                </c:pt>
                <c:pt idx="336">
                  <c:v>44692</c:v>
                </c:pt>
                <c:pt idx="337">
                  <c:v>44693</c:v>
                </c:pt>
                <c:pt idx="338">
                  <c:v>44694</c:v>
                </c:pt>
                <c:pt idx="339">
                  <c:v>44697</c:v>
                </c:pt>
                <c:pt idx="340">
                  <c:v>44698</c:v>
                </c:pt>
                <c:pt idx="341">
                  <c:v>44699</c:v>
                </c:pt>
                <c:pt idx="342">
                  <c:v>44700</c:v>
                </c:pt>
                <c:pt idx="343">
                  <c:v>44701</c:v>
                </c:pt>
                <c:pt idx="344">
                  <c:v>44704</c:v>
                </c:pt>
                <c:pt idx="345">
                  <c:v>44705</c:v>
                </c:pt>
                <c:pt idx="346">
                  <c:v>44706</c:v>
                </c:pt>
                <c:pt idx="347">
                  <c:v>44707</c:v>
                </c:pt>
                <c:pt idx="348">
                  <c:v>44708</c:v>
                </c:pt>
                <c:pt idx="349">
                  <c:v>44711</c:v>
                </c:pt>
                <c:pt idx="350">
                  <c:v>44712</c:v>
                </c:pt>
                <c:pt idx="351">
                  <c:v>44713</c:v>
                </c:pt>
                <c:pt idx="352">
                  <c:v>44714</c:v>
                </c:pt>
                <c:pt idx="353">
                  <c:v>44719</c:v>
                </c:pt>
                <c:pt idx="354">
                  <c:v>44722</c:v>
                </c:pt>
                <c:pt idx="355">
                  <c:v>44725</c:v>
                </c:pt>
                <c:pt idx="356">
                  <c:v>44726</c:v>
                </c:pt>
                <c:pt idx="357">
                  <c:v>44727</c:v>
                </c:pt>
                <c:pt idx="358">
                  <c:v>44728</c:v>
                </c:pt>
                <c:pt idx="359">
                  <c:v>44729</c:v>
                </c:pt>
                <c:pt idx="360">
                  <c:v>44732</c:v>
                </c:pt>
                <c:pt idx="361">
                  <c:v>44733</c:v>
                </c:pt>
                <c:pt idx="362">
                  <c:v>44734</c:v>
                </c:pt>
                <c:pt idx="363">
                  <c:v>44735</c:v>
                </c:pt>
                <c:pt idx="364">
                  <c:v>44736</c:v>
                </c:pt>
                <c:pt idx="365">
                  <c:v>44739</c:v>
                </c:pt>
                <c:pt idx="366">
                  <c:v>44740</c:v>
                </c:pt>
                <c:pt idx="367">
                  <c:v>44741</c:v>
                </c:pt>
                <c:pt idx="368">
                  <c:v>44742</c:v>
                </c:pt>
                <c:pt idx="369">
                  <c:v>44743</c:v>
                </c:pt>
                <c:pt idx="370">
                  <c:v>44746</c:v>
                </c:pt>
                <c:pt idx="371">
                  <c:v>44747</c:v>
                </c:pt>
                <c:pt idx="372">
                  <c:v>44748</c:v>
                </c:pt>
                <c:pt idx="373">
                  <c:v>44749</c:v>
                </c:pt>
                <c:pt idx="374">
                  <c:v>44750</c:v>
                </c:pt>
                <c:pt idx="375">
                  <c:v>44753</c:v>
                </c:pt>
                <c:pt idx="376">
                  <c:v>44754</c:v>
                </c:pt>
                <c:pt idx="377">
                  <c:v>44755</c:v>
                </c:pt>
                <c:pt idx="378">
                  <c:v>44756</c:v>
                </c:pt>
                <c:pt idx="379">
                  <c:v>44757</c:v>
                </c:pt>
                <c:pt idx="380">
                  <c:v>44760</c:v>
                </c:pt>
                <c:pt idx="381">
                  <c:v>44761</c:v>
                </c:pt>
                <c:pt idx="382">
                  <c:v>44762</c:v>
                </c:pt>
                <c:pt idx="383">
                  <c:v>44763</c:v>
                </c:pt>
                <c:pt idx="384">
                  <c:v>44764</c:v>
                </c:pt>
                <c:pt idx="385">
                  <c:v>44767</c:v>
                </c:pt>
                <c:pt idx="386">
                  <c:v>44768</c:v>
                </c:pt>
                <c:pt idx="387">
                  <c:v>44769</c:v>
                </c:pt>
                <c:pt idx="388">
                  <c:v>44770</c:v>
                </c:pt>
                <c:pt idx="389">
                  <c:v>44771</c:v>
                </c:pt>
                <c:pt idx="390">
                  <c:v>44774</c:v>
                </c:pt>
                <c:pt idx="391">
                  <c:v>44775</c:v>
                </c:pt>
                <c:pt idx="392">
                  <c:v>44776</c:v>
                </c:pt>
                <c:pt idx="393">
                  <c:v>44777</c:v>
                </c:pt>
                <c:pt idx="394">
                  <c:v>44778</c:v>
                </c:pt>
                <c:pt idx="395">
                  <c:v>44781</c:v>
                </c:pt>
                <c:pt idx="396">
                  <c:v>44782</c:v>
                </c:pt>
                <c:pt idx="397">
                  <c:v>44783</c:v>
                </c:pt>
                <c:pt idx="398">
                  <c:v>44784</c:v>
                </c:pt>
                <c:pt idx="399">
                  <c:v>44785</c:v>
                </c:pt>
                <c:pt idx="400">
                  <c:v>44789</c:v>
                </c:pt>
                <c:pt idx="401">
                  <c:v>44790</c:v>
                </c:pt>
                <c:pt idx="402">
                  <c:v>44791</c:v>
                </c:pt>
                <c:pt idx="403">
                  <c:v>44792</c:v>
                </c:pt>
                <c:pt idx="404">
                  <c:v>44795</c:v>
                </c:pt>
                <c:pt idx="405">
                  <c:v>44796</c:v>
                </c:pt>
                <c:pt idx="406">
                  <c:v>44797</c:v>
                </c:pt>
                <c:pt idx="407">
                  <c:v>44798</c:v>
                </c:pt>
                <c:pt idx="408">
                  <c:v>44799</c:v>
                </c:pt>
                <c:pt idx="409">
                  <c:v>44802</c:v>
                </c:pt>
                <c:pt idx="410">
                  <c:v>44804</c:v>
                </c:pt>
                <c:pt idx="411">
                  <c:v>44805</c:v>
                </c:pt>
                <c:pt idx="412">
                  <c:v>44806</c:v>
                </c:pt>
                <c:pt idx="413">
                  <c:v>44809</c:v>
                </c:pt>
                <c:pt idx="414">
                  <c:v>44810</c:v>
                </c:pt>
                <c:pt idx="415">
                  <c:v>44811</c:v>
                </c:pt>
                <c:pt idx="416">
                  <c:v>44812</c:v>
                </c:pt>
                <c:pt idx="417">
                  <c:v>44813</c:v>
                </c:pt>
                <c:pt idx="418">
                  <c:v>44816</c:v>
                </c:pt>
                <c:pt idx="419">
                  <c:v>44817</c:v>
                </c:pt>
                <c:pt idx="420">
                  <c:v>44818</c:v>
                </c:pt>
                <c:pt idx="421">
                  <c:v>44819</c:v>
                </c:pt>
                <c:pt idx="422">
                  <c:v>44820</c:v>
                </c:pt>
                <c:pt idx="423">
                  <c:v>44823</c:v>
                </c:pt>
                <c:pt idx="424">
                  <c:v>44824</c:v>
                </c:pt>
                <c:pt idx="425">
                  <c:v>44825</c:v>
                </c:pt>
                <c:pt idx="426">
                  <c:v>44826</c:v>
                </c:pt>
                <c:pt idx="427">
                  <c:v>44827</c:v>
                </c:pt>
                <c:pt idx="428">
                  <c:v>44830</c:v>
                </c:pt>
                <c:pt idx="429">
                  <c:v>44831</c:v>
                </c:pt>
                <c:pt idx="430">
                  <c:v>44832</c:v>
                </c:pt>
                <c:pt idx="431">
                  <c:v>44833</c:v>
                </c:pt>
                <c:pt idx="432">
                  <c:v>44834</c:v>
                </c:pt>
                <c:pt idx="433">
                  <c:v>44837</c:v>
                </c:pt>
                <c:pt idx="434">
                  <c:v>44838</c:v>
                </c:pt>
                <c:pt idx="435">
                  <c:v>44839</c:v>
                </c:pt>
                <c:pt idx="436">
                  <c:v>44840</c:v>
                </c:pt>
                <c:pt idx="437">
                  <c:v>44841</c:v>
                </c:pt>
                <c:pt idx="438">
                  <c:v>44844</c:v>
                </c:pt>
                <c:pt idx="439">
                  <c:v>44845</c:v>
                </c:pt>
                <c:pt idx="440">
                  <c:v>44846</c:v>
                </c:pt>
                <c:pt idx="441">
                  <c:v>44847</c:v>
                </c:pt>
                <c:pt idx="442">
                  <c:v>44848</c:v>
                </c:pt>
                <c:pt idx="443">
                  <c:v>44851</c:v>
                </c:pt>
                <c:pt idx="444">
                  <c:v>44852</c:v>
                </c:pt>
                <c:pt idx="445">
                  <c:v>44853</c:v>
                </c:pt>
                <c:pt idx="446">
                  <c:v>44854</c:v>
                </c:pt>
                <c:pt idx="447">
                  <c:v>44855</c:v>
                </c:pt>
                <c:pt idx="448">
                  <c:v>44858</c:v>
                </c:pt>
                <c:pt idx="449">
                  <c:v>44859</c:v>
                </c:pt>
                <c:pt idx="450">
                  <c:v>44860</c:v>
                </c:pt>
                <c:pt idx="451">
                  <c:v>44861</c:v>
                </c:pt>
                <c:pt idx="452">
                  <c:v>44862</c:v>
                </c:pt>
                <c:pt idx="453">
                  <c:v>44865</c:v>
                </c:pt>
                <c:pt idx="454">
                  <c:v>44867</c:v>
                </c:pt>
                <c:pt idx="455">
                  <c:v>44868</c:v>
                </c:pt>
                <c:pt idx="456">
                  <c:v>44869</c:v>
                </c:pt>
                <c:pt idx="457">
                  <c:v>44872</c:v>
                </c:pt>
                <c:pt idx="458">
                  <c:v>44873</c:v>
                </c:pt>
                <c:pt idx="459">
                  <c:v>44874</c:v>
                </c:pt>
                <c:pt idx="460">
                  <c:v>44875</c:v>
                </c:pt>
                <c:pt idx="461">
                  <c:v>44879</c:v>
                </c:pt>
                <c:pt idx="462">
                  <c:v>44880</c:v>
                </c:pt>
                <c:pt idx="463">
                  <c:v>44881</c:v>
                </c:pt>
                <c:pt idx="464">
                  <c:v>44882</c:v>
                </c:pt>
                <c:pt idx="465">
                  <c:v>44883</c:v>
                </c:pt>
                <c:pt idx="466">
                  <c:v>44886</c:v>
                </c:pt>
                <c:pt idx="467">
                  <c:v>44887</c:v>
                </c:pt>
                <c:pt idx="468">
                  <c:v>44888</c:v>
                </c:pt>
                <c:pt idx="469">
                  <c:v>44889</c:v>
                </c:pt>
                <c:pt idx="470">
                  <c:v>44890</c:v>
                </c:pt>
                <c:pt idx="471">
                  <c:v>44893</c:v>
                </c:pt>
                <c:pt idx="472">
                  <c:v>44894</c:v>
                </c:pt>
                <c:pt idx="473">
                  <c:v>44895</c:v>
                </c:pt>
                <c:pt idx="474">
                  <c:v>44896</c:v>
                </c:pt>
                <c:pt idx="475">
                  <c:v>44897</c:v>
                </c:pt>
                <c:pt idx="476">
                  <c:v>44900</c:v>
                </c:pt>
                <c:pt idx="477">
                  <c:v>44901</c:v>
                </c:pt>
                <c:pt idx="478">
                  <c:v>44902</c:v>
                </c:pt>
                <c:pt idx="479">
                  <c:v>44903</c:v>
                </c:pt>
                <c:pt idx="480">
                  <c:v>44904</c:v>
                </c:pt>
                <c:pt idx="481">
                  <c:v>44907</c:v>
                </c:pt>
                <c:pt idx="482">
                  <c:v>44908</c:v>
                </c:pt>
                <c:pt idx="483">
                  <c:v>44909</c:v>
                </c:pt>
                <c:pt idx="484">
                  <c:v>44910</c:v>
                </c:pt>
                <c:pt idx="485">
                  <c:v>44911</c:v>
                </c:pt>
                <c:pt idx="486">
                  <c:v>44914</c:v>
                </c:pt>
                <c:pt idx="487">
                  <c:v>44915</c:v>
                </c:pt>
                <c:pt idx="488">
                  <c:v>44916</c:v>
                </c:pt>
                <c:pt idx="489">
                  <c:v>44917</c:v>
                </c:pt>
                <c:pt idx="490">
                  <c:v>44918</c:v>
                </c:pt>
                <c:pt idx="491">
                  <c:v>44923</c:v>
                </c:pt>
                <c:pt idx="492">
                  <c:v>44924</c:v>
                </c:pt>
                <c:pt idx="493">
                  <c:v>44925</c:v>
                </c:pt>
                <c:pt idx="494">
                  <c:v>44928</c:v>
                </c:pt>
                <c:pt idx="495">
                  <c:v>44930</c:v>
                </c:pt>
                <c:pt idx="496">
                  <c:v>44931</c:v>
                </c:pt>
                <c:pt idx="497">
                  <c:v>44935</c:v>
                </c:pt>
                <c:pt idx="498">
                  <c:v>44936</c:v>
                </c:pt>
                <c:pt idx="499">
                  <c:v>44937</c:v>
                </c:pt>
                <c:pt idx="500">
                  <c:v>44938</c:v>
                </c:pt>
                <c:pt idx="501">
                  <c:v>44939</c:v>
                </c:pt>
                <c:pt idx="502">
                  <c:v>44942</c:v>
                </c:pt>
                <c:pt idx="503">
                  <c:v>44943</c:v>
                </c:pt>
                <c:pt idx="504">
                  <c:v>44944</c:v>
                </c:pt>
                <c:pt idx="505">
                  <c:v>44945</c:v>
                </c:pt>
                <c:pt idx="506">
                  <c:v>44946</c:v>
                </c:pt>
                <c:pt idx="507">
                  <c:v>44949</c:v>
                </c:pt>
                <c:pt idx="508">
                  <c:v>44950</c:v>
                </c:pt>
                <c:pt idx="509">
                  <c:v>44951</c:v>
                </c:pt>
                <c:pt idx="510">
                  <c:v>44952</c:v>
                </c:pt>
                <c:pt idx="511">
                  <c:v>44953</c:v>
                </c:pt>
                <c:pt idx="512">
                  <c:v>44956</c:v>
                </c:pt>
                <c:pt idx="513">
                  <c:v>44957</c:v>
                </c:pt>
                <c:pt idx="514">
                  <c:v>44958</c:v>
                </c:pt>
                <c:pt idx="515">
                  <c:v>44959</c:v>
                </c:pt>
                <c:pt idx="516">
                  <c:v>44960</c:v>
                </c:pt>
                <c:pt idx="517">
                  <c:v>44963</c:v>
                </c:pt>
                <c:pt idx="518">
                  <c:v>44964</c:v>
                </c:pt>
                <c:pt idx="519">
                  <c:v>44965</c:v>
                </c:pt>
                <c:pt idx="520">
                  <c:v>44966</c:v>
                </c:pt>
                <c:pt idx="521">
                  <c:v>44967</c:v>
                </c:pt>
                <c:pt idx="522">
                  <c:v>44970</c:v>
                </c:pt>
                <c:pt idx="523">
                  <c:v>44971</c:v>
                </c:pt>
                <c:pt idx="524">
                  <c:v>44972</c:v>
                </c:pt>
                <c:pt idx="525">
                  <c:v>44973</c:v>
                </c:pt>
                <c:pt idx="526">
                  <c:v>44974</c:v>
                </c:pt>
                <c:pt idx="527">
                  <c:v>44977</c:v>
                </c:pt>
                <c:pt idx="528">
                  <c:v>44978</c:v>
                </c:pt>
                <c:pt idx="529">
                  <c:v>44979</c:v>
                </c:pt>
                <c:pt idx="530">
                  <c:v>44980</c:v>
                </c:pt>
                <c:pt idx="531">
                  <c:v>44981</c:v>
                </c:pt>
                <c:pt idx="532">
                  <c:v>44984</c:v>
                </c:pt>
                <c:pt idx="533">
                  <c:v>44985</c:v>
                </c:pt>
                <c:pt idx="534">
                  <c:v>44986</c:v>
                </c:pt>
                <c:pt idx="535">
                  <c:v>44987</c:v>
                </c:pt>
                <c:pt idx="536">
                  <c:v>44988</c:v>
                </c:pt>
                <c:pt idx="537">
                  <c:v>44991</c:v>
                </c:pt>
                <c:pt idx="538">
                  <c:v>44992</c:v>
                </c:pt>
                <c:pt idx="539">
                  <c:v>44993</c:v>
                </c:pt>
                <c:pt idx="540">
                  <c:v>44994</c:v>
                </c:pt>
                <c:pt idx="541">
                  <c:v>44995</c:v>
                </c:pt>
                <c:pt idx="542">
                  <c:v>44998</c:v>
                </c:pt>
                <c:pt idx="543">
                  <c:v>44999</c:v>
                </c:pt>
                <c:pt idx="544">
                  <c:v>45000</c:v>
                </c:pt>
                <c:pt idx="545">
                  <c:v>45001</c:v>
                </c:pt>
                <c:pt idx="546">
                  <c:v>45002</c:v>
                </c:pt>
                <c:pt idx="547">
                  <c:v>45005</c:v>
                </c:pt>
                <c:pt idx="548">
                  <c:v>45006</c:v>
                </c:pt>
                <c:pt idx="549">
                  <c:v>45007</c:v>
                </c:pt>
                <c:pt idx="550">
                  <c:v>45008</c:v>
                </c:pt>
                <c:pt idx="551">
                  <c:v>45009</c:v>
                </c:pt>
                <c:pt idx="552">
                  <c:v>45012</c:v>
                </c:pt>
                <c:pt idx="553">
                  <c:v>45013</c:v>
                </c:pt>
                <c:pt idx="554">
                  <c:v>45014</c:v>
                </c:pt>
                <c:pt idx="555">
                  <c:v>45015</c:v>
                </c:pt>
                <c:pt idx="556">
                  <c:v>45016</c:v>
                </c:pt>
                <c:pt idx="557">
                  <c:v>45019</c:v>
                </c:pt>
                <c:pt idx="558">
                  <c:v>45020</c:v>
                </c:pt>
                <c:pt idx="559">
                  <c:v>45021</c:v>
                </c:pt>
                <c:pt idx="560">
                  <c:v>45022</c:v>
                </c:pt>
                <c:pt idx="561">
                  <c:v>45023</c:v>
                </c:pt>
                <c:pt idx="562">
                  <c:v>45028</c:v>
                </c:pt>
                <c:pt idx="563">
                  <c:v>45029</c:v>
                </c:pt>
                <c:pt idx="564">
                  <c:v>45030</c:v>
                </c:pt>
                <c:pt idx="565">
                  <c:v>45033</c:v>
                </c:pt>
                <c:pt idx="566">
                  <c:v>45034</c:v>
                </c:pt>
                <c:pt idx="567">
                  <c:v>45035</c:v>
                </c:pt>
                <c:pt idx="568">
                  <c:v>45036</c:v>
                </c:pt>
                <c:pt idx="569">
                  <c:v>45037</c:v>
                </c:pt>
                <c:pt idx="570">
                  <c:v>45040</c:v>
                </c:pt>
                <c:pt idx="571">
                  <c:v>45041</c:v>
                </c:pt>
                <c:pt idx="572">
                  <c:v>45042</c:v>
                </c:pt>
                <c:pt idx="573">
                  <c:v>45043</c:v>
                </c:pt>
                <c:pt idx="574">
                  <c:v>45044</c:v>
                </c:pt>
                <c:pt idx="575">
                  <c:v>45047</c:v>
                </c:pt>
                <c:pt idx="576">
                  <c:v>45050</c:v>
                </c:pt>
                <c:pt idx="577">
                  <c:v>45051</c:v>
                </c:pt>
                <c:pt idx="578">
                  <c:v>45054</c:v>
                </c:pt>
                <c:pt idx="579">
                  <c:v>45056</c:v>
                </c:pt>
                <c:pt idx="580">
                  <c:v>45057</c:v>
                </c:pt>
                <c:pt idx="581">
                  <c:v>45058</c:v>
                </c:pt>
                <c:pt idx="582">
                  <c:v>45061</c:v>
                </c:pt>
                <c:pt idx="583">
                  <c:v>45062</c:v>
                </c:pt>
                <c:pt idx="584">
                  <c:v>45063</c:v>
                </c:pt>
                <c:pt idx="585">
                  <c:v>45064</c:v>
                </c:pt>
                <c:pt idx="586">
                  <c:v>45065</c:v>
                </c:pt>
                <c:pt idx="587">
                  <c:v>45068</c:v>
                </c:pt>
                <c:pt idx="588">
                  <c:v>45069</c:v>
                </c:pt>
                <c:pt idx="589">
                  <c:v>45070</c:v>
                </c:pt>
                <c:pt idx="590">
                  <c:v>45071</c:v>
                </c:pt>
                <c:pt idx="591">
                  <c:v>45072</c:v>
                </c:pt>
                <c:pt idx="592">
                  <c:v>45075</c:v>
                </c:pt>
                <c:pt idx="593">
                  <c:v>45077</c:v>
                </c:pt>
                <c:pt idx="594">
                  <c:v>45078</c:v>
                </c:pt>
                <c:pt idx="595">
                  <c:v>45079</c:v>
                </c:pt>
                <c:pt idx="596">
                  <c:v>45082</c:v>
                </c:pt>
                <c:pt idx="597">
                  <c:v>45083</c:v>
                </c:pt>
                <c:pt idx="598">
                  <c:v>45084</c:v>
                </c:pt>
                <c:pt idx="599">
                  <c:v>45086</c:v>
                </c:pt>
                <c:pt idx="600">
                  <c:v>45089</c:v>
                </c:pt>
                <c:pt idx="601">
                  <c:v>45090</c:v>
                </c:pt>
                <c:pt idx="602">
                  <c:v>45091</c:v>
                </c:pt>
                <c:pt idx="603">
                  <c:v>45092</c:v>
                </c:pt>
                <c:pt idx="604">
                  <c:v>45093</c:v>
                </c:pt>
                <c:pt idx="605">
                  <c:v>45096</c:v>
                </c:pt>
                <c:pt idx="606">
                  <c:v>45097</c:v>
                </c:pt>
                <c:pt idx="607">
                  <c:v>45098</c:v>
                </c:pt>
                <c:pt idx="608">
                  <c:v>45099</c:v>
                </c:pt>
                <c:pt idx="609">
                  <c:v>45100</c:v>
                </c:pt>
                <c:pt idx="610">
                  <c:v>45103</c:v>
                </c:pt>
                <c:pt idx="611">
                  <c:v>45104</c:v>
                </c:pt>
                <c:pt idx="612">
                  <c:v>45105</c:v>
                </c:pt>
                <c:pt idx="613">
                  <c:v>45106</c:v>
                </c:pt>
                <c:pt idx="614">
                  <c:v>45107</c:v>
                </c:pt>
                <c:pt idx="615">
                  <c:v>45110</c:v>
                </c:pt>
                <c:pt idx="616">
                  <c:v>45111</c:v>
                </c:pt>
                <c:pt idx="617">
                  <c:v>45112</c:v>
                </c:pt>
                <c:pt idx="618">
                  <c:v>45113</c:v>
                </c:pt>
                <c:pt idx="619">
                  <c:v>45114</c:v>
                </c:pt>
                <c:pt idx="620">
                  <c:v>45117</c:v>
                </c:pt>
                <c:pt idx="621">
                  <c:v>45118</c:v>
                </c:pt>
                <c:pt idx="622">
                  <c:v>45119</c:v>
                </c:pt>
                <c:pt idx="623">
                  <c:v>45120</c:v>
                </c:pt>
                <c:pt idx="624">
                  <c:v>45121</c:v>
                </c:pt>
                <c:pt idx="625">
                  <c:v>45124</c:v>
                </c:pt>
                <c:pt idx="626">
                  <c:v>45125</c:v>
                </c:pt>
                <c:pt idx="627">
                  <c:v>45126</c:v>
                </c:pt>
                <c:pt idx="628">
                  <c:v>45127</c:v>
                </c:pt>
                <c:pt idx="629">
                  <c:v>45128</c:v>
                </c:pt>
                <c:pt idx="630">
                  <c:v>45131</c:v>
                </c:pt>
                <c:pt idx="631">
                  <c:v>45132</c:v>
                </c:pt>
                <c:pt idx="632">
                  <c:v>45133</c:v>
                </c:pt>
                <c:pt idx="633">
                  <c:v>45134</c:v>
                </c:pt>
                <c:pt idx="634">
                  <c:v>45135</c:v>
                </c:pt>
                <c:pt idx="635">
                  <c:v>45138</c:v>
                </c:pt>
                <c:pt idx="636">
                  <c:v>45139</c:v>
                </c:pt>
                <c:pt idx="637">
                  <c:v>45140</c:v>
                </c:pt>
                <c:pt idx="638">
                  <c:v>45141</c:v>
                </c:pt>
                <c:pt idx="639">
                  <c:v>45142</c:v>
                </c:pt>
                <c:pt idx="640">
                  <c:v>45145</c:v>
                </c:pt>
                <c:pt idx="641">
                  <c:v>45146</c:v>
                </c:pt>
                <c:pt idx="642">
                  <c:v>45147</c:v>
                </c:pt>
                <c:pt idx="643">
                  <c:v>45148</c:v>
                </c:pt>
                <c:pt idx="644">
                  <c:v>45149</c:v>
                </c:pt>
                <c:pt idx="645">
                  <c:v>45152</c:v>
                </c:pt>
                <c:pt idx="646">
                  <c:v>45153</c:v>
                </c:pt>
                <c:pt idx="647">
                  <c:v>45155</c:v>
                </c:pt>
                <c:pt idx="648">
                  <c:v>45156</c:v>
                </c:pt>
                <c:pt idx="649">
                  <c:v>45159</c:v>
                </c:pt>
                <c:pt idx="650">
                  <c:v>45160</c:v>
                </c:pt>
                <c:pt idx="651">
                  <c:v>45161</c:v>
                </c:pt>
                <c:pt idx="652">
                  <c:v>45162</c:v>
                </c:pt>
                <c:pt idx="653">
                  <c:v>45163</c:v>
                </c:pt>
                <c:pt idx="654">
                  <c:v>45166</c:v>
                </c:pt>
                <c:pt idx="655">
                  <c:v>45168</c:v>
                </c:pt>
                <c:pt idx="656">
                  <c:v>45169</c:v>
                </c:pt>
                <c:pt idx="657">
                  <c:v>45173</c:v>
                </c:pt>
                <c:pt idx="658">
                  <c:v>45174</c:v>
                </c:pt>
                <c:pt idx="659">
                  <c:v>45175</c:v>
                </c:pt>
                <c:pt idx="660">
                  <c:v>45176</c:v>
                </c:pt>
                <c:pt idx="661">
                  <c:v>45177</c:v>
                </c:pt>
                <c:pt idx="662">
                  <c:v>45180</c:v>
                </c:pt>
                <c:pt idx="663">
                  <c:v>45181</c:v>
                </c:pt>
                <c:pt idx="664">
                  <c:v>45182</c:v>
                </c:pt>
                <c:pt idx="665">
                  <c:v>45183</c:v>
                </c:pt>
                <c:pt idx="666">
                  <c:v>45184</c:v>
                </c:pt>
                <c:pt idx="667">
                  <c:v>45187</c:v>
                </c:pt>
                <c:pt idx="668">
                  <c:v>45188</c:v>
                </c:pt>
                <c:pt idx="669">
                  <c:v>45189</c:v>
                </c:pt>
                <c:pt idx="670">
                  <c:v>45190</c:v>
                </c:pt>
                <c:pt idx="671">
                  <c:v>45191</c:v>
                </c:pt>
                <c:pt idx="672">
                  <c:v>45194</c:v>
                </c:pt>
                <c:pt idx="673">
                  <c:v>45195</c:v>
                </c:pt>
                <c:pt idx="674">
                  <c:v>45196</c:v>
                </c:pt>
                <c:pt idx="675">
                  <c:v>45197</c:v>
                </c:pt>
                <c:pt idx="676">
                  <c:v>45198</c:v>
                </c:pt>
                <c:pt idx="677">
                  <c:v>45201</c:v>
                </c:pt>
                <c:pt idx="678">
                  <c:v>45202</c:v>
                </c:pt>
                <c:pt idx="679">
                  <c:v>45203</c:v>
                </c:pt>
                <c:pt idx="680">
                  <c:v>45204</c:v>
                </c:pt>
                <c:pt idx="681">
                  <c:v>45205</c:v>
                </c:pt>
                <c:pt idx="682">
                  <c:v>45208</c:v>
                </c:pt>
                <c:pt idx="683">
                  <c:v>45209</c:v>
                </c:pt>
                <c:pt idx="684">
                  <c:v>45210</c:v>
                </c:pt>
                <c:pt idx="685">
                  <c:v>45211</c:v>
                </c:pt>
                <c:pt idx="686">
                  <c:v>45212</c:v>
                </c:pt>
                <c:pt idx="687">
                  <c:v>45215</c:v>
                </c:pt>
                <c:pt idx="688">
                  <c:v>45216</c:v>
                </c:pt>
                <c:pt idx="689">
                  <c:v>45217</c:v>
                </c:pt>
                <c:pt idx="690">
                  <c:v>45218</c:v>
                </c:pt>
                <c:pt idx="691">
                  <c:v>45219</c:v>
                </c:pt>
                <c:pt idx="692">
                  <c:v>45222</c:v>
                </c:pt>
                <c:pt idx="693">
                  <c:v>45223</c:v>
                </c:pt>
                <c:pt idx="694">
                  <c:v>45224</c:v>
                </c:pt>
                <c:pt idx="695">
                  <c:v>45225</c:v>
                </c:pt>
                <c:pt idx="696">
                  <c:v>45226</c:v>
                </c:pt>
                <c:pt idx="697">
                  <c:v>45229</c:v>
                </c:pt>
                <c:pt idx="698">
                  <c:v>45230</c:v>
                </c:pt>
                <c:pt idx="699">
                  <c:v>45232</c:v>
                </c:pt>
                <c:pt idx="700">
                  <c:v>45233</c:v>
                </c:pt>
                <c:pt idx="701">
                  <c:v>45236</c:v>
                </c:pt>
                <c:pt idx="702">
                  <c:v>45237</c:v>
                </c:pt>
                <c:pt idx="703">
                  <c:v>45238</c:v>
                </c:pt>
                <c:pt idx="704">
                  <c:v>45239</c:v>
                </c:pt>
                <c:pt idx="705">
                  <c:v>45240</c:v>
                </c:pt>
                <c:pt idx="706">
                  <c:v>45243</c:v>
                </c:pt>
                <c:pt idx="707">
                  <c:v>45244</c:v>
                </c:pt>
                <c:pt idx="708">
                  <c:v>45245</c:v>
                </c:pt>
                <c:pt idx="709">
                  <c:v>45246</c:v>
                </c:pt>
                <c:pt idx="710">
                  <c:v>45247</c:v>
                </c:pt>
                <c:pt idx="711">
                  <c:v>45250</c:v>
                </c:pt>
                <c:pt idx="712">
                  <c:v>45251</c:v>
                </c:pt>
                <c:pt idx="713">
                  <c:v>45252</c:v>
                </c:pt>
                <c:pt idx="714">
                  <c:v>45253</c:v>
                </c:pt>
                <c:pt idx="715">
                  <c:v>45254</c:v>
                </c:pt>
                <c:pt idx="716">
                  <c:v>45257</c:v>
                </c:pt>
                <c:pt idx="717">
                  <c:v>45258</c:v>
                </c:pt>
                <c:pt idx="718">
                  <c:v>45259</c:v>
                </c:pt>
                <c:pt idx="719">
                  <c:v>45260</c:v>
                </c:pt>
                <c:pt idx="720">
                  <c:v>45261</c:v>
                </c:pt>
                <c:pt idx="721">
                  <c:v>45264</c:v>
                </c:pt>
                <c:pt idx="722">
                  <c:v>45265</c:v>
                </c:pt>
                <c:pt idx="723">
                  <c:v>45266</c:v>
                </c:pt>
                <c:pt idx="724">
                  <c:v>45267</c:v>
                </c:pt>
                <c:pt idx="725">
                  <c:v>45268</c:v>
                </c:pt>
                <c:pt idx="726">
                  <c:v>45271</c:v>
                </c:pt>
                <c:pt idx="727">
                  <c:v>45272</c:v>
                </c:pt>
                <c:pt idx="728">
                  <c:v>45273</c:v>
                </c:pt>
                <c:pt idx="729">
                  <c:v>45274</c:v>
                </c:pt>
                <c:pt idx="730">
                  <c:v>45275</c:v>
                </c:pt>
                <c:pt idx="731">
                  <c:v>45278</c:v>
                </c:pt>
                <c:pt idx="732">
                  <c:v>45279</c:v>
                </c:pt>
                <c:pt idx="733">
                  <c:v>45280</c:v>
                </c:pt>
                <c:pt idx="734">
                  <c:v>45281</c:v>
                </c:pt>
                <c:pt idx="735">
                  <c:v>45282</c:v>
                </c:pt>
                <c:pt idx="736">
                  <c:v>45287</c:v>
                </c:pt>
                <c:pt idx="737">
                  <c:v>45288</c:v>
                </c:pt>
                <c:pt idx="738">
                  <c:v>45289</c:v>
                </c:pt>
                <c:pt idx="739">
                  <c:v>45293</c:v>
                </c:pt>
                <c:pt idx="740">
                  <c:v>45294</c:v>
                </c:pt>
                <c:pt idx="741">
                  <c:v>45295</c:v>
                </c:pt>
                <c:pt idx="742">
                  <c:v>45296</c:v>
                </c:pt>
                <c:pt idx="743">
                  <c:v>45299</c:v>
                </c:pt>
                <c:pt idx="744">
                  <c:v>45300</c:v>
                </c:pt>
                <c:pt idx="745">
                  <c:v>45301</c:v>
                </c:pt>
                <c:pt idx="746">
                  <c:v>45302</c:v>
                </c:pt>
                <c:pt idx="747">
                  <c:v>45303</c:v>
                </c:pt>
                <c:pt idx="748">
                  <c:v>45306</c:v>
                </c:pt>
                <c:pt idx="749">
                  <c:v>45307</c:v>
                </c:pt>
                <c:pt idx="750">
                  <c:v>45308</c:v>
                </c:pt>
                <c:pt idx="751">
                  <c:v>45309</c:v>
                </c:pt>
                <c:pt idx="752">
                  <c:v>45310</c:v>
                </c:pt>
                <c:pt idx="753">
                  <c:v>45313</c:v>
                </c:pt>
                <c:pt idx="754">
                  <c:v>45314</c:v>
                </c:pt>
                <c:pt idx="755">
                  <c:v>45315</c:v>
                </c:pt>
                <c:pt idx="756">
                  <c:v>45316</c:v>
                </c:pt>
                <c:pt idx="757">
                  <c:v>45317</c:v>
                </c:pt>
                <c:pt idx="758">
                  <c:v>45320</c:v>
                </c:pt>
                <c:pt idx="759">
                  <c:v>45321</c:v>
                </c:pt>
                <c:pt idx="760">
                  <c:v>45322</c:v>
                </c:pt>
                <c:pt idx="761">
                  <c:v>45323</c:v>
                </c:pt>
                <c:pt idx="762">
                  <c:v>45324</c:v>
                </c:pt>
                <c:pt idx="763">
                  <c:v>45327</c:v>
                </c:pt>
                <c:pt idx="764">
                  <c:v>45328</c:v>
                </c:pt>
                <c:pt idx="765">
                  <c:v>45329</c:v>
                </c:pt>
                <c:pt idx="766">
                  <c:v>45330</c:v>
                </c:pt>
                <c:pt idx="767">
                  <c:v>45331</c:v>
                </c:pt>
                <c:pt idx="768">
                  <c:v>45334</c:v>
                </c:pt>
                <c:pt idx="769">
                  <c:v>45335</c:v>
                </c:pt>
                <c:pt idx="770">
                  <c:v>45336</c:v>
                </c:pt>
                <c:pt idx="771">
                  <c:v>45337</c:v>
                </c:pt>
                <c:pt idx="772">
                  <c:v>45338</c:v>
                </c:pt>
                <c:pt idx="773">
                  <c:v>45341</c:v>
                </c:pt>
                <c:pt idx="774">
                  <c:v>45342</c:v>
                </c:pt>
                <c:pt idx="775">
                  <c:v>45343</c:v>
                </c:pt>
                <c:pt idx="776">
                  <c:v>45344</c:v>
                </c:pt>
                <c:pt idx="777">
                  <c:v>45345</c:v>
                </c:pt>
                <c:pt idx="778">
                  <c:v>45348</c:v>
                </c:pt>
                <c:pt idx="779">
                  <c:v>45349</c:v>
                </c:pt>
                <c:pt idx="780">
                  <c:v>45350</c:v>
                </c:pt>
                <c:pt idx="781">
                  <c:v>45351</c:v>
                </c:pt>
                <c:pt idx="782">
                  <c:v>45352</c:v>
                </c:pt>
                <c:pt idx="783">
                  <c:v>45355</c:v>
                </c:pt>
                <c:pt idx="784">
                  <c:v>45356</c:v>
                </c:pt>
                <c:pt idx="785">
                  <c:v>45357</c:v>
                </c:pt>
                <c:pt idx="786">
                  <c:v>45358</c:v>
                </c:pt>
                <c:pt idx="787">
                  <c:v>45359</c:v>
                </c:pt>
                <c:pt idx="788">
                  <c:v>45362</c:v>
                </c:pt>
                <c:pt idx="789">
                  <c:v>45363</c:v>
                </c:pt>
                <c:pt idx="790">
                  <c:v>45364</c:v>
                </c:pt>
                <c:pt idx="791">
                  <c:v>45365</c:v>
                </c:pt>
                <c:pt idx="792">
                  <c:v>45366</c:v>
                </c:pt>
                <c:pt idx="793">
                  <c:v>45369</c:v>
                </c:pt>
                <c:pt idx="794">
                  <c:v>45370</c:v>
                </c:pt>
                <c:pt idx="795">
                  <c:v>45371</c:v>
                </c:pt>
                <c:pt idx="796">
                  <c:v>45372</c:v>
                </c:pt>
                <c:pt idx="797">
                  <c:v>45373</c:v>
                </c:pt>
                <c:pt idx="798">
                  <c:v>45376</c:v>
                </c:pt>
                <c:pt idx="799">
                  <c:v>45377</c:v>
                </c:pt>
                <c:pt idx="800">
                  <c:v>45378</c:v>
                </c:pt>
                <c:pt idx="801">
                  <c:v>45379</c:v>
                </c:pt>
                <c:pt idx="802">
                  <c:v>45380</c:v>
                </c:pt>
                <c:pt idx="803">
                  <c:v>45384</c:v>
                </c:pt>
                <c:pt idx="804">
                  <c:v>45385</c:v>
                </c:pt>
                <c:pt idx="805">
                  <c:v>45386</c:v>
                </c:pt>
                <c:pt idx="806">
                  <c:v>45387</c:v>
                </c:pt>
                <c:pt idx="807">
                  <c:v>45390</c:v>
                </c:pt>
                <c:pt idx="808">
                  <c:v>45391</c:v>
                </c:pt>
                <c:pt idx="809">
                  <c:v>45392</c:v>
                </c:pt>
                <c:pt idx="810">
                  <c:v>45393</c:v>
                </c:pt>
                <c:pt idx="811">
                  <c:v>45394</c:v>
                </c:pt>
                <c:pt idx="812">
                  <c:v>45397</c:v>
                </c:pt>
                <c:pt idx="813">
                  <c:v>45398</c:v>
                </c:pt>
                <c:pt idx="814">
                  <c:v>45399</c:v>
                </c:pt>
                <c:pt idx="815">
                  <c:v>45400</c:v>
                </c:pt>
                <c:pt idx="816">
                  <c:v>45401</c:v>
                </c:pt>
                <c:pt idx="817">
                  <c:v>45404</c:v>
                </c:pt>
                <c:pt idx="818">
                  <c:v>45405</c:v>
                </c:pt>
                <c:pt idx="819">
                  <c:v>45406</c:v>
                </c:pt>
                <c:pt idx="820">
                  <c:v>45407</c:v>
                </c:pt>
                <c:pt idx="821">
                  <c:v>45408</c:v>
                </c:pt>
                <c:pt idx="822">
                  <c:v>45411</c:v>
                </c:pt>
                <c:pt idx="823">
                  <c:v>45412</c:v>
                </c:pt>
                <c:pt idx="824">
                  <c:v>45413</c:v>
                </c:pt>
                <c:pt idx="825">
                  <c:v>45415</c:v>
                </c:pt>
                <c:pt idx="826">
                  <c:v>45420</c:v>
                </c:pt>
                <c:pt idx="827">
                  <c:v>45421</c:v>
                </c:pt>
                <c:pt idx="828">
                  <c:v>45422</c:v>
                </c:pt>
                <c:pt idx="829">
                  <c:v>45425</c:v>
                </c:pt>
                <c:pt idx="830">
                  <c:v>45426</c:v>
                </c:pt>
                <c:pt idx="831">
                  <c:v>45427</c:v>
                </c:pt>
                <c:pt idx="832">
                  <c:v>45428</c:v>
                </c:pt>
                <c:pt idx="833">
                  <c:v>45429</c:v>
                </c:pt>
                <c:pt idx="834">
                  <c:v>45432</c:v>
                </c:pt>
                <c:pt idx="835">
                  <c:v>45433</c:v>
                </c:pt>
                <c:pt idx="836">
                  <c:v>45434</c:v>
                </c:pt>
              </c:numCache>
            </c:numRef>
          </c:cat>
          <c:val>
            <c:numRef>
              <c:f>Arkusz1!$B$254:$B$1090</c:f>
              <c:numCache>
                <c:formatCode>_-* #\ ##0\ _z_ł_-;\-* #\ ##0\ _z_ł_-;_-* "-"??\ _z_ł_-;_-@_-</c:formatCode>
                <c:ptCount val="837"/>
                <c:pt idx="0">
                  <c:v>523.87418987458364</c:v>
                </c:pt>
                <c:pt idx="1">
                  <c:v>521.32074867458346</c:v>
                </c:pt>
                <c:pt idx="2">
                  <c:v>523.11107239916669</c:v>
                </c:pt>
                <c:pt idx="3">
                  <c:v>537.52363829916681</c:v>
                </c:pt>
                <c:pt idx="4">
                  <c:v>525.19516836624985</c:v>
                </c:pt>
                <c:pt idx="5">
                  <c:v>523.2777123066669</c:v>
                </c:pt>
                <c:pt idx="6">
                  <c:v>524.57488412666657</c:v>
                </c:pt>
                <c:pt idx="7">
                  <c:v>525.10786205625004</c:v>
                </c:pt>
                <c:pt idx="8">
                  <c:v>525.10709308875016</c:v>
                </c:pt>
                <c:pt idx="9">
                  <c:v>524.28198730458348</c:v>
                </c:pt>
                <c:pt idx="10">
                  <c:v>526.1622472837505</c:v>
                </c:pt>
                <c:pt idx="11">
                  <c:v>528.09967693500016</c:v>
                </c:pt>
                <c:pt idx="12">
                  <c:v>523.62653244416674</c:v>
                </c:pt>
                <c:pt idx="13">
                  <c:v>506.27402582500031</c:v>
                </c:pt>
                <c:pt idx="14">
                  <c:v>506.63390779125052</c:v>
                </c:pt>
                <c:pt idx="15">
                  <c:v>497.86169721624969</c:v>
                </c:pt>
                <c:pt idx="16">
                  <c:v>502.67931575625039</c:v>
                </c:pt>
                <c:pt idx="17">
                  <c:v>497.22225227166678</c:v>
                </c:pt>
                <c:pt idx="18">
                  <c:v>492.49826993416696</c:v>
                </c:pt>
                <c:pt idx="19">
                  <c:v>494.12507809916656</c:v>
                </c:pt>
                <c:pt idx="20">
                  <c:v>498.37285801250005</c:v>
                </c:pt>
                <c:pt idx="21">
                  <c:v>492.33213015374963</c:v>
                </c:pt>
                <c:pt idx="22">
                  <c:v>485.65549689208342</c:v>
                </c:pt>
                <c:pt idx="23">
                  <c:v>471.3587964433334</c:v>
                </c:pt>
                <c:pt idx="24">
                  <c:v>483.19016976708349</c:v>
                </c:pt>
                <c:pt idx="25">
                  <c:v>482.21878232666654</c:v>
                </c:pt>
                <c:pt idx="26">
                  <c:v>490.36609620041668</c:v>
                </c:pt>
                <c:pt idx="27">
                  <c:v>489.53366304208316</c:v>
                </c:pt>
                <c:pt idx="28">
                  <c:v>497.20290314458339</c:v>
                </c:pt>
                <c:pt idx="29">
                  <c:v>489.40534840791656</c:v>
                </c:pt>
                <c:pt idx="30">
                  <c:v>497.70852365833321</c:v>
                </c:pt>
                <c:pt idx="31">
                  <c:v>492.73756833291668</c:v>
                </c:pt>
                <c:pt idx="32">
                  <c:v>493.20768542583369</c:v>
                </c:pt>
                <c:pt idx="33">
                  <c:v>497.85414715625006</c:v>
                </c:pt>
                <c:pt idx="34">
                  <c:v>494.01751050541702</c:v>
                </c:pt>
                <c:pt idx="35">
                  <c:v>502.86217481000017</c:v>
                </c:pt>
                <c:pt idx="36">
                  <c:v>502.38106991666723</c:v>
                </c:pt>
                <c:pt idx="37">
                  <c:v>502.44280727166665</c:v>
                </c:pt>
                <c:pt idx="38">
                  <c:v>501.80034955000042</c:v>
                </c:pt>
                <c:pt idx="39">
                  <c:v>502.58939610500033</c:v>
                </c:pt>
                <c:pt idx="40">
                  <c:v>506.73293084083321</c:v>
                </c:pt>
                <c:pt idx="41">
                  <c:v>507.50851820208368</c:v>
                </c:pt>
                <c:pt idx="42">
                  <c:v>507.19313935291689</c:v>
                </c:pt>
                <c:pt idx="43">
                  <c:v>508.20369825541661</c:v>
                </c:pt>
                <c:pt idx="44">
                  <c:v>511.21025291124965</c:v>
                </c:pt>
                <c:pt idx="45">
                  <c:v>516.90827040458385</c:v>
                </c:pt>
                <c:pt idx="46">
                  <c:v>517.32323630791711</c:v>
                </c:pt>
                <c:pt idx="47">
                  <c:v>517.3155517833336</c:v>
                </c:pt>
                <c:pt idx="48">
                  <c:v>527.56004929250025</c:v>
                </c:pt>
                <c:pt idx="49">
                  <c:v>521.61258847833301</c:v>
                </c:pt>
                <c:pt idx="50">
                  <c:v>517.12921192416684</c:v>
                </c:pt>
                <c:pt idx="51">
                  <c:v>520.79232592375024</c:v>
                </c:pt>
                <c:pt idx="52">
                  <c:v>521.0466664520834</c:v>
                </c:pt>
                <c:pt idx="53">
                  <c:v>521.08898151041717</c:v>
                </c:pt>
                <c:pt idx="54">
                  <c:v>522.33235736833308</c:v>
                </c:pt>
                <c:pt idx="55">
                  <c:v>521.59023631500008</c:v>
                </c:pt>
                <c:pt idx="56">
                  <c:v>521.79879550999999</c:v>
                </c:pt>
                <c:pt idx="57">
                  <c:v>522.49945567000009</c:v>
                </c:pt>
                <c:pt idx="58">
                  <c:v>523.41900181791675</c:v>
                </c:pt>
                <c:pt idx="59">
                  <c:v>533.90031289791682</c:v>
                </c:pt>
                <c:pt idx="60">
                  <c:v>538.06947678791653</c:v>
                </c:pt>
                <c:pt idx="61">
                  <c:v>548.43862903666718</c:v>
                </c:pt>
                <c:pt idx="62">
                  <c:v>545.66556076749998</c:v>
                </c:pt>
                <c:pt idx="63">
                  <c:v>545.78371818166693</c:v>
                </c:pt>
                <c:pt idx="64">
                  <c:v>544.84909977333359</c:v>
                </c:pt>
                <c:pt idx="65">
                  <c:v>542.5654856583335</c:v>
                </c:pt>
                <c:pt idx="66">
                  <c:v>541.05844739000008</c:v>
                </c:pt>
                <c:pt idx="67">
                  <c:v>542.25397499499991</c:v>
                </c:pt>
                <c:pt idx="68">
                  <c:v>539.65919281500032</c:v>
                </c:pt>
                <c:pt idx="69">
                  <c:v>525.86313396833361</c:v>
                </c:pt>
                <c:pt idx="70">
                  <c:v>526.40072181625032</c:v>
                </c:pt>
                <c:pt idx="71">
                  <c:v>525.83041250874999</c:v>
                </c:pt>
                <c:pt idx="72">
                  <c:v>525.22834800041687</c:v>
                </c:pt>
                <c:pt idx="73">
                  <c:v>517.33936288249993</c:v>
                </c:pt>
                <c:pt idx="74">
                  <c:v>503.26852820958334</c:v>
                </c:pt>
                <c:pt idx="75">
                  <c:v>518.69100971874991</c:v>
                </c:pt>
                <c:pt idx="76">
                  <c:v>514.58640365750011</c:v>
                </c:pt>
                <c:pt idx="77">
                  <c:v>504.82069380208327</c:v>
                </c:pt>
                <c:pt idx="78">
                  <c:v>499.84185409041652</c:v>
                </c:pt>
                <c:pt idx="79">
                  <c:v>502.23899331833377</c:v>
                </c:pt>
                <c:pt idx="80">
                  <c:v>495.52233731500041</c:v>
                </c:pt>
                <c:pt idx="81">
                  <c:v>498.90680218312514</c:v>
                </c:pt>
                <c:pt idx="82">
                  <c:v>492.78505585875041</c:v>
                </c:pt>
                <c:pt idx="83">
                  <c:v>494.06588701750047</c:v>
                </c:pt>
                <c:pt idx="84">
                  <c:v>499.51725718687499</c:v>
                </c:pt>
                <c:pt idx="85">
                  <c:v>498.83810274437496</c:v>
                </c:pt>
                <c:pt idx="86">
                  <c:v>488.50563261499997</c:v>
                </c:pt>
                <c:pt idx="87">
                  <c:v>496.47404898750005</c:v>
                </c:pt>
                <c:pt idx="88">
                  <c:v>503.52390483250042</c:v>
                </c:pt>
                <c:pt idx="89">
                  <c:v>499.73605228666725</c:v>
                </c:pt>
                <c:pt idx="90">
                  <c:v>495.15901737499985</c:v>
                </c:pt>
                <c:pt idx="91">
                  <c:v>494.43508666249977</c:v>
                </c:pt>
                <c:pt idx="92">
                  <c:v>494.54107966166634</c:v>
                </c:pt>
                <c:pt idx="93">
                  <c:v>494.70066874625013</c:v>
                </c:pt>
                <c:pt idx="94">
                  <c:v>492.94266797874957</c:v>
                </c:pt>
                <c:pt idx="95">
                  <c:v>493.30584275812475</c:v>
                </c:pt>
                <c:pt idx="96">
                  <c:v>492.04086088999998</c:v>
                </c:pt>
                <c:pt idx="97">
                  <c:v>492.4873417325</c:v>
                </c:pt>
                <c:pt idx="98">
                  <c:v>491.51996622708361</c:v>
                </c:pt>
                <c:pt idx="99">
                  <c:v>493.68176206125031</c:v>
                </c:pt>
                <c:pt idx="100">
                  <c:v>491.52657382958319</c:v>
                </c:pt>
                <c:pt idx="101">
                  <c:v>492.29937718333372</c:v>
                </c:pt>
                <c:pt idx="102">
                  <c:v>491.87092344791677</c:v>
                </c:pt>
                <c:pt idx="103">
                  <c:v>491.4162247070833</c:v>
                </c:pt>
                <c:pt idx="104">
                  <c:v>488.31827994699984</c:v>
                </c:pt>
                <c:pt idx="105">
                  <c:v>491.35959881041686</c:v>
                </c:pt>
                <c:pt idx="106">
                  <c:v>491.62298332916703</c:v>
                </c:pt>
                <c:pt idx="107">
                  <c:v>491.88611898416707</c:v>
                </c:pt>
                <c:pt idx="108">
                  <c:v>491.44664105541665</c:v>
                </c:pt>
                <c:pt idx="109">
                  <c:v>491.82025998041695</c:v>
                </c:pt>
                <c:pt idx="110">
                  <c:v>492.7769267033334</c:v>
                </c:pt>
                <c:pt idx="111">
                  <c:v>492.751979408333</c:v>
                </c:pt>
                <c:pt idx="112">
                  <c:v>493.52612958333316</c:v>
                </c:pt>
                <c:pt idx="113">
                  <c:v>500.38109368416622</c:v>
                </c:pt>
                <c:pt idx="114">
                  <c:v>495.81631700291678</c:v>
                </c:pt>
                <c:pt idx="115">
                  <c:v>496.75669064541694</c:v>
                </c:pt>
                <c:pt idx="116">
                  <c:v>496.93157010916661</c:v>
                </c:pt>
                <c:pt idx="117">
                  <c:v>497.51324982333313</c:v>
                </c:pt>
                <c:pt idx="118">
                  <c:v>496.88046714833331</c:v>
                </c:pt>
                <c:pt idx="119">
                  <c:v>495.75340266750004</c:v>
                </c:pt>
                <c:pt idx="120">
                  <c:v>495.57902367749989</c:v>
                </c:pt>
                <c:pt idx="121">
                  <c:v>496.41763720750009</c:v>
                </c:pt>
                <c:pt idx="122">
                  <c:v>495.85438549666674</c:v>
                </c:pt>
                <c:pt idx="123">
                  <c:v>497.00174907499991</c:v>
                </c:pt>
                <c:pt idx="124">
                  <c:v>497.4998799408329</c:v>
                </c:pt>
                <c:pt idx="125">
                  <c:v>497.4440325579169</c:v>
                </c:pt>
                <c:pt idx="126">
                  <c:v>496.8370384233333</c:v>
                </c:pt>
                <c:pt idx="127">
                  <c:v>496.81222772666683</c:v>
                </c:pt>
                <c:pt idx="128">
                  <c:v>497.8279770029169</c:v>
                </c:pt>
                <c:pt idx="129">
                  <c:v>498.18237418166677</c:v>
                </c:pt>
                <c:pt idx="130">
                  <c:v>497.89697157333353</c:v>
                </c:pt>
                <c:pt idx="131">
                  <c:v>498.39176468749997</c:v>
                </c:pt>
                <c:pt idx="132">
                  <c:v>498.64798075125032</c:v>
                </c:pt>
                <c:pt idx="133">
                  <c:v>499.00751275958351</c:v>
                </c:pt>
                <c:pt idx="134">
                  <c:v>499.45480463541685</c:v>
                </c:pt>
                <c:pt idx="135">
                  <c:v>499.8612181666665</c:v>
                </c:pt>
                <c:pt idx="136">
                  <c:v>500.65496150500007</c:v>
                </c:pt>
                <c:pt idx="137">
                  <c:v>500.56913888625036</c:v>
                </c:pt>
                <c:pt idx="138">
                  <c:v>500.52229215374996</c:v>
                </c:pt>
                <c:pt idx="139">
                  <c:v>500.04737965916661</c:v>
                </c:pt>
                <c:pt idx="140">
                  <c:v>500.42104829041659</c:v>
                </c:pt>
                <c:pt idx="141">
                  <c:v>500.39883472250017</c:v>
                </c:pt>
                <c:pt idx="142">
                  <c:v>500.22647533541681</c:v>
                </c:pt>
                <c:pt idx="143">
                  <c:v>499.76998949175027</c:v>
                </c:pt>
                <c:pt idx="144">
                  <c:v>499.59356772208344</c:v>
                </c:pt>
                <c:pt idx="145">
                  <c:v>498.89757681916649</c:v>
                </c:pt>
                <c:pt idx="146">
                  <c:v>497.63023474749957</c:v>
                </c:pt>
                <c:pt idx="147">
                  <c:v>498.39976334333346</c:v>
                </c:pt>
                <c:pt idx="148">
                  <c:v>491.97388543333295</c:v>
                </c:pt>
                <c:pt idx="149">
                  <c:v>498.01032721375009</c:v>
                </c:pt>
                <c:pt idx="150">
                  <c:v>500.29108581874993</c:v>
                </c:pt>
                <c:pt idx="151">
                  <c:v>500.87141895041646</c:v>
                </c:pt>
                <c:pt idx="152">
                  <c:v>500.97167858458329</c:v>
                </c:pt>
                <c:pt idx="153">
                  <c:v>500.9182112496876</c:v>
                </c:pt>
                <c:pt idx="154">
                  <c:v>500.8008948475001</c:v>
                </c:pt>
                <c:pt idx="155">
                  <c:v>499.21579988500002</c:v>
                </c:pt>
                <c:pt idx="156">
                  <c:v>499.74337137791667</c:v>
                </c:pt>
                <c:pt idx="157">
                  <c:v>500.21685443687488</c:v>
                </c:pt>
                <c:pt idx="158">
                  <c:v>501.3470741537501</c:v>
                </c:pt>
                <c:pt idx="159">
                  <c:v>501.48057995249997</c:v>
                </c:pt>
                <c:pt idx="160">
                  <c:v>500.76980271031266</c:v>
                </c:pt>
                <c:pt idx="161">
                  <c:v>500.91796975718785</c:v>
                </c:pt>
                <c:pt idx="162">
                  <c:v>501.69646310700023</c:v>
                </c:pt>
                <c:pt idx="163">
                  <c:v>500.87142375550025</c:v>
                </c:pt>
                <c:pt idx="164">
                  <c:v>500.9788467740002</c:v>
                </c:pt>
                <c:pt idx="165">
                  <c:v>496.9935318447499</c:v>
                </c:pt>
                <c:pt idx="166">
                  <c:v>497.89319758250008</c:v>
                </c:pt>
                <c:pt idx="167">
                  <c:v>497.9924529391667</c:v>
                </c:pt>
                <c:pt idx="168">
                  <c:v>497.36211031687549</c:v>
                </c:pt>
                <c:pt idx="169">
                  <c:v>496.51606527749959</c:v>
                </c:pt>
                <c:pt idx="170">
                  <c:v>496.38447129249994</c:v>
                </c:pt>
                <c:pt idx="171">
                  <c:v>486.50459934125024</c:v>
                </c:pt>
                <c:pt idx="172">
                  <c:v>487.22494661208316</c:v>
                </c:pt>
                <c:pt idx="173">
                  <c:v>487.35169438281241</c:v>
                </c:pt>
                <c:pt idx="174">
                  <c:v>487.88986306250013</c:v>
                </c:pt>
                <c:pt idx="175">
                  <c:v>488.28332543399961</c:v>
                </c:pt>
                <c:pt idx="176">
                  <c:v>488.16386082450003</c:v>
                </c:pt>
                <c:pt idx="177">
                  <c:v>488.65996081000026</c:v>
                </c:pt>
                <c:pt idx="178">
                  <c:v>489.58751103550026</c:v>
                </c:pt>
                <c:pt idx="179">
                  <c:v>489.41742104175023</c:v>
                </c:pt>
                <c:pt idx="180">
                  <c:v>489.54677583925036</c:v>
                </c:pt>
                <c:pt idx="181">
                  <c:v>491.34466197437519</c:v>
                </c:pt>
                <c:pt idx="182">
                  <c:v>491.96135719083327</c:v>
                </c:pt>
                <c:pt idx="183">
                  <c:v>492.27422273499974</c:v>
                </c:pt>
                <c:pt idx="184">
                  <c:v>491.39758059500014</c:v>
                </c:pt>
                <c:pt idx="185">
                  <c:v>492.94074658249997</c:v>
                </c:pt>
                <c:pt idx="186">
                  <c:v>542.55210950000014</c:v>
                </c:pt>
                <c:pt idx="187">
                  <c:v>492.09497082812527</c:v>
                </c:pt>
                <c:pt idx="188">
                  <c:v>493.83198931041647</c:v>
                </c:pt>
                <c:pt idx="189">
                  <c:v>493.03497216041683</c:v>
                </c:pt>
                <c:pt idx="190">
                  <c:v>493.07895588166707</c:v>
                </c:pt>
                <c:pt idx="191">
                  <c:v>493.52989799000056</c:v>
                </c:pt>
                <c:pt idx="192">
                  <c:v>492.7820422275006</c:v>
                </c:pt>
                <c:pt idx="193">
                  <c:v>491.55578026187527</c:v>
                </c:pt>
                <c:pt idx="194">
                  <c:v>493.95513172749975</c:v>
                </c:pt>
                <c:pt idx="195">
                  <c:v>493.21511542374969</c:v>
                </c:pt>
                <c:pt idx="196">
                  <c:v>493.03985561874947</c:v>
                </c:pt>
                <c:pt idx="197">
                  <c:v>494.84199794374967</c:v>
                </c:pt>
                <c:pt idx="198">
                  <c:v>493.15182879833333</c:v>
                </c:pt>
                <c:pt idx="199">
                  <c:v>492.45395365291665</c:v>
                </c:pt>
                <c:pt idx="200">
                  <c:v>494.95562014562506</c:v>
                </c:pt>
                <c:pt idx="201">
                  <c:v>495.77802613250037</c:v>
                </c:pt>
                <c:pt idx="202">
                  <c:v>495.35274063624979</c:v>
                </c:pt>
                <c:pt idx="203">
                  <c:v>495.66912336000019</c:v>
                </c:pt>
                <c:pt idx="204">
                  <c:v>495.85337205750034</c:v>
                </c:pt>
                <c:pt idx="205">
                  <c:v>495.99357607875004</c:v>
                </c:pt>
                <c:pt idx="206">
                  <c:v>496.44743367333353</c:v>
                </c:pt>
                <c:pt idx="207">
                  <c:v>503.73113755000008</c:v>
                </c:pt>
                <c:pt idx="208">
                  <c:v>503.88218035249997</c:v>
                </c:pt>
                <c:pt idx="209">
                  <c:v>507.50631979400009</c:v>
                </c:pt>
                <c:pt idx="210">
                  <c:v>504.28717035031264</c:v>
                </c:pt>
                <c:pt idx="211">
                  <c:v>497.38195472687471</c:v>
                </c:pt>
                <c:pt idx="212">
                  <c:v>502.84306849031259</c:v>
                </c:pt>
                <c:pt idx="213">
                  <c:v>496.98067048125017</c:v>
                </c:pt>
                <c:pt idx="214">
                  <c:v>496.8984096669999</c:v>
                </c:pt>
                <c:pt idx="215">
                  <c:v>497.25816917350016</c:v>
                </c:pt>
                <c:pt idx="216">
                  <c:v>499.91967251749952</c:v>
                </c:pt>
                <c:pt idx="217">
                  <c:v>499.78333340250015</c:v>
                </c:pt>
                <c:pt idx="218">
                  <c:v>500.29405927812536</c:v>
                </c:pt>
                <c:pt idx="219">
                  <c:v>502.65254085999982</c:v>
                </c:pt>
                <c:pt idx="220">
                  <c:v>501.28154208000001</c:v>
                </c:pt>
                <c:pt idx="221">
                  <c:v>502.85708628375028</c:v>
                </c:pt>
                <c:pt idx="222">
                  <c:v>501.55559908791724</c:v>
                </c:pt>
                <c:pt idx="223">
                  <c:v>499.99716601062505</c:v>
                </c:pt>
                <c:pt idx="224">
                  <c:v>503.25377288150071</c:v>
                </c:pt>
                <c:pt idx="225">
                  <c:v>503.94886526549931</c:v>
                </c:pt>
                <c:pt idx="226">
                  <c:v>504.59284915500007</c:v>
                </c:pt>
                <c:pt idx="227">
                  <c:v>504.07980408875051</c:v>
                </c:pt>
                <c:pt idx="228">
                  <c:v>503.1011582321878</c:v>
                </c:pt>
                <c:pt idx="229">
                  <c:v>503.12980700225012</c:v>
                </c:pt>
                <c:pt idx="230">
                  <c:v>505.12004511281225</c:v>
                </c:pt>
                <c:pt idx="231">
                  <c:v>501.92566636549986</c:v>
                </c:pt>
                <c:pt idx="232">
                  <c:v>506.32225060562564</c:v>
                </c:pt>
                <c:pt idx="233">
                  <c:v>500.00667144249996</c:v>
                </c:pt>
                <c:pt idx="234">
                  <c:v>500.46707922500013</c:v>
                </c:pt>
                <c:pt idx="235">
                  <c:v>500.40274583499945</c:v>
                </c:pt>
                <c:pt idx="236">
                  <c:v>500.93556424333315</c:v>
                </c:pt>
                <c:pt idx="237">
                  <c:v>501.52733002175023</c:v>
                </c:pt>
                <c:pt idx="238">
                  <c:v>501.49668401975009</c:v>
                </c:pt>
                <c:pt idx="239">
                  <c:v>501.48311156275054</c:v>
                </c:pt>
                <c:pt idx="240">
                  <c:v>501.83175281675062</c:v>
                </c:pt>
                <c:pt idx="241">
                  <c:v>502.93149546250038</c:v>
                </c:pt>
                <c:pt idx="242">
                  <c:v>481.70343959124989</c:v>
                </c:pt>
                <c:pt idx="243">
                  <c:v>457.47859461999974</c:v>
                </c:pt>
                <c:pt idx="244">
                  <c:v>455.58291204812554</c:v>
                </c:pt>
                <c:pt idx="245">
                  <c:v>431.68666646166662</c:v>
                </c:pt>
                <c:pt idx="246">
                  <c:v>433.98576108687507</c:v>
                </c:pt>
                <c:pt idx="247">
                  <c:v>432.16885687800072</c:v>
                </c:pt>
                <c:pt idx="248">
                  <c:v>432.36733002050028</c:v>
                </c:pt>
                <c:pt idx="249">
                  <c:v>429.07832184250015</c:v>
                </c:pt>
                <c:pt idx="250">
                  <c:v>437.27501374250028</c:v>
                </c:pt>
                <c:pt idx="251">
                  <c:v>432.37622693062508</c:v>
                </c:pt>
                <c:pt idx="252">
                  <c:v>427.69506482124984</c:v>
                </c:pt>
                <c:pt idx="253">
                  <c:v>429.6839510229172</c:v>
                </c:pt>
                <c:pt idx="254">
                  <c:v>436.32496973541652</c:v>
                </c:pt>
                <c:pt idx="255">
                  <c:v>435.81091798166631</c:v>
                </c:pt>
                <c:pt idx="256">
                  <c:v>436.12635755874976</c:v>
                </c:pt>
                <c:pt idx="257">
                  <c:v>435.385229235</c:v>
                </c:pt>
                <c:pt idx="258">
                  <c:v>434.57230448125006</c:v>
                </c:pt>
                <c:pt idx="259">
                  <c:v>435.47905329499986</c:v>
                </c:pt>
                <c:pt idx="260">
                  <c:v>435.58139757000004</c:v>
                </c:pt>
                <c:pt idx="261">
                  <c:v>435.28316826812511</c:v>
                </c:pt>
                <c:pt idx="262">
                  <c:v>435.69538815333385</c:v>
                </c:pt>
                <c:pt idx="263">
                  <c:v>436.01213563500028</c:v>
                </c:pt>
                <c:pt idx="264">
                  <c:v>436.85456615499993</c:v>
                </c:pt>
                <c:pt idx="265">
                  <c:v>437.39427696999996</c:v>
                </c:pt>
                <c:pt idx="266">
                  <c:v>437.45225724999978</c:v>
                </c:pt>
                <c:pt idx="267">
                  <c:v>438.06302898000035</c:v>
                </c:pt>
                <c:pt idx="268">
                  <c:v>540.00353975562552</c:v>
                </c:pt>
                <c:pt idx="269">
                  <c:v>451.62370609718732</c:v>
                </c:pt>
                <c:pt idx="270">
                  <c:v>453.17546490150039</c:v>
                </c:pt>
                <c:pt idx="271">
                  <c:v>453.91669825250005</c:v>
                </c:pt>
                <c:pt idx="272">
                  <c:v>449.05960852750036</c:v>
                </c:pt>
                <c:pt idx="273">
                  <c:v>449.15260087999991</c:v>
                </c:pt>
                <c:pt idx="274">
                  <c:v>448.56842323666683</c:v>
                </c:pt>
                <c:pt idx="275">
                  <c:v>450.35493393374986</c:v>
                </c:pt>
                <c:pt idx="276">
                  <c:v>493.19227974249975</c:v>
                </c:pt>
                <c:pt idx="277">
                  <c:v>491.33422297083303</c:v>
                </c:pt>
                <c:pt idx="278">
                  <c:v>518.45596425812505</c:v>
                </c:pt>
                <c:pt idx="279">
                  <c:v>490.46725854708325</c:v>
                </c:pt>
                <c:pt idx="280">
                  <c:v>486.07313729593739</c:v>
                </c:pt>
                <c:pt idx="281">
                  <c:v>479.13865000499959</c:v>
                </c:pt>
                <c:pt idx="282">
                  <c:v>489.10351062200039</c:v>
                </c:pt>
                <c:pt idx="283">
                  <c:v>478.75836798624982</c:v>
                </c:pt>
                <c:pt idx="284">
                  <c:v>545.41124021812516</c:v>
                </c:pt>
                <c:pt idx="285">
                  <c:v>552.03338198250026</c:v>
                </c:pt>
                <c:pt idx="286">
                  <c:v>553.42677902875016</c:v>
                </c:pt>
                <c:pt idx="287">
                  <c:v>555.56175800937513</c:v>
                </c:pt>
                <c:pt idx="288">
                  <c:v>567.33165457500013</c:v>
                </c:pt>
                <c:pt idx="289">
                  <c:v>568.33771762250012</c:v>
                </c:pt>
                <c:pt idx="290">
                  <c:v>574.20473470750062</c:v>
                </c:pt>
                <c:pt idx="291">
                  <c:v>574.48488092624962</c:v>
                </c:pt>
                <c:pt idx="292">
                  <c:v>577.33503652500099</c:v>
                </c:pt>
                <c:pt idx="293">
                  <c:v>586.4634756300004</c:v>
                </c:pt>
                <c:pt idx="294">
                  <c:v>583.25802663750005</c:v>
                </c:pt>
                <c:pt idx="295">
                  <c:v>577.93639081487549</c:v>
                </c:pt>
                <c:pt idx="296">
                  <c:v>574.36953686956281</c:v>
                </c:pt>
                <c:pt idx="297">
                  <c:v>573.52706983315079</c:v>
                </c:pt>
                <c:pt idx="298">
                  <c:v>570.37520108390095</c:v>
                </c:pt>
                <c:pt idx="299">
                  <c:v>572.44260827240055</c:v>
                </c:pt>
                <c:pt idx="300">
                  <c:v>591.12673075895032</c:v>
                </c:pt>
                <c:pt idx="301">
                  <c:v>588.39036360775049</c:v>
                </c:pt>
                <c:pt idx="302">
                  <c:v>589.14188597600082</c:v>
                </c:pt>
                <c:pt idx="303">
                  <c:v>588.10557777000054</c:v>
                </c:pt>
                <c:pt idx="304">
                  <c:v>589.42676075999975</c:v>
                </c:pt>
                <c:pt idx="305">
                  <c:v>698.85136003100001</c:v>
                </c:pt>
                <c:pt idx="306">
                  <c:v>702.26867400499873</c:v>
                </c:pt>
                <c:pt idx="307">
                  <c:v>700.58800014741632</c:v>
                </c:pt>
                <c:pt idx="308">
                  <c:v>699.30794705856101</c:v>
                </c:pt>
                <c:pt idx="309">
                  <c:v>700.00075630659944</c:v>
                </c:pt>
                <c:pt idx="310">
                  <c:v>695.35011494919877</c:v>
                </c:pt>
                <c:pt idx="311">
                  <c:v>693.73296667494947</c:v>
                </c:pt>
                <c:pt idx="312">
                  <c:v>692.86694442119938</c:v>
                </c:pt>
                <c:pt idx="313">
                  <c:v>692.34704683624955</c:v>
                </c:pt>
                <c:pt idx="314">
                  <c:v>698.12630356437444</c:v>
                </c:pt>
                <c:pt idx="315">
                  <c:v>701.5244211855827</c:v>
                </c:pt>
                <c:pt idx="316">
                  <c:v>695.98064840759912</c:v>
                </c:pt>
                <c:pt idx="317">
                  <c:v>696.77879583639947</c:v>
                </c:pt>
                <c:pt idx="318">
                  <c:v>697.39518424074936</c:v>
                </c:pt>
                <c:pt idx="319">
                  <c:v>699.68638086249962</c:v>
                </c:pt>
                <c:pt idx="320">
                  <c:v>699.18701808599985</c:v>
                </c:pt>
                <c:pt idx="321">
                  <c:v>696.68569675749973</c:v>
                </c:pt>
                <c:pt idx="322">
                  <c:v>697.76648952624987</c:v>
                </c:pt>
                <c:pt idx="323">
                  <c:v>697.37820695499909</c:v>
                </c:pt>
                <c:pt idx="324">
                  <c:v>719.60952578299953</c:v>
                </c:pt>
                <c:pt idx="325">
                  <c:v>706.71848319974947</c:v>
                </c:pt>
                <c:pt idx="326">
                  <c:v>736.34559787064904</c:v>
                </c:pt>
                <c:pt idx="327">
                  <c:v>685.57994938624984</c:v>
                </c:pt>
                <c:pt idx="328">
                  <c:v>693.08361334525057</c:v>
                </c:pt>
                <c:pt idx="329">
                  <c:v>702.48597285262554</c:v>
                </c:pt>
                <c:pt idx="330">
                  <c:v>700.32323547787587</c:v>
                </c:pt>
                <c:pt idx="331">
                  <c:v>700.32323547787587</c:v>
                </c:pt>
                <c:pt idx="332">
                  <c:v>444.77086435630031</c:v>
                </c:pt>
                <c:pt idx="333">
                  <c:v>689.62486646874936</c:v>
                </c:pt>
                <c:pt idx="334">
                  <c:v>687.31422608312391</c:v>
                </c:pt>
                <c:pt idx="335">
                  <c:v>657.62613113999964</c:v>
                </c:pt>
                <c:pt idx="336">
                  <c:v>650.30824627687457</c:v>
                </c:pt>
                <c:pt idx="337">
                  <c:v>657.58938228875036</c:v>
                </c:pt>
                <c:pt idx="338">
                  <c:v>653.70224787625034</c:v>
                </c:pt>
                <c:pt idx="339">
                  <c:v>674.86829362816775</c:v>
                </c:pt>
                <c:pt idx="340">
                  <c:v>651.00605609066702</c:v>
                </c:pt>
                <c:pt idx="341">
                  <c:v>619.62450948716673</c:v>
                </c:pt>
                <c:pt idx="342">
                  <c:v>663.40282861258243</c:v>
                </c:pt>
                <c:pt idx="343">
                  <c:v>665.28876139956287</c:v>
                </c:pt>
                <c:pt idx="344">
                  <c:v>623.74517997299995</c:v>
                </c:pt>
                <c:pt idx="345">
                  <c:v>622.87704831899941</c:v>
                </c:pt>
                <c:pt idx="346">
                  <c:v>616.60457554124991</c:v>
                </c:pt>
                <c:pt idx="347">
                  <c:v>617.2090920612502</c:v>
                </c:pt>
                <c:pt idx="348">
                  <c:v>617.18017568624987</c:v>
                </c:pt>
                <c:pt idx="349">
                  <c:v>632.54950459250017</c:v>
                </c:pt>
                <c:pt idx="350">
                  <c:v>625.38143462749963</c:v>
                </c:pt>
                <c:pt idx="351">
                  <c:v>625.19874754624948</c:v>
                </c:pt>
                <c:pt idx="352">
                  <c:v>625.92443138500062</c:v>
                </c:pt>
                <c:pt idx="353">
                  <c:v>625.07045561249947</c:v>
                </c:pt>
                <c:pt idx="354">
                  <c:v>304.7013588275006</c:v>
                </c:pt>
                <c:pt idx="355">
                  <c:v>333.84287156041705</c:v>
                </c:pt>
                <c:pt idx="356">
                  <c:v>311.6085977512505</c:v>
                </c:pt>
                <c:pt idx="357">
                  <c:v>314.04944408000051</c:v>
                </c:pt>
                <c:pt idx="358">
                  <c:v>319.96080173562518</c:v>
                </c:pt>
                <c:pt idx="359">
                  <c:v>319.96080173562518</c:v>
                </c:pt>
                <c:pt idx="360">
                  <c:v>304.43466024218765</c:v>
                </c:pt>
                <c:pt idx="361">
                  <c:v>316.79799519375069</c:v>
                </c:pt>
                <c:pt idx="362">
                  <c:v>313.88855458562489</c:v>
                </c:pt>
                <c:pt idx="363">
                  <c:v>336.01755129156231</c:v>
                </c:pt>
                <c:pt idx="364">
                  <c:v>320.86791983093758</c:v>
                </c:pt>
                <c:pt idx="365">
                  <c:v>314.57218105749985</c:v>
                </c:pt>
                <c:pt idx="366">
                  <c:v>315.04450087624923</c:v>
                </c:pt>
                <c:pt idx="367">
                  <c:v>314.47147149374928</c:v>
                </c:pt>
                <c:pt idx="368">
                  <c:v>314.09679705849999</c:v>
                </c:pt>
                <c:pt idx="369">
                  <c:v>315.37329512075053</c:v>
                </c:pt>
                <c:pt idx="370">
                  <c:v>416.74788021275003</c:v>
                </c:pt>
                <c:pt idx="371">
                  <c:v>447.63438895400145</c:v>
                </c:pt>
                <c:pt idx="372">
                  <c:v>409.46078794600021</c:v>
                </c:pt>
                <c:pt idx="373">
                  <c:v>415.12568304750062</c:v>
                </c:pt>
                <c:pt idx="374">
                  <c:v>405.71144745675088</c:v>
                </c:pt>
                <c:pt idx="375">
                  <c:v>414.60866563624973</c:v>
                </c:pt>
                <c:pt idx="376">
                  <c:v>414.99004702999923</c:v>
                </c:pt>
                <c:pt idx="377">
                  <c:v>415.88525829000014</c:v>
                </c:pt>
                <c:pt idx="378">
                  <c:v>442.51644245083321</c:v>
                </c:pt>
                <c:pt idx="379">
                  <c:v>436.44775880375005</c:v>
                </c:pt>
                <c:pt idx="380">
                  <c:v>436.25334185749966</c:v>
                </c:pt>
                <c:pt idx="381">
                  <c:v>455.52325798874995</c:v>
                </c:pt>
                <c:pt idx="382">
                  <c:v>500.01195172062512</c:v>
                </c:pt>
                <c:pt idx="383">
                  <c:v>507.5521831087492</c:v>
                </c:pt>
                <c:pt idx="384">
                  <c:v>581.88291054937531</c:v>
                </c:pt>
                <c:pt idx="385">
                  <c:v>586.29438561937536</c:v>
                </c:pt>
                <c:pt idx="386">
                  <c:v>587.53474546093844</c:v>
                </c:pt>
                <c:pt idx="387">
                  <c:v>594.59534106374963</c:v>
                </c:pt>
                <c:pt idx="388">
                  <c:v>590.42757171531252</c:v>
                </c:pt>
                <c:pt idx="389">
                  <c:v>645.71192933000043</c:v>
                </c:pt>
                <c:pt idx="390">
                  <c:v>594.97841961375002</c:v>
                </c:pt>
                <c:pt idx="391">
                  <c:v>594.55148918000054</c:v>
                </c:pt>
                <c:pt idx="392">
                  <c:v>592.21615045000021</c:v>
                </c:pt>
                <c:pt idx="393">
                  <c:v>638.62586229749945</c:v>
                </c:pt>
                <c:pt idx="394">
                  <c:v>632.62479411499976</c:v>
                </c:pt>
                <c:pt idx="395">
                  <c:v>631.82558204450038</c:v>
                </c:pt>
                <c:pt idx="396">
                  <c:v>632.0058965665005</c:v>
                </c:pt>
                <c:pt idx="397">
                  <c:v>631.03535156974999</c:v>
                </c:pt>
                <c:pt idx="398">
                  <c:v>631.52667382174991</c:v>
                </c:pt>
                <c:pt idx="399">
                  <c:v>631.14067869824908</c:v>
                </c:pt>
                <c:pt idx="400">
                  <c:v>630.54057065149959</c:v>
                </c:pt>
                <c:pt idx="401">
                  <c:v>663.14919414699875</c:v>
                </c:pt>
                <c:pt idx="402">
                  <c:v>656.13593660324955</c:v>
                </c:pt>
                <c:pt idx="403">
                  <c:v>653.33384794225026</c:v>
                </c:pt>
                <c:pt idx="404">
                  <c:v>636.55864124425011</c:v>
                </c:pt>
                <c:pt idx="405">
                  <c:v>646.47213060824947</c:v>
                </c:pt>
                <c:pt idx="406">
                  <c:v>651.72656315725021</c:v>
                </c:pt>
                <c:pt idx="407">
                  <c:v>664.26357874049904</c:v>
                </c:pt>
                <c:pt idx="408">
                  <c:v>660.51351300699866</c:v>
                </c:pt>
                <c:pt idx="409">
                  <c:v>641.42440106999879</c:v>
                </c:pt>
                <c:pt idx="410">
                  <c:v>638.16372570000044</c:v>
                </c:pt>
                <c:pt idx="411">
                  <c:v>590.92220063824993</c:v>
                </c:pt>
                <c:pt idx="412">
                  <c:v>637.64345583950058</c:v>
                </c:pt>
                <c:pt idx="413">
                  <c:v>638.29145039800028</c:v>
                </c:pt>
                <c:pt idx="414">
                  <c:v>708.14821864050032</c:v>
                </c:pt>
                <c:pt idx="415">
                  <c:v>639.38641085249969</c:v>
                </c:pt>
                <c:pt idx="416">
                  <c:v>640.3694649950005</c:v>
                </c:pt>
                <c:pt idx="417">
                  <c:v>641.97161603874997</c:v>
                </c:pt>
                <c:pt idx="418">
                  <c:v>638.20918591124996</c:v>
                </c:pt>
                <c:pt idx="419">
                  <c:v>673.81918616937514</c:v>
                </c:pt>
                <c:pt idx="420">
                  <c:v>657.65814998041628</c:v>
                </c:pt>
                <c:pt idx="421">
                  <c:v>656.87536974</c:v>
                </c:pt>
                <c:pt idx="422">
                  <c:v>667.76546327125038</c:v>
                </c:pt>
                <c:pt idx="423">
                  <c:v>638.50632527699986</c:v>
                </c:pt>
                <c:pt idx="424">
                  <c:v>638.50632527699986</c:v>
                </c:pt>
                <c:pt idx="425">
                  <c:v>638.10725270450007</c:v>
                </c:pt>
                <c:pt idx="426">
                  <c:v>642.55136563499968</c:v>
                </c:pt>
                <c:pt idx="427">
                  <c:v>644.80889468125065</c:v>
                </c:pt>
                <c:pt idx="428">
                  <c:v>646.1938670256261</c:v>
                </c:pt>
                <c:pt idx="429">
                  <c:v>648.30115318625144</c:v>
                </c:pt>
                <c:pt idx="430">
                  <c:v>692.73955167093868</c:v>
                </c:pt>
                <c:pt idx="431">
                  <c:v>657.17408366375025</c:v>
                </c:pt>
                <c:pt idx="432">
                  <c:v>657.01156357999957</c:v>
                </c:pt>
                <c:pt idx="433">
                  <c:v>675.89887472999931</c:v>
                </c:pt>
                <c:pt idx="434">
                  <c:v>680.53751331749959</c:v>
                </c:pt>
                <c:pt idx="435">
                  <c:v>667.34989515624989</c:v>
                </c:pt>
                <c:pt idx="436">
                  <c:v>665.35180005000007</c:v>
                </c:pt>
                <c:pt idx="437">
                  <c:v>669.92339705374911</c:v>
                </c:pt>
                <c:pt idx="438">
                  <c:v>672.90490221499954</c:v>
                </c:pt>
                <c:pt idx="439">
                  <c:v>675.70051533374885</c:v>
                </c:pt>
                <c:pt idx="440">
                  <c:v>676.63086003333342</c:v>
                </c:pt>
                <c:pt idx="441">
                  <c:v>676.48902596062567</c:v>
                </c:pt>
                <c:pt idx="442">
                  <c:v>675.83899968125047</c:v>
                </c:pt>
                <c:pt idx="443">
                  <c:v>678.11663505250112</c:v>
                </c:pt>
                <c:pt idx="444">
                  <c:v>675.73927841416594</c:v>
                </c:pt>
                <c:pt idx="445">
                  <c:v>675.38948022624868</c:v>
                </c:pt>
                <c:pt idx="446">
                  <c:v>707.15537029499978</c:v>
                </c:pt>
                <c:pt idx="447">
                  <c:v>681.66192048124981</c:v>
                </c:pt>
                <c:pt idx="448">
                  <c:v>702.18895608687421</c:v>
                </c:pt>
                <c:pt idx="449">
                  <c:v>712.85843510656218</c:v>
                </c:pt>
                <c:pt idx="450">
                  <c:v>730.32070647958267</c:v>
                </c:pt>
                <c:pt idx="451">
                  <c:v>724.56906387031108</c:v>
                </c:pt>
                <c:pt idx="452">
                  <c:v>734.12783405125015</c:v>
                </c:pt>
                <c:pt idx="453">
                  <c:v>732.48859726000069</c:v>
                </c:pt>
                <c:pt idx="454">
                  <c:v>730.15209681750025</c:v>
                </c:pt>
                <c:pt idx="455">
                  <c:v>777.08666040625053</c:v>
                </c:pt>
                <c:pt idx="456">
                  <c:v>743.08204493750077</c:v>
                </c:pt>
                <c:pt idx="457">
                  <c:v>741.55762349425027</c:v>
                </c:pt>
                <c:pt idx="458">
                  <c:v>747.46294233156209</c:v>
                </c:pt>
                <c:pt idx="459">
                  <c:v>739.80429297875003</c:v>
                </c:pt>
                <c:pt idx="460">
                  <c:v>777.9555688414996</c:v>
                </c:pt>
                <c:pt idx="461">
                  <c:v>796.47385883450011</c:v>
                </c:pt>
                <c:pt idx="462">
                  <c:v>776.59093274093743</c:v>
                </c:pt>
                <c:pt idx="463">
                  <c:v>763.68054116425014</c:v>
                </c:pt>
                <c:pt idx="464">
                  <c:v>784.27739259899977</c:v>
                </c:pt>
                <c:pt idx="465">
                  <c:v>857.69019126425087</c:v>
                </c:pt>
                <c:pt idx="466">
                  <c:v>965.05941665333262</c:v>
                </c:pt>
                <c:pt idx="467">
                  <c:v>996.26081551624998</c:v>
                </c:pt>
                <c:pt idx="468">
                  <c:v>1015.9094083525003</c:v>
                </c:pt>
                <c:pt idx="469">
                  <c:v>1021.66817163875</c:v>
                </c:pt>
                <c:pt idx="470">
                  <c:v>1028.6430995474996</c:v>
                </c:pt>
                <c:pt idx="471">
                  <c:v>1072.3621466412499</c:v>
                </c:pt>
                <c:pt idx="472">
                  <c:v>1166.5542264824992</c:v>
                </c:pt>
                <c:pt idx="473">
                  <c:v>1231.4211974150001</c:v>
                </c:pt>
                <c:pt idx="474">
                  <c:v>1263.8625122937499</c:v>
                </c:pt>
                <c:pt idx="475">
                  <c:v>1263.5873191870835</c:v>
                </c:pt>
                <c:pt idx="476">
                  <c:v>1248.7810570870831</c:v>
                </c:pt>
                <c:pt idx="477">
                  <c:v>1306.874396634583</c:v>
                </c:pt>
                <c:pt idx="478">
                  <c:v>1455.2015199675</c:v>
                </c:pt>
                <c:pt idx="479">
                  <c:v>1553.8089502824998</c:v>
                </c:pt>
                <c:pt idx="480">
                  <c:v>1603.1167092825001</c:v>
                </c:pt>
                <c:pt idx="481">
                  <c:v>1622.9280469437492</c:v>
                </c:pt>
                <c:pt idx="482">
                  <c:v>1627.6946068087498</c:v>
                </c:pt>
                <c:pt idx="483">
                  <c:v>1704.835714939167</c:v>
                </c:pt>
                <c:pt idx="484">
                  <c:v>1656.7477182358332</c:v>
                </c:pt>
                <c:pt idx="485">
                  <c:v>1589.3957426808327</c:v>
                </c:pt>
                <c:pt idx="486">
                  <c:v>1588.2126206758328</c:v>
                </c:pt>
                <c:pt idx="487">
                  <c:v>1628.9390075612503</c:v>
                </c:pt>
                <c:pt idx="488">
                  <c:v>1693.5555927362504</c:v>
                </c:pt>
                <c:pt idx="489">
                  <c:v>1690.9509076458337</c:v>
                </c:pt>
                <c:pt idx="490">
                  <c:v>1692.5291228983331</c:v>
                </c:pt>
                <c:pt idx="491">
                  <c:v>1691.2440720149996</c:v>
                </c:pt>
                <c:pt idx="492">
                  <c:v>1734.9660097137496</c:v>
                </c:pt>
                <c:pt idx="493">
                  <c:v>1697.6790453070828</c:v>
                </c:pt>
                <c:pt idx="494">
                  <c:v>808.15027528924929</c:v>
                </c:pt>
                <c:pt idx="495">
                  <c:v>809.57096876200012</c:v>
                </c:pt>
                <c:pt idx="496">
                  <c:v>810.53249241550111</c:v>
                </c:pt>
                <c:pt idx="497">
                  <c:v>809.95536058775087</c:v>
                </c:pt>
                <c:pt idx="498">
                  <c:v>805.41398539125066</c:v>
                </c:pt>
                <c:pt idx="499">
                  <c:v>808.02230766874936</c:v>
                </c:pt>
                <c:pt idx="500">
                  <c:v>805.50228260187487</c:v>
                </c:pt>
                <c:pt idx="501">
                  <c:v>805.38005765749995</c:v>
                </c:pt>
                <c:pt idx="502">
                  <c:v>804.90417642312423</c:v>
                </c:pt>
                <c:pt idx="503">
                  <c:v>804.23864509849955</c:v>
                </c:pt>
                <c:pt idx="504">
                  <c:v>805.87303301249949</c:v>
                </c:pt>
                <c:pt idx="505">
                  <c:v>801.8415755850001</c:v>
                </c:pt>
                <c:pt idx="506">
                  <c:v>803.37829928562496</c:v>
                </c:pt>
                <c:pt idx="507">
                  <c:v>803.02993304725032</c:v>
                </c:pt>
                <c:pt idx="508">
                  <c:v>802.72107546624966</c:v>
                </c:pt>
                <c:pt idx="509">
                  <c:v>729.23605530906207</c:v>
                </c:pt>
                <c:pt idx="510">
                  <c:v>847.86432904375033</c:v>
                </c:pt>
                <c:pt idx="511">
                  <c:v>828.51026894187544</c:v>
                </c:pt>
                <c:pt idx="512">
                  <c:v>825.94550237458316</c:v>
                </c:pt>
                <c:pt idx="513">
                  <c:v>805.23230563083371</c:v>
                </c:pt>
                <c:pt idx="514">
                  <c:v>811.01342051750044</c:v>
                </c:pt>
                <c:pt idx="515">
                  <c:v>818.48473061999994</c:v>
                </c:pt>
                <c:pt idx="516">
                  <c:v>805.65337803500006</c:v>
                </c:pt>
                <c:pt idx="517">
                  <c:v>835.65439542833292</c:v>
                </c:pt>
                <c:pt idx="518">
                  <c:v>802.05004235749948</c:v>
                </c:pt>
                <c:pt idx="519">
                  <c:v>812.349562375</c:v>
                </c:pt>
                <c:pt idx="520">
                  <c:v>810.94188104874956</c:v>
                </c:pt>
                <c:pt idx="521">
                  <c:v>810.58284378124972</c:v>
                </c:pt>
                <c:pt idx="522">
                  <c:v>815.26591179375009</c:v>
                </c:pt>
                <c:pt idx="523">
                  <c:v>818.15460121000024</c:v>
                </c:pt>
                <c:pt idx="524">
                  <c:v>820.47483688374996</c:v>
                </c:pt>
                <c:pt idx="525">
                  <c:v>814.71662922125006</c:v>
                </c:pt>
                <c:pt idx="526">
                  <c:v>814.96889049975016</c:v>
                </c:pt>
                <c:pt idx="527">
                  <c:v>815.97252143500009</c:v>
                </c:pt>
                <c:pt idx="528">
                  <c:v>814.78131749800013</c:v>
                </c:pt>
                <c:pt idx="529">
                  <c:v>815.24250514824962</c:v>
                </c:pt>
                <c:pt idx="530">
                  <c:v>815.34376787525025</c:v>
                </c:pt>
                <c:pt idx="531">
                  <c:v>816.26467518525033</c:v>
                </c:pt>
                <c:pt idx="532">
                  <c:v>815.52272878375015</c:v>
                </c:pt>
                <c:pt idx="533">
                  <c:v>815.83671473374989</c:v>
                </c:pt>
                <c:pt idx="534">
                  <c:v>815.49197161041684</c:v>
                </c:pt>
                <c:pt idx="535">
                  <c:v>815.39126485300039</c:v>
                </c:pt>
                <c:pt idx="536">
                  <c:v>775.94643631825011</c:v>
                </c:pt>
                <c:pt idx="537">
                  <c:v>748.92075256625048</c:v>
                </c:pt>
                <c:pt idx="538">
                  <c:v>748.56381839999949</c:v>
                </c:pt>
                <c:pt idx="539">
                  <c:v>747.45129836625028</c:v>
                </c:pt>
                <c:pt idx="540">
                  <c:v>748.72743962474942</c:v>
                </c:pt>
                <c:pt idx="541">
                  <c:v>749.0819145749997</c:v>
                </c:pt>
                <c:pt idx="542">
                  <c:v>749.15108408749984</c:v>
                </c:pt>
                <c:pt idx="543">
                  <c:v>744.72948526999971</c:v>
                </c:pt>
                <c:pt idx="544">
                  <c:v>743.77044026250041</c:v>
                </c:pt>
                <c:pt idx="545">
                  <c:v>746.61192112500021</c:v>
                </c:pt>
                <c:pt idx="546">
                  <c:v>747.16832987249973</c:v>
                </c:pt>
                <c:pt idx="547">
                  <c:v>706.68810271249959</c:v>
                </c:pt>
                <c:pt idx="548">
                  <c:v>747.41855623749962</c:v>
                </c:pt>
                <c:pt idx="549">
                  <c:v>741.89658369374956</c:v>
                </c:pt>
                <c:pt idx="550">
                  <c:v>742.17456139937485</c:v>
                </c:pt>
                <c:pt idx="551">
                  <c:v>737.24932792250002</c:v>
                </c:pt>
                <c:pt idx="552">
                  <c:v>741.05824866624971</c:v>
                </c:pt>
                <c:pt idx="553">
                  <c:v>741.34851854999988</c:v>
                </c:pt>
                <c:pt idx="554">
                  <c:v>740.42936259999988</c:v>
                </c:pt>
                <c:pt idx="555">
                  <c:v>739.32981609750004</c:v>
                </c:pt>
                <c:pt idx="556">
                  <c:v>737.90516132000039</c:v>
                </c:pt>
                <c:pt idx="557">
                  <c:v>737.52280618500026</c:v>
                </c:pt>
                <c:pt idx="558">
                  <c:v>737.79699303687539</c:v>
                </c:pt>
                <c:pt idx="559">
                  <c:v>737.56458814949974</c:v>
                </c:pt>
                <c:pt idx="560">
                  <c:v>736.69165276774947</c:v>
                </c:pt>
                <c:pt idx="561">
                  <c:v>733.16650536458337</c:v>
                </c:pt>
                <c:pt idx="562">
                  <c:v>735.03347750249986</c:v>
                </c:pt>
                <c:pt idx="563">
                  <c:v>736.63623067468734</c:v>
                </c:pt>
                <c:pt idx="564">
                  <c:v>735.02387457724944</c:v>
                </c:pt>
                <c:pt idx="565">
                  <c:v>733.54696306300002</c:v>
                </c:pt>
                <c:pt idx="566">
                  <c:v>770.82503005875014</c:v>
                </c:pt>
                <c:pt idx="567">
                  <c:v>729.89440940166651</c:v>
                </c:pt>
                <c:pt idx="568">
                  <c:v>730.27278339583381</c:v>
                </c:pt>
                <c:pt idx="569">
                  <c:v>728.70003687000008</c:v>
                </c:pt>
                <c:pt idx="570">
                  <c:v>725.85919612499993</c:v>
                </c:pt>
                <c:pt idx="571">
                  <c:v>727.28249739625016</c:v>
                </c:pt>
                <c:pt idx="572">
                  <c:v>725.41956171374977</c:v>
                </c:pt>
                <c:pt idx="573">
                  <c:v>723.70736123625011</c:v>
                </c:pt>
                <c:pt idx="574">
                  <c:v>725.31593156875033</c:v>
                </c:pt>
                <c:pt idx="575">
                  <c:v>725.11651117687461</c:v>
                </c:pt>
                <c:pt idx="576">
                  <c:v>730.8501810406251</c:v>
                </c:pt>
                <c:pt idx="577">
                  <c:v>724.82898094499978</c:v>
                </c:pt>
                <c:pt idx="578">
                  <c:v>719.96133375916679</c:v>
                </c:pt>
                <c:pt idx="579">
                  <c:v>724.48843093541655</c:v>
                </c:pt>
                <c:pt idx="580">
                  <c:v>724.85523080041685</c:v>
                </c:pt>
                <c:pt idx="581">
                  <c:v>725.00298885593702</c:v>
                </c:pt>
                <c:pt idx="582">
                  <c:v>724.16194357916629</c:v>
                </c:pt>
                <c:pt idx="583">
                  <c:v>732.32647877666614</c:v>
                </c:pt>
                <c:pt idx="584">
                  <c:v>728.87329672416627</c:v>
                </c:pt>
                <c:pt idx="585">
                  <c:v>723.99439551999967</c:v>
                </c:pt>
                <c:pt idx="586">
                  <c:v>688.34235250249958</c:v>
                </c:pt>
                <c:pt idx="587">
                  <c:v>724.93189159450003</c:v>
                </c:pt>
                <c:pt idx="588">
                  <c:v>727.36048596999944</c:v>
                </c:pt>
                <c:pt idx="589">
                  <c:v>726.66438628625019</c:v>
                </c:pt>
                <c:pt idx="590">
                  <c:v>727.87815026374983</c:v>
                </c:pt>
                <c:pt idx="591">
                  <c:v>728.37605704249972</c:v>
                </c:pt>
                <c:pt idx="592">
                  <c:v>727.47742663874942</c:v>
                </c:pt>
                <c:pt idx="593">
                  <c:v>730.47835968833351</c:v>
                </c:pt>
                <c:pt idx="594">
                  <c:v>726.63554650666674</c:v>
                </c:pt>
                <c:pt idx="595">
                  <c:v>732.40696043541675</c:v>
                </c:pt>
                <c:pt idx="596">
                  <c:v>731.18686761937488</c:v>
                </c:pt>
                <c:pt idx="597">
                  <c:v>730.38304849799988</c:v>
                </c:pt>
                <c:pt idx="598">
                  <c:v>730.51974431750023</c:v>
                </c:pt>
                <c:pt idx="599">
                  <c:v>728.8035085180004</c:v>
                </c:pt>
                <c:pt idx="600">
                  <c:v>714.7689461837499</c:v>
                </c:pt>
                <c:pt idx="601">
                  <c:v>721.08536252875001</c:v>
                </c:pt>
                <c:pt idx="602">
                  <c:v>721.89532226124993</c:v>
                </c:pt>
                <c:pt idx="603">
                  <c:v>722.73598925499982</c:v>
                </c:pt>
                <c:pt idx="604">
                  <c:v>701.00831928000025</c:v>
                </c:pt>
                <c:pt idx="605">
                  <c:v>677.01494183274963</c:v>
                </c:pt>
                <c:pt idx="606">
                  <c:v>675.73148094699991</c:v>
                </c:pt>
                <c:pt idx="607">
                  <c:v>671.28395765000005</c:v>
                </c:pt>
                <c:pt idx="608">
                  <c:v>671.47944515000017</c:v>
                </c:pt>
                <c:pt idx="609">
                  <c:v>669.61011696249943</c:v>
                </c:pt>
                <c:pt idx="610">
                  <c:v>673.51548861624951</c:v>
                </c:pt>
                <c:pt idx="611">
                  <c:v>672.44138469124982</c:v>
                </c:pt>
                <c:pt idx="612">
                  <c:v>671.0103350899999</c:v>
                </c:pt>
                <c:pt idx="613">
                  <c:v>672.68973768249953</c:v>
                </c:pt>
                <c:pt idx="614">
                  <c:v>673.11399216000018</c:v>
                </c:pt>
                <c:pt idx="615">
                  <c:v>672.32904323974981</c:v>
                </c:pt>
                <c:pt idx="616">
                  <c:v>673.06084873649979</c:v>
                </c:pt>
                <c:pt idx="617">
                  <c:v>672.98881203749988</c:v>
                </c:pt>
                <c:pt idx="618">
                  <c:v>673.69432088124995</c:v>
                </c:pt>
                <c:pt idx="619">
                  <c:v>673.56834857300009</c:v>
                </c:pt>
                <c:pt idx="620">
                  <c:v>674.12948958475044</c:v>
                </c:pt>
                <c:pt idx="621">
                  <c:v>674.37666598774967</c:v>
                </c:pt>
                <c:pt idx="622">
                  <c:v>673.85116420174973</c:v>
                </c:pt>
                <c:pt idx="623">
                  <c:v>672.97346867475017</c:v>
                </c:pt>
                <c:pt idx="624">
                  <c:v>654.58628221900017</c:v>
                </c:pt>
                <c:pt idx="625">
                  <c:v>650.63350765225005</c:v>
                </c:pt>
                <c:pt idx="626">
                  <c:v>633.52435590225014</c:v>
                </c:pt>
                <c:pt idx="627">
                  <c:v>646.17174647475031</c:v>
                </c:pt>
                <c:pt idx="628">
                  <c:v>664.62955224050029</c:v>
                </c:pt>
                <c:pt idx="629">
                  <c:v>664.49603393750021</c:v>
                </c:pt>
                <c:pt idx="630">
                  <c:v>664.13188932249977</c:v>
                </c:pt>
                <c:pt idx="631">
                  <c:v>664.75405129199953</c:v>
                </c:pt>
                <c:pt idx="632">
                  <c:v>666.42084088649972</c:v>
                </c:pt>
                <c:pt idx="633">
                  <c:v>667.39634024375027</c:v>
                </c:pt>
                <c:pt idx="634">
                  <c:v>636.90235226225013</c:v>
                </c:pt>
                <c:pt idx="635">
                  <c:v>582.77786428199988</c:v>
                </c:pt>
                <c:pt idx="636">
                  <c:v>555.87180565449989</c:v>
                </c:pt>
                <c:pt idx="637">
                  <c:v>487.64536878700028</c:v>
                </c:pt>
                <c:pt idx="638">
                  <c:v>454.46016915725022</c:v>
                </c:pt>
                <c:pt idx="639">
                  <c:v>417.27236486625043</c:v>
                </c:pt>
                <c:pt idx="640">
                  <c:v>396.89837344150055</c:v>
                </c:pt>
                <c:pt idx="641">
                  <c:v>386.16672197300022</c:v>
                </c:pt>
                <c:pt idx="642">
                  <c:v>377.1035514225</c:v>
                </c:pt>
                <c:pt idx="643">
                  <c:v>362.74411756249992</c:v>
                </c:pt>
                <c:pt idx="644">
                  <c:v>316.45090473624941</c:v>
                </c:pt>
                <c:pt idx="645">
                  <c:v>272.69277521291633</c:v>
                </c:pt>
                <c:pt idx="646">
                  <c:v>283.68909507916669</c:v>
                </c:pt>
                <c:pt idx="647">
                  <c:v>316.30945832958332</c:v>
                </c:pt>
                <c:pt idx="648">
                  <c:v>319.23450105541633</c:v>
                </c:pt>
                <c:pt idx="649">
                  <c:v>278.4734864699999</c:v>
                </c:pt>
                <c:pt idx="650">
                  <c:v>283.22154007333393</c:v>
                </c:pt>
                <c:pt idx="651">
                  <c:v>269.24718805750035</c:v>
                </c:pt>
                <c:pt idx="652">
                  <c:v>259.25230237999949</c:v>
                </c:pt>
                <c:pt idx="653">
                  <c:v>259.84337139166701</c:v>
                </c:pt>
                <c:pt idx="654">
                  <c:v>206.65882859500016</c:v>
                </c:pt>
                <c:pt idx="655">
                  <c:v>158.38344332083352</c:v>
                </c:pt>
                <c:pt idx="656">
                  <c:v>146.98738195583337</c:v>
                </c:pt>
                <c:pt idx="657">
                  <c:v>190.16236092375038</c:v>
                </c:pt>
                <c:pt idx="658">
                  <c:v>151.34374509208328</c:v>
                </c:pt>
                <c:pt idx="659">
                  <c:v>39.35605585625035</c:v>
                </c:pt>
                <c:pt idx="660">
                  <c:v>-29.337088812499587</c:v>
                </c:pt>
                <c:pt idx="661">
                  <c:v>-125.23983392416676</c:v>
                </c:pt>
                <c:pt idx="662">
                  <c:v>-225.3750215141672</c:v>
                </c:pt>
                <c:pt idx="663">
                  <c:v>-367.49060617291661</c:v>
                </c:pt>
                <c:pt idx="664">
                  <c:v>-484.42266238041702</c:v>
                </c:pt>
                <c:pt idx="665">
                  <c:v>-550.9607511495833</c:v>
                </c:pt>
                <c:pt idx="666">
                  <c:v>-618.6053627199999</c:v>
                </c:pt>
                <c:pt idx="667">
                  <c:v>-663.95248185750052</c:v>
                </c:pt>
                <c:pt idx="668">
                  <c:v>-718.44898882375037</c:v>
                </c:pt>
                <c:pt idx="669">
                  <c:v>-681.59847126375007</c:v>
                </c:pt>
                <c:pt idx="670">
                  <c:v>-645.12205466916657</c:v>
                </c:pt>
                <c:pt idx="671">
                  <c:v>-683.59544658625055</c:v>
                </c:pt>
                <c:pt idx="672">
                  <c:v>-681.89016858458263</c:v>
                </c:pt>
                <c:pt idx="673">
                  <c:v>-671.60822670249945</c:v>
                </c:pt>
                <c:pt idx="674">
                  <c:v>-609.95891705875056</c:v>
                </c:pt>
                <c:pt idx="675">
                  <c:v>-602.59560255041652</c:v>
                </c:pt>
                <c:pt idx="676">
                  <c:v>-664.37848256208326</c:v>
                </c:pt>
                <c:pt idx="677">
                  <c:v>-723.76284202375064</c:v>
                </c:pt>
                <c:pt idx="678">
                  <c:v>-722.08855926541719</c:v>
                </c:pt>
                <c:pt idx="679">
                  <c:v>-666.23919296208351</c:v>
                </c:pt>
                <c:pt idx="680">
                  <c:v>-572.74295311291735</c:v>
                </c:pt>
                <c:pt idx="681">
                  <c:v>-454.76446571458337</c:v>
                </c:pt>
                <c:pt idx="682">
                  <c:v>-335.7580181912499</c:v>
                </c:pt>
                <c:pt idx="683">
                  <c:v>-273.9155302600002</c:v>
                </c:pt>
                <c:pt idx="684">
                  <c:v>-275.03956150125032</c:v>
                </c:pt>
                <c:pt idx="685">
                  <c:v>-265.92584547749993</c:v>
                </c:pt>
                <c:pt idx="686">
                  <c:v>-261.92309012458281</c:v>
                </c:pt>
                <c:pt idx="687">
                  <c:v>-323.99413534583391</c:v>
                </c:pt>
                <c:pt idx="688">
                  <c:v>-362.0643339683329</c:v>
                </c:pt>
                <c:pt idx="689">
                  <c:v>-356.94021530958344</c:v>
                </c:pt>
                <c:pt idx="690">
                  <c:v>-283.77669339874956</c:v>
                </c:pt>
                <c:pt idx="691">
                  <c:v>-215.13852950000046</c:v>
                </c:pt>
                <c:pt idx="692">
                  <c:v>-225.02376360500011</c:v>
                </c:pt>
                <c:pt idx="693">
                  <c:v>-158.31822824000028</c:v>
                </c:pt>
                <c:pt idx="694">
                  <c:v>-65.917090011666915</c:v>
                </c:pt>
                <c:pt idx="695">
                  <c:v>56.666937920000237</c:v>
                </c:pt>
                <c:pt idx="696">
                  <c:v>134.76388925083347</c:v>
                </c:pt>
                <c:pt idx="697">
                  <c:v>182.8972066325</c:v>
                </c:pt>
                <c:pt idx="698">
                  <c:v>258.75987392749994</c:v>
                </c:pt>
                <c:pt idx="699">
                  <c:v>343.25624870833371</c:v>
                </c:pt>
                <c:pt idx="700">
                  <c:v>382.7909856366673</c:v>
                </c:pt>
                <c:pt idx="701">
                  <c:v>431.33798763750019</c:v>
                </c:pt>
                <c:pt idx="702">
                  <c:v>488.32658963250014</c:v>
                </c:pt>
                <c:pt idx="703">
                  <c:v>549.21166615416678</c:v>
                </c:pt>
                <c:pt idx="704">
                  <c:v>584.30590184666653</c:v>
                </c:pt>
                <c:pt idx="705">
                  <c:v>626.87146632166605</c:v>
                </c:pt>
                <c:pt idx="706">
                  <c:v>671.91449263458344</c:v>
                </c:pt>
                <c:pt idx="707">
                  <c:v>626.27264082593729</c:v>
                </c:pt>
                <c:pt idx="708">
                  <c:v>625.04594628406221</c:v>
                </c:pt>
                <c:pt idx="709">
                  <c:v>619.08946638124962</c:v>
                </c:pt>
                <c:pt idx="710">
                  <c:v>619.58534646249973</c:v>
                </c:pt>
                <c:pt idx="711">
                  <c:v>619.06382868687479</c:v>
                </c:pt>
                <c:pt idx="712">
                  <c:v>618.00678756375009</c:v>
                </c:pt>
                <c:pt idx="713">
                  <c:v>617.50875876718737</c:v>
                </c:pt>
                <c:pt idx="714">
                  <c:v>617.22030248874989</c:v>
                </c:pt>
                <c:pt idx="715">
                  <c:v>617.37612300849969</c:v>
                </c:pt>
                <c:pt idx="716">
                  <c:v>616.79581827150014</c:v>
                </c:pt>
                <c:pt idx="717">
                  <c:v>614.85920967374977</c:v>
                </c:pt>
                <c:pt idx="718">
                  <c:v>614.51888514937491</c:v>
                </c:pt>
                <c:pt idx="719">
                  <c:v>613.71304409125014</c:v>
                </c:pt>
                <c:pt idx="720">
                  <c:v>614.99051559833333</c:v>
                </c:pt>
                <c:pt idx="721">
                  <c:v>621.39603020666618</c:v>
                </c:pt>
                <c:pt idx="722">
                  <c:v>615.58551400000033</c:v>
                </c:pt>
                <c:pt idx="723">
                  <c:v>615.29385003749985</c:v>
                </c:pt>
                <c:pt idx="724">
                  <c:v>616.97115895666684</c:v>
                </c:pt>
                <c:pt idx="725">
                  <c:v>617.10717325958331</c:v>
                </c:pt>
                <c:pt idx="726">
                  <c:v>617.43507418125</c:v>
                </c:pt>
                <c:pt idx="727">
                  <c:v>618.33115692624961</c:v>
                </c:pt>
                <c:pt idx="728">
                  <c:v>617.64770793083335</c:v>
                </c:pt>
                <c:pt idx="729">
                  <c:v>617.73943963583315</c:v>
                </c:pt>
                <c:pt idx="730">
                  <c:v>637.09351166208398</c:v>
                </c:pt>
                <c:pt idx="731">
                  <c:v>617.46588156041707</c:v>
                </c:pt>
                <c:pt idx="732">
                  <c:v>612.68802606583358</c:v>
                </c:pt>
                <c:pt idx="733">
                  <c:v>613.39201160208358</c:v>
                </c:pt>
                <c:pt idx="734">
                  <c:v>613.40487113416702</c:v>
                </c:pt>
                <c:pt idx="735">
                  <c:v>613.42772714874991</c:v>
                </c:pt>
                <c:pt idx="736">
                  <c:v>613.35002809916659</c:v>
                </c:pt>
                <c:pt idx="737">
                  <c:v>612.62259631124971</c:v>
                </c:pt>
                <c:pt idx="738">
                  <c:v>610.88634085083368</c:v>
                </c:pt>
                <c:pt idx="739">
                  <c:v>614.75338959333294</c:v>
                </c:pt>
                <c:pt idx="740">
                  <c:v>615.05704027750016</c:v>
                </c:pt>
                <c:pt idx="741">
                  <c:v>615.92054356125027</c:v>
                </c:pt>
                <c:pt idx="742">
                  <c:v>616.21555711674955</c:v>
                </c:pt>
                <c:pt idx="743">
                  <c:v>617.51830385925041</c:v>
                </c:pt>
                <c:pt idx="744">
                  <c:v>617.62311664975005</c:v>
                </c:pt>
                <c:pt idx="745">
                  <c:v>614.66948427274974</c:v>
                </c:pt>
                <c:pt idx="746">
                  <c:v>617.53003665550023</c:v>
                </c:pt>
                <c:pt idx="747">
                  <c:v>617.60034636650016</c:v>
                </c:pt>
                <c:pt idx="748">
                  <c:v>618.12609677449973</c:v>
                </c:pt>
                <c:pt idx="749">
                  <c:v>617.44054803275003</c:v>
                </c:pt>
                <c:pt idx="750">
                  <c:v>618.33144630774996</c:v>
                </c:pt>
                <c:pt idx="751">
                  <c:v>619.55895115074964</c:v>
                </c:pt>
                <c:pt idx="752">
                  <c:v>620.4163604764999</c:v>
                </c:pt>
                <c:pt idx="753">
                  <c:v>621.56637901949944</c:v>
                </c:pt>
                <c:pt idx="754">
                  <c:v>616.04717732424979</c:v>
                </c:pt>
                <c:pt idx="755">
                  <c:v>621.41078801799949</c:v>
                </c:pt>
                <c:pt idx="756">
                  <c:v>621.0263067942501</c:v>
                </c:pt>
                <c:pt idx="757">
                  <c:v>620.05083291749952</c:v>
                </c:pt>
                <c:pt idx="758">
                  <c:v>619.99532880175002</c:v>
                </c:pt>
                <c:pt idx="759">
                  <c:v>621.38867976275014</c:v>
                </c:pt>
                <c:pt idx="760">
                  <c:v>621.02522189899946</c:v>
                </c:pt>
                <c:pt idx="761">
                  <c:v>621.01329735075024</c:v>
                </c:pt>
                <c:pt idx="762">
                  <c:v>620.65921976724985</c:v>
                </c:pt>
                <c:pt idx="763">
                  <c:v>618.95008850041677</c:v>
                </c:pt>
                <c:pt idx="764">
                  <c:v>619.1125811470838</c:v>
                </c:pt>
                <c:pt idx="765">
                  <c:v>619.91228390281231</c:v>
                </c:pt>
                <c:pt idx="766">
                  <c:v>620.45840676574971</c:v>
                </c:pt>
                <c:pt idx="767">
                  <c:v>622.2841667875</c:v>
                </c:pt>
                <c:pt idx="768">
                  <c:v>621.35546130062494</c:v>
                </c:pt>
                <c:pt idx="769">
                  <c:v>620.70680846968753</c:v>
                </c:pt>
                <c:pt idx="770">
                  <c:v>620.19460275781239</c:v>
                </c:pt>
                <c:pt idx="771">
                  <c:v>620.81997043625006</c:v>
                </c:pt>
                <c:pt idx="772">
                  <c:v>621.57303685593752</c:v>
                </c:pt>
                <c:pt idx="773">
                  <c:v>621.60852248031233</c:v>
                </c:pt>
                <c:pt idx="774">
                  <c:v>622.31125540906214</c:v>
                </c:pt>
                <c:pt idx="775">
                  <c:v>620.69672977791606</c:v>
                </c:pt>
                <c:pt idx="776">
                  <c:v>620.28150074500036</c:v>
                </c:pt>
                <c:pt idx="777">
                  <c:v>618.68973343500011</c:v>
                </c:pt>
                <c:pt idx="778">
                  <c:v>618.71625023749993</c:v>
                </c:pt>
                <c:pt idx="779">
                  <c:v>618.48958427549996</c:v>
                </c:pt>
                <c:pt idx="780">
                  <c:v>618.34420599250006</c:v>
                </c:pt>
                <c:pt idx="781">
                  <c:v>617.82047939333324</c:v>
                </c:pt>
                <c:pt idx="782">
                  <c:v>618.77267859458289</c:v>
                </c:pt>
                <c:pt idx="783">
                  <c:v>618.39453060525011</c:v>
                </c:pt>
                <c:pt idx="784">
                  <c:v>618.31961267374982</c:v>
                </c:pt>
                <c:pt idx="785">
                  <c:v>618.22495957574938</c:v>
                </c:pt>
                <c:pt idx="786">
                  <c:v>618.34971200024984</c:v>
                </c:pt>
                <c:pt idx="787">
                  <c:v>619.59730918916648</c:v>
                </c:pt>
                <c:pt idx="788">
                  <c:v>616.53216574166663</c:v>
                </c:pt>
                <c:pt idx="789">
                  <c:v>616.26219649312497</c:v>
                </c:pt>
                <c:pt idx="790">
                  <c:v>614.43945289333305</c:v>
                </c:pt>
                <c:pt idx="791">
                  <c:v>614.84995989166646</c:v>
                </c:pt>
                <c:pt idx="792">
                  <c:v>614.63557861791651</c:v>
                </c:pt>
                <c:pt idx="793">
                  <c:v>614.4969406831251</c:v>
                </c:pt>
                <c:pt idx="794">
                  <c:v>615.7207972049996</c:v>
                </c:pt>
                <c:pt idx="795">
                  <c:v>617.1731843512498</c:v>
                </c:pt>
                <c:pt idx="796">
                  <c:v>618.92517380062463</c:v>
                </c:pt>
                <c:pt idx="797">
                  <c:v>617.31732621874971</c:v>
                </c:pt>
                <c:pt idx="798">
                  <c:v>617.80454927250003</c:v>
                </c:pt>
                <c:pt idx="799">
                  <c:v>619.1148531331246</c:v>
                </c:pt>
                <c:pt idx="800">
                  <c:v>618.20564230312493</c:v>
                </c:pt>
                <c:pt idx="801">
                  <c:v>621.92826931812488</c:v>
                </c:pt>
                <c:pt idx="802">
                  <c:v>619.8266787550001</c:v>
                </c:pt>
                <c:pt idx="803">
                  <c:v>619.8266787550001</c:v>
                </c:pt>
                <c:pt idx="804">
                  <c:v>619.36987799666622</c:v>
                </c:pt>
                <c:pt idx="805">
                  <c:v>619.74525047958332</c:v>
                </c:pt>
                <c:pt idx="806">
                  <c:v>618.88821697375033</c:v>
                </c:pt>
                <c:pt idx="807">
                  <c:v>617.66009905999999</c:v>
                </c:pt>
                <c:pt idx="808">
                  <c:v>616.7604638884377</c:v>
                </c:pt>
                <c:pt idx="809">
                  <c:v>619.49643063333315</c:v>
                </c:pt>
                <c:pt idx="810">
                  <c:v>614.87863079999988</c:v>
                </c:pt>
                <c:pt idx="811">
                  <c:v>616.28347749666636</c:v>
                </c:pt>
                <c:pt idx="812">
                  <c:v>634.21307000833349</c:v>
                </c:pt>
                <c:pt idx="813">
                  <c:v>633.56154688333299</c:v>
                </c:pt>
                <c:pt idx="814">
                  <c:v>626.80424274708366</c:v>
                </c:pt>
                <c:pt idx="815">
                  <c:v>632.92882249093827</c:v>
                </c:pt>
                <c:pt idx="816">
                  <c:v>633.00696432275026</c:v>
                </c:pt>
                <c:pt idx="817">
                  <c:v>633.46392263025018</c:v>
                </c:pt>
                <c:pt idx="818">
                  <c:v>633.46757395024997</c:v>
                </c:pt>
                <c:pt idx="819">
                  <c:v>633.49690760200019</c:v>
                </c:pt>
                <c:pt idx="820">
                  <c:v>633.08477878449958</c:v>
                </c:pt>
                <c:pt idx="821">
                  <c:v>633.40912454049976</c:v>
                </c:pt>
                <c:pt idx="822">
                  <c:v>631.63349615000016</c:v>
                </c:pt>
                <c:pt idx="823">
                  <c:v>636.4153373184995</c:v>
                </c:pt>
                <c:pt idx="824">
                  <c:v>636.35153827949989</c:v>
                </c:pt>
                <c:pt idx="825">
                  <c:v>632.20259964600018</c:v>
                </c:pt>
                <c:pt idx="826">
                  <c:v>629.69651708799938</c:v>
                </c:pt>
                <c:pt idx="827">
                  <c:v>626.98893662475029</c:v>
                </c:pt>
                <c:pt idx="828">
                  <c:v>627.28069375300038</c:v>
                </c:pt>
                <c:pt idx="829">
                  <c:v>624.47299403199986</c:v>
                </c:pt>
                <c:pt idx="830">
                  <c:v>629.20407644650004</c:v>
                </c:pt>
                <c:pt idx="831">
                  <c:v>628.44298614562513</c:v>
                </c:pt>
                <c:pt idx="832">
                  <c:v>627.30841151250024</c:v>
                </c:pt>
                <c:pt idx="833">
                  <c:v>626.21250494375045</c:v>
                </c:pt>
                <c:pt idx="834">
                  <c:v>625.13524109499986</c:v>
                </c:pt>
                <c:pt idx="835">
                  <c:v>625.61464040875035</c:v>
                </c:pt>
                <c:pt idx="836">
                  <c:v>624.97866101650015</c:v>
                </c:pt>
              </c:numCache>
            </c:numRef>
          </c:val>
          <c:smooth val="0"/>
          <c:extLst>
            <c:ext xmlns:c16="http://schemas.microsoft.com/office/drawing/2014/chart" uri="{C3380CC4-5D6E-409C-BE32-E72D297353CC}">
              <c16:uniqueId val="{00000000-EF1F-427C-AADC-E4E4B3E28B66}"/>
            </c:ext>
          </c:extLst>
        </c:ser>
        <c:dLbls>
          <c:showLegendKey val="0"/>
          <c:showVal val="0"/>
          <c:showCatName val="0"/>
          <c:showSerName val="0"/>
          <c:showPercent val="0"/>
          <c:showBubbleSize val="0"/>
        </c:dLbls>
        <c:smooth val="0"/>
        <c:axId val="2006106768"/>
        <c:axId val="2006102608"/>
      </c:lineChart>
      <c:dateAx>
        <c:axId val="2006106768"/>
        <c:scaling>
          <c:orientation val="minMax"/>
          <c:max val="45434"/>
        </c:scaling>
        <c:delete val="0"/>
        <c:axPos val="b"/>
        <c:numFmt formatCode="[$-415]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7F7F7F"/>
                </a:solidFill>
                <a:latin typeface="+mn-lt"/>
                <a:ea typeface="+mn-ea"/>
                <a:cs typeface="+mn-cs"/>
              </a:defRPr>
            </a:pPr>
            <a:endParaRPr lang="pl-PL"/>
          </a:p>
        </c:txPr>
        <c:crossAx val="2006102608"/>
        <c:crosses val="autoZero"/>
        <c:auto val="1"/>
        <c:lblOffset val="100"/>
        <c:baseTimeUnit val="days"/>
        <c:majorUnit val="3"/>
        <c:majorTimeUnit val="months"/>
      </c:dateAx>
      <c:valAx>
        <c:axId val="2006102608"/>
        <c:scaling>
          <c:orientation val="minMax"/>
          <c:max val="1800"/>
          <c:min val="-800"/>
        </c:scaling>
        <c:delete val="0"/>
        <c:axPos val="l"/>
        <c:numFmt formatCode="#,##0" sourceLinked="0"/>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rgbClr val="7F7F7F"/>
                </a:solidFill>
                <a:latin typeface="Helvetica Neue"/>
                <a:ea typeface="+mn-ea"/>
                <a:cs typeface="+mn-cs"/>
              </a:defRPr>
            </a:pPr>
            <a:endParaRPr lang="pl-PL"/>
          </a:p>
        </c:txPr>
        <c:crossAx val="2006106768"/>
        <c:crosses val="autoZero"/>
        <c:crossBetween val="between"/>
        <c:majorUnit val="200"/>
      </c:valAx>
      <c:spPr>
        <a:noFill/>
        <a:ln>
          <a:noFill/>
        </a:ln>
        <a:effectLst/>
      </c:spPr>
    </c:plotArea>
    <c:legend>
      <c:legendPos val="r"/>
      <c:legendEntry>
        <c:idx val="0"/>
        <c:delete val="1"/>
      </c:legendEntry>
      <c:layout>
        <c:manualLayout>
          <c:xMode val="edge"/>
          <c:yMode val="edge"/>
          <c:x val="0.14526327254755073"/>
          <c:y val="0.6999557542776973"/>
          <c:w val="0.70386406598597018"/>
          <c:h val="0.14545848713575876"/>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44546A"/>
              </a:solidFill>
              <a:latin typeface="Helvetica Neue"/>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55131260637309E-2"/>
          <c:y val="7.741709526846885E-2"/>
          <c:w val="0.92186092923408058"/>
          <c:h val="0.76638878898493834"/>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0-BEF7-4F22-A03F-CB632C471A25}"/>
              </c:ext>
            </c:extLst>
          </c:dPt>
          <c:dPt>
            <c:idx val="1"/>
            <c:invertIfNegative val="0"/>
            <c:bubble3D val="0"/>
            <c:extLst>
              <c:ext xmlns:c16="http://schemas.microsoft.com/office/drawing/2014/chart" uri="{C3380CC4-5D6E-409C-BE32-E72D297353CC}">
                <c16:uniqueId val="{00000001-BEF7-4F22-A03F-CB632C471A25}"/>
              </c:ext>
            </c:extLst>
          </c:dPt>
          <c:dPt>
            <c:idx val="2"/>
            <c:invertIfNegative val="0"/>
            <c:bubble3D val="0"/>
            <c:extLst>
              <c:ext xmlns:c16="http://schemas.microsoft.com/office/drawing/2014/chart" uri="{C3380CC4-5D6E-409C-BE32-E72D297353CC}">
                <c16:uniqueId val="{00000002-BEF7-4F22-A03F-CB632C471A25}"/>
              </c:ext>
            </c:extLst>
          </c:dPt>
          <c:dPt>
            <c:idx val="3"/>
            <c:invertIfNegative val="0"/>
            <c:bubble3D val="0"/>
            <c:spPr>
              <a:solidFill>
                <a:schemeClr val="bg1">
                  <a:lumMod val="65000"/>
                </a:schemeClr>
              </a:solidFill>
            </c:spPr>
            <c:extLst>
              <c:ext xmlns:c16="http://schemas.microsoft.com/office/drawing/2014/chart" uri="{C3380CC4-5D6E-409C-BE32-E72D297353CC}">
                <c16:uniqueId val="{00000004-BEF7-4F22-A03F-CB632C471A25}"/>
              </c:ext>
            </c:extLst>
          </c:dPt>
          <c:dPt>
            <c:idx val="4"/>
            <c:invertIfNegative val="0"/>
            <c:bubble3D val="0"/>
            <c:spPr>
              <a:solidFill>
                <a:srgbClr val="071D49"/>
              </a:solidFill>
            </c:spPr>
            <c:extLst>
              <c:ext xmlns:c16="http://schemas.microsoft.com/office/drawing/2014/chart" uri="{C3380CC4-5D6E-409C-BE32-E72D297353CC}">
                <c16:uniqueId val="{00000005-BEF7-4F22-A03F-CB632C471A25}"/>
              </c:ext>
            </c:extLst>
          </c:dPt>
          <c:dPt>
            <c:idx val="5"/>
            <c:invertIfNegative val="0"/>
            <c:bubble3D val="0"/>
            <c:extLst>
              <c:ext xmlns:c16="http://schemas.microsoft.com/office/drawing/2014/chart" uri="{C3380CC4-5D6E-409C-BE32-E72D297353CC}">
                <c16:uniqueId val="{00000006-BEF7-4F22-A03F-CB632C471A25}"/>
              </c:ext>
            </c:extLst>
          </c:dPt>
          <c:dPt>
            <c:idx val="6"/>
            <c:invertIfNegative val="0"/>
            <c:bubble3D val="0"/>
            <c:extLst>
              <c:ext xmlns:c16="http://schemas.microsoft.com/office/drawing/2014/chart" uri="{C3380CC4-5D6E-409C-BE32-E72D297353CC}">
                <c16:uniqueId val="{00000007-BEF7-4F22-A03F-CB632C471A25}"/>
              </c:ext>
            </c:extLst>
          </c:dPt>
          <c:dPt>
            <c:idx val="7"/>
            <c:invertIfNegative val="0"/>
            <c:bubble3D val="0"/>
            <c:spPr>
              <a:solidFill>
                <a:schemeClr val="bg1">
                  <a:lumMod val="65000"/>
                </a:schemeClr>
              </a:solidFill>
            </c:spPr>
            <c:extLst>
              <c:ext xmlns:c16="http://schemas.microsoft.com/office/drawing/2014/chart" uri="{C3380CC4-5D6E-409C-BE32-E72D297353CC}">
                <c16:uniqueId val="{00000009-BEF7-4F22-A03F-CB632C471A25}"/>
              </c:ext>
            </c:extLst>
          </c:dPt>
          <c:dPt>
            <c:idx val="8"/>
            <c:invertIfNegative val="0"/>
            <c:bubble3D val="0"/>
            <c:spPr>
              <a:solidFill>
                <a:srgbClr val="FF0000"/>
              </a:solidFill>
            </c:spPr>
            <c:extLst>
              <c:ext xmlns:c16="http://schemas.microsoft.com/office/drawing/2014/chart" uri="{C3380CC4-5D6E-409C-BE32-E72D297353CC}">
                <c16:uniqueId val="{0000000A-6CCD-4F7B-A27A-70554F1A2847}"/>
              </c:ext>
            </c:extLst>
          </c:dPt>
          <c:dLbls>
            <c:dLbl>
              <c:idx val="0"/>
              <c:layout>
                <c:manualLayout>
                  <c:x val="-2.7259911995613367E-3"/>
                  <c:y val="8.86666803361099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F7-4F22-A03F-CB632C471A25}"/>
                </c:ext>
              </c:extLst>
            </c:dLbl>
            <c:dLbl>
              <c:idx val="1"/>
              <c:layout>
                <c:manualLayout>
                  <c:x val="-8.1775678367886351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F7-4F22-A03F-CB632C471A25}"/>
                </c:ext>
              </c:extLst>
            </c:dLbl>
            <c:dLbl>
              <c:idx val="2"/>
              <c:layout>
                <c:manualLayout>
                  <c:x val="2.7258559455963106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F7-4F22-A03F-CB632C471A25}"/>
                </c:ext>
              </c:extLst>
            </c:dLbl>
            <c:dLbl>
              <c:idx val="4"/>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5-BEF7-4F22-A03F-CB632C471A25}"/>
                </c:ext>
              </c:extLst>
            </c:dLbl>
            <c:dLbl>
              <c:idx val="5"/>
              <c:spPr>
                <a:noFill/>
                <a:ln>
                  <a:noFill/>
                </a:ln>
                <a:effectLst/>
              </c:spPr>
              <c:txPr>
                <a:bodyPr anchorCtr="0"/>
                <a:lstStyle/>
                <a:p>
                  <a:pPr algn="ctr" rtl="0">
                    <a:defRPr lang="en-US" sz="1000" b="0" i="0" u="none" strike="noStrike" kern="1200" baseline="0">
                      <a:solidFill>
                        <a:srgbClr val="071D49"/>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BEF7-4F22-A03F-CB632C471A25}"/>
                </c:ext>
              </c:extLst>
            </c:dLbl>
            <c:dLbl>
              <c:idx val="6"/>
              <c:spPr>
                <a:noFill/>
                <a:ln>
                  <a:noFill/>
                </a:ln>
                <a:effectLst/>
              </c:spPr>
              <c:txPr>
                <a:bodyPr anchorCtr="0"/>
                <a:lstStyle/>
                <a:p>
                  <a:pPr algn="ctr" rtl="0">
                    <a:defRPr lang="en-US" sz="1000" b="0" i="0" u="none" strike="noStrike" kern="1200" baseline="0">
                      <a:solidFill>
                        <a:srgbClr val="071D49"/>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7-BEF7-4F22-A03F-CB632C471A25}"/>
                </c:ext>
              </c:extLst>
            </c:dLbl>
            <c:dLbl>
              <c:idx val="7"/>
              <c:layout>
                <c:manualLayout>
                  <c:x val="-1.3692952066206214E-16"/>
                  <c:y val="-7.0379177516790032E-3"/>
                </c:manualLayout>
              </c:layout>
              <c:spPr>
                <a:noFill/>
                <a:ln>
                  <a:noFill/>
                </a:ln>
                <a:effectLst/>
              </c:spPr>
              <c:txPr>
                <a:bodyPr anchorCtr="0"/>
                <a:lstStyle/>
                <a:p>
                  <a:pPr algn="ctr" rtl="0">
                    <a:defRPr lang="en-US" sz="1000" b="0" i="0" u="none" strike="noStrike" kern="1200" baseline="0">
                      <a:solidFill>
                        <a:srgbClr val="071D49"/>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F7-4F22-A03F-CB632C471A25}"/>
                </c:ext>
              </c:extLst>
            </c:dLbl>
            <c:dLbl>
              <c:idx val="8"/>
              <c:spPr>
                <a:noFill/>
                <a:ln>
                  <a:noFill/>
                </a:ln>
                <a:effectLst/>
              </c:spPr>
              <c:txPr>
                <a:bodyPr/>
                <a:lstStyle/>
                <a:p>
                  <a:pPr>
                    <a:defRPr sz="1000" b="1">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6CCD-4F7B-A27A-70554F1A2847}"/>
                </c:ext>
              </c:extLst>
            </c:dLbl>
            <c:spPr>
              <a:noFill/>
              <a:ln>
                <a:noFill/>
              </a:ln>
              <a:effectLst/>
            </c:spPr>
            <c:txPr>
              <a:bodyPr/>
              <a:lstStyle/>
              <a:p>
                <a:pPr>
                  <a:defRPr sz="1000" b="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 ##0.0</c:formatCode>
                <c:ptCount val="9"/>
                <c:pt idx="0">
                  <c:v>324.2</c:v>
                </c:pt>
                <c:pt idx="1">
                  <c:v>531.20000000000005</c:v>
                </c:pt>
                <c:pt idx="2">
                  <c:v>492</c:v>
                </c:pt>
                <c:pt idx="3">
                  <c:v>437.1</c:v>
                </c:pt>
                <c:pt idx="4">
                  <c:v>506.1</c:v>
                </c:pt>
                <c:pt idx="5">
                  <c:v>509.88139999999999</c:v>
                </c:pt>
                <c:pt idx="6">
                  <c:v>481.4</c:v>
                </c:pt>
                <c:pt idx="7">
                  <c:v>481.2</c:v>
                </c:pt>
                <c:pt idx="8">
                  <c:v>478.9</c:v>
                </c:pt>
              </c:numCache>
            </c:numRef>
          </c:val>
          <c:extLst>
            <c:ext xmlns:c16="http://schemas.microsoft.com/office/drawing/2014/chart" uri="{C3380CC4-5D6E-409C-BE32-E72D297353CC}">
              <c16:uniqueId val="{0000000A-BEF7-4F22-A03F-CB632C471A25}"/>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none"/>
        <c:minorTickMark val="none"/>
        <c:tickLblPos val="nextTo"/>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100"/>
        <c:noMultiLvlLbl val="0"/>
      </c:catAx>
      <c:valAx>
        <c:axId val="132717568"/>
        <c:scaling>
          <c:orientation val="minMax"/>
        </c:scaling>
        <c:delete val="1"/>
        <c:axPos val="l"/>
        <c:numFmt formatCode="#\ ##0.0" sourceLinked="1"/>
        <c:majorTickMark val="out"/>
        <c:minorTickMark val="none"/>
        <c:tickLblPos val="none"/>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2431607338021E-2"/>
          <c:y val="9.8530848523505812E-2"/>
          <c:w val="0.92186092923408058"/>
          <c:h val="0.90010922626683909"/>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8579-4957-84A7-DEE866225825}"/>
              </c:ext>
            </c:extLst>
          </c:dPt>
          <c:dPt>
            <c:idx val="2"/>
            <c:invertIfNegative val="0"/>
            <c:bubble3D val="0"/>
            <c:extLst>
              <c:ext xmlns:c16="http://schemas.microsoft.com/office/drawing/2014/chart" uri="{C3380CC4-5D6E-409C-BE32-E72D297353CC}">
                <c16:uniqueId val="{00000001-8579-4957-84A7-DEE866225825}"/>
              </c:ext>
            </c:extLst>
          </c:dPt>
          <c:dPt>
            <c:idx val="3"/>
            <c:invertIfNegative val="0"/>
            <c:bubble3D val="0"/>
            <c:spPr>
              <a:solidFill>
                <a:schemeClr val="bg1">
                  <a:lumMod val="65000"/>
                </a:schemeClr>
              </a:solidFill>
            </c:spPr>
            <c:extLst>
              <c:ext xmlns:c16="http://schemas.microsoft.com/office/drawing/2014/chart" uri="{C3380CC4-5D6E-409C-BE32-E72D297353CC}">
                <c16:uniqueId val="{00000003-8579-4957-84A7-DEE866225825}"/>
              </c:ext>
            </c:extLst>
          </c:dPt>
          <c:dPt>
            <c:idx val="4"/>
            <c:invertIfNegative val="0"/>
            <c:bubble3D val="0"/>
            <c:spPr>
              <a:solidFill>
                <a:srgbClr val="071D49"/>
              </a:solidFill>
            </c:spPr>
            <c:extLst>
              <c:ext xmlns:c16="http://schemas.microsoft.com/office/drawing/2014/chart" uri="{C3380CC4-5D6E-409C-BE32-E72D297353CC}">
                <c16:uniqueId val="{00000004-8579-4957-84A7-DEE866225825}"/>
              </c:ext>
            </c:extLst>
          </c:dPt>
          <c:dPt>
            <c:idx val="5"/>
            <c:invertIfNegative val="0"/>
            <c:bubble3D val="0"/>
            <c:extLst>
              <c:ext xmlns:c16="http://schemas.microsoft.com/office/drawing/2014/chart" uri="{C3380CC4-5D6E-409C-BE32-E72D297353CC}">
                <c16:uniqueId val="{00000005-8579-4957-84A7-DEE866225825}"/>
              </c:ext>
            </c:extLst>
          </c:dPt>
          <c:dPt>
            <c:idx val="6"/>
            <c:invertIfNegative val="0"/>
            <c:bubble3D val="0"/>
            <c:extLst>
              <c:ext xmlns:c16="http://schemas.microsoft.com/office/drawing/2014/chart" uri="{C3380CC4-5D6E-409C-BE32-E72D297353CC}">
                <c16:uniqueId val="{00000006-8579-4957-84A7-DEE866225825}"/>
              </c:ext>
            </c:extLst>
          </c:dPt>
          <c:dPt>
            <c:idx val="7"/>
            <c:invertIfNegative val="0"/>
            <c:bubble3D val="0"/>
            <c:spPr>
              <a:solidFill>
                <a:schemeClr val="bg1">
                  <a:lumMod val="65000"/>
                </a:schemeClr>
              </a:solidFill>
            </c:spPr>
            <c:extLst>
              <c:ext xmlns:c16="http://schemas.microsoft.com/office/drawing/2014/chart" uri="{C3380CC4-5D6E-409C-BE32-E72D297353CC}">
                <c16:uniqueId val="{00000008-8579-4957-84A7-DEE866225825}"/>
              </c:ext>
            </c:extLst>
          </c:dPt>
          <c:dPt>
            <c:idx val="8"/>
            <c:invertIfNegative val="0"/>
            <c:bubble3D val="0"/>
            <c:spPr>
              <a:solidFill>
                <a:srgbClr val="FF0000"/>
              </a:solidFill>
            </c:spPr>
            <c:extLst>
              <c:ext xmlns:c16="http://schemas.microsoft.com/office/drawing/2014/chart" uri="{C3380CC4-5D6E-409C-BE32-E72D297353CC}">
                <c16:uniqueId val="{0000000A-02B3-4049-AA6B-14995F10EB05}"/>
              </c:ext>
            </c:extLst>
          </c:dPt>
          <c:dLbls>
            <c:dLbl>
              <c:idx val="1"/>
              <c:layout>
                <c:manualLayout>
                  <c:x val="-2.7258559455962104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79-4957-84A7-DEE866225825}"/>
                </c:ext>
              </c:extLst>
            </c:dLbl>
            <c:dLbl>
              <c:idx val="2"/>
              <c:layout>
                <c:manualLayout>
                  <c:x val="-8.1775678367886351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79-4957-84A7-DEE866225825}"/>
                </c:ext>
              </c:extLst>
            </c:dLbl>
            <c:dLbl>
              <c:idx val="3"/>
              <c:layout>
                <c:manualLayout>
                  <c:x val="2.7258559455963106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79-4957-84A7-DEE866225825}"/>
                </c:ext>
              </c:extLst>
            </c:dLbl>
            <c:dLbl>
              <c:idx val="4"/>
              <c:layout>
                <c:manualLayout>
                  <c:x val="-8.926108912627297E-3"/>
                  <c:y val="-7.03791775167900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79-4957-84A7-DEE866225825}"/>
                </c:ext>
              </c:extLst>
            </c:dLbl>
            <c:dLbl>
              <c:idx val="5"/>
              <c:layout>
                <c:manualLayout>
                  <c:x val="4.296362401889779E-3"/>
                  <c:y val="-7.0379177516789867E-3"/>
                </c:manualLayout>
              </c:layout>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79-4957-84A7-DEE866225825}"/>
                </c:ext>
              </c:extLst>
            </c:dLbl>
            <c:dLbl>
              <c:idx val="6"/>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8579-4957-84A7-DEE866225825}"/>
                </c:ext>
              </c:extLst>
            </c:dLbl>
            <c:dLbl>
              <c:idx val="7"/>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8579-4957-84A7-DEE866225825}"/>
                </c:ext>
              </c:extLst>
            </c:dLbl>
            <c:dLbl>
              <c:idx val="8"/>
              <c:spPr>
                <a:noFill/>
                <a:ln>
                  <a:noFill/>
                </a:ln>
                <a:effectLst/>
              </c:spPr>
              <c:txPr>
                <a:bodyPr/>
                <a:lstStyle/>
                <a:p>
                  <a:pPr>
                    <a:defRPr sz="1000" b="1">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02B3-4049-AA6B-14995F10EB05}"/>
                </c:ext>
              </c:extLst>
            </c:dLbl>
            <c:spPr>
              <a:noFill/>
              <a:ln>
                <a:noFill/>
              </a:ln>
              <a:effectLst/>
            </c:spPr>
            <c:txPr>
              <a:bodyPr/>
              <a:lstStyle/>
              <a:p>
                <a:pPr>
                  <a:defRPr sz="1000" b="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4Q24</c:v>
                </c:pt>
                <c:pt idx="8">
                  <c:v>1Q24</c:v>
                </c:pt>
              </c:strCache>
            </c:strRef>
          </c:cat>
          <c:val>
            <c:numRef>
              <c:f>Arkusz1!$B$5:$B$13</c:f>
              <c:numCache>
                <c:formatCode>#,##0</c:formatCode>
                <c:ptCount val="9"/>
                <c:pt idx="0">
                  <c:v>1842</c:v>
                </c:pt>
                <c:pt idx="1">
                  <c:v>2805</c:v>
                </c:pt>
                <c:pt idx="2">
                  <c:v>3035</c:v>
                </c:pt>
                <c:pt idx="3">
                  <c:v>2896.6936201500098</c:v>
                </c:pt>
                <c:pt idx="4">
                  <c:v>2689.1970000000001</c:v>
                </c:pt>
                <c:pt idx="5">
                  <c:v>2393.6379999999999</c:v>
                </c:pt>
                <c:pt idx="6">
                  <c:v>2225.5940000000001</c:v>
                </c:pt>
                <c:pt idx="7">
                  <c:v>2007.7840000000001</c:v>
                </c:pt>
                <c:pt idx="8">
                  <c:v>2227.0279999999998</c:v>
                </c:pt>
              </c:numCache>
            </c:numRef>
          </c:val>
          <c:extLst>
            <c:ext xmlns:c16="http://schemas.microsoft.com/office/drawing/2014/chart" uri="{C3380CC4-5D6E-409C-BE32-E72D297353CC}">
              <c16:uniqueId val="{00000009-8579-4957-84A7-DEE866225825}"/>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100"/>
        <c:noMultiLvlLbl val="0"/>
      </c:catAx>
      <c:valAx>
        <c:axId val="132717568"/>
        <c:scaling>
          <c:orientation val="minMax"/>
          <c:max val="3300"/>
        </c:scaling>
        <c:delete val="1"/>
        <c:axPos val="l"/>
        <c:numFmt formatCode="#,##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73985635397082E-2"/>
          <c:y val="0.21757000672887936"/>
          <c:w val="0.92186092923408058"/>
          <c:h val="0.59747876294464264"/>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E828-406A-B2D1-6F653178BD35}"/>
              </c:ext>
            </c:extLst>
          </c:dPt>
          <c:dPt>
            <c:idx val="2"/>
            <c:invertIfNegative val="0"/>
            <c:bubble3D val="0"/>
            <c:extLst>
              <c:ext xmlns:c16="http://schemas.microsoft.com/office/drawing/2014/chart" uri="{C3380CC4-5D6E-409C-BE32-E72D297353CC}">
                <c16:uniqueId val="{00000001-E828-406A-B2D1-6F653178BD35}"/>
              </c:ext>
            </c:extLst>
          </c:dPt>
          <c:dPt>
            <c:idx val="3"/>
            <c:invertIfNegative val="0"/>
            <c:bubble3D val="0"/>
            <c:spPr>
              <a:solidFill>
                <a:schemeClr val="bg1">
                  <a:lumMod val="65000"/>
                </a:schemeClr>
              </a:solidFill>
            </c:spPr>
            <c:extLst>
              <c:ext xmlns:c16="http://schemas.microsoft.com/office/drawing/2014/chart" uri="{C3380CC4-5D6E-409C-BE32-E72D297353CC}">
                <c16:uniqueId val="{00000003-E828-406A-B2D1-6F653178BD35}"/>
              </c:ext>
            </c:extLst>
          </c:dPt>
          <c:dPt>
            <c:idx val="4"/>
            <c:invertIfNegative val="0"/>
            <c:bubble3D val="0"/>
            <c:spPr>
              <a:solidFill>
                <a:srgbClr val="071D49"/>
              </a:solidFill>
            </c:spPr>
            <c:extLst>
              <c:ext xmlns:c16="http://schemas.microsoft.com/office/drawing/2014/chart" uri="{C3380CC4-5D6E-409C-BE32-E72D297353CC}">
                <c16:uniqueId val="{00000004-E828-406A-B2D1-6F653178BD35}"/>
              </c:ext>
            </c:extLst>
          </c:dPt>
          <c:dPt>
            <c:idx val="5"/>
            <c:invertIfNegative val="0"/>
            <c:bubble3D val="0"/>
            <c:extLst>
              <c:ext xmlns:c16="http://schemas.microsoft.com/office/drawing/2014/chart" uri="{C3380CC4-5D6E-409C-BE32-E72D297353CC}">
                <c16:uniqueId val="{00000005-E828-406A-B2D1-6F653178BD35}"/>
              </c:ext>
            </c:extLst>
          </c:dPt>
          <c:dPt>
            <c:idx val="6"/>
            <c:invertIfNegative val="0"/>
            <c:bubble3D val="0"/>
            <c:extLst>
              <c:ext xmlns:c16="http://schemas.microsoft.com/office/drawing/2014/chart" uri="{C3380CC4-5D6E-409C-BE32-E72D297353CC}">
                <c16:uniqueId val="{00000006-E828-406A-B2D1-6F653178BD35}"/>
              </c:ext>
            </c:extLst>
          </c:dPt>
          <c:dPt>
            <c:idx val="7"/>
            <c:invertIfNegative val="0"/>
            <c:bubble3D val="0"/>
            <c:spPr>
              <a:solidFill>
                <a:schemeClr val="bg1">
                  <a:lumMod val="65000"/>
                </a:schemeClr>
              </a:solidFill>
            </c:spPr>
            <c:extLst>
              <c:ext xmlns:c16="http://schemas.microsoft.com/office/drawing/2014/chart" uri="{C3380CC4-5D6E-409C-BE32-E72D297353CC}">
                <c16:uniqueId val="{00000008-E828-406A-B2D1-6F653178BD35}"/>
              </c:ext>
            </c:extLst>
          </c:dPt>
          <c:dPt>
            <c:idx val="8"/>
            <c:invertIfNegative val="0"/>
            <c:bubble3D val="0"/>
            <c:spPr>
              <a:solidFill>
                <a:srgbClr val="FF0000"/>
              </a:solidFill>
            </c:spPr>
            <c:extLst>
              <c:ext xmlns:c16="http://schemas.microsoft.com/office/drawing/2014/chart" uri="{C3380CC4-5D6E-409C-BE32-E72D297353CC}">
                <c16:uniqueId val="{0000000A-DF7A-4DF6-9504-B1DEEA85AFDF}"/>
              </c:ext>
            </c:extLst>
          </c:dPt>
          <c:dLbls>
            <c:dLbl>
              <c:idx val="2"/>
              <c:dLblPos val="outEnd"/>
              <c:showLegendKey val="0"/>
              <c:showVal val="1"/>
              <c:showCatName val="0"/>
              <c:showSerName val="0"/>
              <c:showPercent val="0"/>
              <c:showBubbleSize val="0"/>
              <c:extLst>
                <c:ext xmlns:c15="http://schemas.microsoft.com/office/drawing/2012/chart" uri="{CE6537A1-D6FC-4f65-9D91-7224C49458BB}">
                  <c15:layout>
                    <c:manualLayout>
                      <c:w val="0.13705396062028646"/>
                      <c:h val="0.10204980739934531"/>
                    </c:manualLayout>
                  </c15:layout>
                </c:ext>
                <c:ext xmlns:c16="http://schemas.microsoft.com/office/drawing/2014/chart" uri="{C3380CC4-5D6E-409C-BE32-E72D297353CC}">
                  <c16:uniqueId val="{00000001-E828-406A-B2D1-6F653178BD35}"/>
                </c:ext>
              </c:extLst>
            </c:dLbl>
            <c:dLbl>
              <c:idx val="5"/>
              <c:spPr>
                <a:noFill/>
                <a:ln>
                  <a:noFill/>
                </a:ln>
                <a:effectLst/>
              </c:spPr>
              <c:txPr>
                <a:bodyPr wrap="square" lIns="38100" tIns="19050" rIns="38100" bIns="19050" anchor="ctr" anchorCtr="0">
                  <a:spAutoFit/>
                </a:bodyPr>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5-E828-406A-B2D1-6F653178BD35}"/>
                </c:ext>
              </c:extLst>
            </c:dLbl>
            <c:dLbl>
              <c:idx val="6"/>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E828-406A-B2D1-6F653178BD35}"/>
                </c:ext>
              </c:extLst>
            </c:dLbl>
            <c:dLbl>
              <c:idx val="7"/>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E828-406A-B2D1-6F653178BD35}"/>
                </c:ext>
              </c:extLst>
            </c:dLbl>
            <c:dLbl>
              <c:idx val="8"/>
              <c:spPr>
                <a:noFill/>
                <a:ln>
                  <a:noFill/>
                </a:ln>
                <a:effectLst/>
              </c:spPr>
              <c:txPr>
                <a:bodyPr/>
                <a:lstStyle/>
                <a:p>
                  <a:pPr>
                    <a:defRPr sz="1000" b="1">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DF7A-4DF6-9504-B1DEEA85AFDF}"/>
                </c:ext>
              </c:extLst>
            </c:dLbl>
            <c:spPr>
              <a:noFill/>
              <a:ln>
                <a:noFill/>
              </a:ln>
              <a:effectLst/>
            </c:spPr>
            <c:txPr>
              <a:bodyPr/>
              <a:lstStyle/>
              <a:p>
                <a:pPr>
                  <a:defRPr sz="1000" b="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0.0</c:formatCode>
                <c:ptCount val="9"/>
                <c:pt idx="0">
                  <c:v>48.3</c:v>
                </c:pt>
                <c:pt idx="1">
                  <c:v>61.9</c:v>
                </c:pt>
                <c:pt idx="2">
                  <c:v>115.8</c:v>
                </c:pt>
                <c:pt idx="3">
                  <c:v>210</c:v>
                </c:pt>
                <c:pt idx="4">
                  <c:v>87.1</c:v>
                </c:pt>
                <c:pt idx="5">
                  <c:v>32.273017379999999</c:v>
                </c:pt>
                <c:pt idx="6">
                  <c:v>-32</c:v>
                </c:pt>
                <c:pt idx="7">
                  <c:v>-44.3</c:v>
                </c:pt>
                <c:pt idx="8">
                  <c:v>10.3</c:v>
                </c:pt>
              </c:numCache>
            </c:numRef>
          </c:val>
          <c:extLst>
            <c:ext xmlns:c16="http://schemas.microsoft.com/office/drawing/2014/chart" uri="{C3380CC4-5D6E-409C-BE32-E72D297353CC}">
              <c16:uniqueId val="{0000000A-E828-406A-B2D1-6F653178BD35}"/>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none"/>
        <c:minorTickMark val="none"/>
        <c:tickLblPos val="low"/>
        <c:spPr>
          <a:ln>
            <a:solidFill>
              <a:schemeClr val="bg1">
                <a:lumMod val="65000"/>
              </a:schemeClr>
            </a:solidFill>
          </a:ln>
        </c:spPr>
        <c:txPr>
          <a:bodyPr rot="0" anchor="ctr" anchorCtr="0"/>
          <a:lstStyle/>
          <a:p>
            <a:pPr>
              <a:defRPr sz="900">
                <a:solidFill>
                  <a:schemeClr val="bg1">
                    <a:lumMod val="50000"/>
                  </a:schemeClr>
                </a:solidFill>
                <a:latin typeface="Helvetica Neue"/>
              </a:defRPr>
            </a:pPr>
            <a:endParaRPr lang="pl-PL"/>
          </a:p>
        </c:txPr>
        <c:crossAx val="132717568"/>
        <c:crosses val="autoZero"/>
        <c:auto val="1"/>
        <c:lblAlgn val="ctr"/>
        <c:lblOffset val="100"/>
        <c:noMultiLvlLbl val="0"/>
      </c:catAx>
      <c:valAx>
        <c:axId val="132717568"/>
        <c:scaling>
          <c:orientation val="minMax"/>
        </c:scaling>
        <c:delete val="1"/>
        <c:axPos val="l"/>
        <c:numFmt formatCode="0.0" sourceLinked="1"/>
        <c:majorTickMark val="out"/>
        <c:minorTickMark val="none"/>
        <c:tickLblPos val="none"/>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200" dirty="0"/>
              <a:t>Bilans polskiego rynku LPG /</a:t>
            </a:r>
            <a:r>
              <a:rPr lang="pl-PL" sz="1200" baseline="0" dirty="0"/>
              <a:t> </a:t>
            </a:r>
            <a:r>
              <a:rPr lang="pl-PL" sz="1200" i="1" baseline="0" dirty="0" err="1"/>
              <a:t>Balance</a:t>
            </a:r>
            <a:r>
              <a:rPr lang="pl-PL" sz="1200" i="1" baseline="0" dirty="0"/>
              <a:t> of the </a:t>
            </a:r>
            <a:r>
              <a:rPr lang="pl-PL" sz="1200" i="1" baseline="0" dirty="0" err="1"/>
              <a:t>Polish</a:t>
            </a:r>
            <a:r>
              <a:rPr lang="pl-PL" sz="1200" i="1" baseline="0" dirty="0"/>
              <a:t> LPG market</a:t>
            </a:r>
            <a:endParaRPr lang="pl-PL" sz="1200"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4.8396854204476713E-3"/>
          <c:y val="0.11688596491228068"/>
          <c:w val="0.94676346037507564"/>
          <c:h val="0.65917357369802454"/>
        </c:manualLayout>
      </c:layout>
      <c:barChart>
        <c:barDir val="col"/>
        <c:grouping val="clustered"/>
        <c:varyColors val="0"/>
        <c:ser>
          <c:idx val="0"/>
          <c:order val="0"/>
          <c:tx>
            <c:strRef>
              <c:f>Arkusz1!$C$2</c:f>
              <c:strCache>
                <c:ptCount val="1"/>
                <c:pt idx="0">
                  <c:v>2022</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Arkusz1!$B$3:$B$6</c:f>
              <c:strCache>
                <c:ptCount val="4"/>
                <c:pt idx="0">
                  <c:v>Konsumpcja / Consumption</c:v>
                </c:pt>
                <c:pt idx="1">
                  <c:v>Produkcja / Production</c:v>
                </c:pt>
                <c:pt idx="2">
                  <c:v>Eksport / Export</c:v>
                </c:pt>
                <c:pt idx="3">
                  <c:v>Import / Import</c:v>
                </c:pt>
              </c:strCache>
            </c:strRef>
          </c:cat>
          <c:val>
            <c:numRef>
              <c:f>Arkusz1!$C$3:$C$6</c:f>
              <c:numCache>
                <c:formatCode>General</c:formatCode>
                <c:ptCount val="4"/>
                <c:pt idx="0">
                  <c:v>2495</c:v>
                </c:pt>
                <c:pt idx="1">
                  <c:v>490</c:v>
                </c:pt>
                <c:pt idx="2">
                  <c:v>460</c:v>
                </c:pt>
                <c:pt idx="3">
                  <c:v>2465</c:v>
                </c:pt>
              </c:numCache>
            </c:numRef>
          </c:val>
          <c:extLst>
            <c:ext xmlns:c16="http://schemas.microsoft.com/office/drawing/2014/chart" uri="{C3380CC4-5D6E-409C-BE32-E72D297353CC}">
              <c16:uniqueId val="{00000000-6155-4EAE-8D36-BF54012DD664}"/>
            </c:ext>
          </c:extLst>
        </c:ser>
        <c:ser>
          <c:idx val="1"/>
          <c:order val="1"/>
          <c:tx>
            <c:strRef>
              <c:f>Arkusz1!$D$2</c:f>
              <c:strCache>
                <c:ptCount val="1"/>
                <c:pt idx="0">
                  <c:v>2023</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Arkusz1!$B$3:$B$6</c:f>
              <c:strCache>
                <c:ptCount val="4"/>
                <c:pt idx="0">
                  <c:v>Konsumpcja / Consumption</c:v>
                </c:pt>
                <c:pt idx="1">
                  <c:v>Produkcja / Production</c:v>
                </c:pt>
                <c:pt idx="2">
                  <c:v>Eksport / Export</c:v>
                </c:pt>
                <c:pt idx="3">
                  <c:v>Import / Import</c:v>
                </c:pt>
              </c:strCache>
            </c:strRef>
          </c:cat>
          <c:val>
            <c:numRef>
              <c:f>Arkusz1!$D$3:$D$6</c:f>
              <c:numCache>
                <c:formatCode>General</c:formatCode>
                <c:ptCount val="4"/>
                <c:pt idx="0">
                  <c:v>2500</c:v>
                </c:pt>
                <c:pt idx="1">
                  <c:v>485</c:v>
                </c:pt>
                <c:pt idx="2">
                  <c:v>610</c:v>
                </c:pt>
                <c:pt idx="3">
                  <c:v>2625</c:v>
                </c:pt>
              </c:numCache>
            </c:numRef>
          </c:val>
          <c:extLst>
            <c:ext xmlns:c16="http://schemas.microsoft.com/office/drawing/2014/chart" uri="{C3380CC4-5D6E-409C-BE32-E72D297353CC}">
              <c16:uniqueId val="{00000001-6155-4EAE-8D36-BF54012DD664}"/>
            </c:ext>
          </c:extLst>
        </c:ser>
        <c:dLbls>
          <c:showLegendKey val="0"/>
          <c:showVal val="0"/>
          <c:showCatName val="0"/>
          <c:showSerName val="0"/>
          <c:showPercent val="0"/>
          <c:showBubbleSize val="0"/>
        </c:dLbls>
        <c:gapWidth val="219"/>
        <c:overlap val="-27"/>
        <c:axId val="818008336"/>
        <c:axId val="818001136"/>
      </c:barChart>
      <c:catAx>
        <c:axId val="81800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818001136"/>
        <c:crosses val="autoZero"/>
        <c:auto val="1"/>
        <c:lblAlgn val="ctr"/>
        <c:lblOffset val="100"/>
        <c:noMultiLvlLbl val="0"/>
      </c:catAx>
      <c:valAx>
        <c:axId val="818001136"/>
        <c:scaling>
          <c:orientation val="minMax"/>
        </c:scaling>
        <c:delete val="1"/>
        <c:axPos val="l"/>
        <c:numFmt formatCode="#,##0" sourceLinked="0"/>
        <c:majorTickMark val="none"/>
        <c:minorTickMark val="none"/>
        <c:tickLblPos val="nextTo"/>
        <c:crossAx val="818008336"/>
        <c:crosses val="autoZero"/>
        <c:crossBetween val="between"/>
      </c:valAx>
      <c:spPr>
        <a:noFill/>
        <a:ln>
          <a:noFill/>
        </a:ln>
        <a:effectLst/>
      </c:spPr>
    </c:plotArea>
    <c:legend>
      <c:legendPos val="b"/>
      <c:layout>
        <c:manualLayout>
          <c:xMode val="edge"/>
          <c:yMode val="edge"/>
          <c:x val="0.40111198441392648"/>
          <c:y val="0.87064718883823733"/>
          <c:w val="0.16344702674877504"/>
          <c:h val="6.92312537855844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pl-P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90711771931492E-2"/>
          <c:y val="0.14914372049146676"/>
          <c:w val="0.97381857645613701"/>
          <c:h val="0.61605970705876834"/>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56B0-4367-8057-5E127666D69C}"/>
              </c:ext>
            </c:extLst>
          </c:dPt>
          <c:dPt>
            <c:idx val="2"/>
            <c:invertIfNegative val="0"/>
            <c:bubble3D val="0"/>
            <c:extLst>
              <c:ext xmlns:c16="http://schemas.microsoft.com/office/drawing/2014/chart" uri="{C3380CC4-5D6E-409C-BE32-E72D297353CC}">
                <c16:uniqueId val="{00000001-56B0-4367-8057-5E127666D69C}"/>
              </c:ext>
            </c:extLst>
          </c:dPt>
          <c:dPt>
            <c:idx val="3"/>
            <c:invertIfNegative val="0"/>
            <c:bubble3D val="0"/>
            <c:spPr>
              <a:solidFill>
                <a:schemeClr val="bg1">
                  <a:lumMod val="65000"/>
                </a:schemeClr>
              </a:solidFill>
            </c:spPr>
            <c:extLst>
              <c:ext xmlns:c16="http://schemas.microsoft.com/office/drawing/2014/chart" uri="{C3380CC4-5D6E-409C-BE32-E72D297353CC}">
                <c16:uniqueId val="{00000003-56B0-4367-8057-5E127666D69C}"/>
              </c:ext>
            </c:extLst>
          </c:dPt>
          <c:dPt>
            <c:idx val="4"/>
            <c:invertIfNegative val="0"/>
            <c:bubble3D val="0"/>
            <c:spPr>
              <a:solidFill>
                <a:srgbClr val="071D49"/>
              </a:solidFill>
            </c:spPr>
            <c:extLst>
              <c:ext xmlns:c16="http://schemas.microsoft.com/office/drawing/2014/chart" uri="{C3380CC4-5D6E-409C-BE32-E72D297353CC}">
                <c16:uniqueId val="{00000004-56B0-4367-8057-5E127666D69C}"/>
              </c:ext>
            </c:extLst>
          </c:dPt>
          <c:dPt>
            <c:idx val="5"/>
            <c:invertIfNegative val="0"/>
            <c:bubble3D val="0"/>
            <c:extLst>
              <c:ext xmlns:c16="http://schemas.microsoft.com/office/drawing/2014/chart" uri="{C3380CC4-5D6E-409C-BE32-E72D297353CC}">
                <c16:uniqueId val="{00000005-56B0-4367-8057-5E127666D69C}"/>
              </c:ext>
            </c:extLst>
          </c:dPt>
          <c:dPt>
            <c:idx val="6"/>
            <c:invertIfNegative val="0"/>
            <c:bubble3D val="0"/>
            <c:extLst>
              <c:ext xmlns:c16="http://schemas.microsoft.com/office/drawing/2014/chart" uri="{C3380CC4-5D6E-409C-BE32-E72D297353CC}">
                <c16:uniqueId val="{00000006-56B0-4367-8057-5E127666D69C}"/>
              </c:ext>
            </c:extLst>
          </c:dPt>
          <c:dPt>
            <c:idx val="7"/>
            <c:invertIfNegative val="0"/>
            <c:bubble3D val="0"/>
            <c:spPr>
              <a:solidFill>
                <a:schemeClr val="bg1">
                  <a:lumMod val="65000"/>
                </a:schemeClr>
              </a:solidFill>
            </c:spPr>
            <c:extLst>
              <c:ext xmlns:c16="http://schemas.microsoft.com/office/drawing/2014/chart" uri="{C3380CC4-5D6E-409C-BE32-E72D297353CC}">
                <c16:uniqueId val="{00000008-56B0-4367-8057-5E127666D69C}"/>
              </c:ext>
            </c:extLst>
          </c:dPt>
          <c:dPt>
            <c:idx val="8"/>
            <c:invertIfNegative val="0"/>
            <c:bubble3D val="0"/>
            <c:spPr>
              <a:solidFill>
                <a:srgbClr val="FF0000"/>
              </a:solidFill>
            </c:spPr>
            <c:extLst>
              <c:ext xmlns:c16="http://schemas.microsoft.com/office/drawing/2014/chart" uri="{C3380CC4-5D6E-409C-BE32-E72D297353CC}">
                <c16:uniqueId val="{0000000A-7E12-4C89-8DCC-24A03B279B6E}"/>
              </c:ext>
            </c:extLst>
          </c:dPt>
          <c:dLbls>
            <c:dLbl>
              <c:idx val="6"/>
              <c:tx>
                <c:rich>
                  <a:bodyPr/>
                  <a:lstStyle/>
                  <a:p>
                    <a:fld id="{BF29D07C-AAD1-4707-8E18-7B29EA58664B}" type="VALUE">
                      <a:rPr lang="en-US" sz="1000" b="0" i="0" u="none" strike="noStrike" kern="1200" baseline="0">
                        <a:solidFill>
                          <a:srgbClr val="44546A"/>
                        </a:solidFill>
                        <a:latin typeface="Helvetica Neue"/>
                        <a:ea typeface="Calibri" charset="0"/>
                        <a:cs typeface="Calibri" charset="0"/>
                      </a:rPr>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6B0-4367-8057-5E127666D69C}"/>
                </c:ext>
              </c:extLst>
            </c:dLbl>
            <c:dLbl>
              <c:idx val="8"/>
              <c:spPr>
                <a:noFill/>
                <a:ln>
                  <a:noFill/>
                </a:ln>
                <a:effectLst/>
              </c:spPr>
              <c:txPr>
                <a:bodyPr wrap="square" lIns="38100" tIns="19050" rIns="38100" bIns="19050" anchor="ctr" anchorCtr="0">
                  <a:spAutoFit/>
                </a:bodyPr>
                <a:lstStyle/>
                <a:p>
                  <a:pPr algn="ctr" rtl="0">
                    <a:defRPr lang="en-US" sz="1000" b="1" i="0" u="none" strike="noStrike" kern="1200" baseline="0">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7E12-4C89-8DCC-24A03B279B6E}"/>
                </c:ext>
              </c:extLst>
            </c:dLbl>
            <c:spPr>
              <a:noFill/>
              <a:ln>
                <a:noFill/>
              </a:ln>
              <a:effectLst/>
            </c:spPr>
            <c:txPr>
              <a:bodyPr wrap="square" lIns="38100" tIns="19050" rIns="38100" bIns="19050" anchor="ctr" anchorCtr="0">
                <a:spAutoFit/>
              </a:bodyPr>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 ##0.0</c:formatCode>
                <c:ptCount val="9"/>
                <c:pt idx="0">
                  <c:v>53.5</c:v>
                </c:pt>
                <c:pt idx="1">
                  <c:v>64.099999999999994</c:v>
                </c:pt>
                <c:pt idx="2">
                  <c:v>68.2</c:v>
                </c:pt>
                <c:pt idx="3">
                  <c:v>70.7</c:v>
                </c:pt>
                <c:pt idx="4">
                  <c:v>77.7</c:v>
                </c:pt>
                <c:pt idx="5">
                  <c:v>68.728620000000006</c:v>
                </c:pt>
                <c:pt idx="6">
                  <c:v>80.099999999999994</c:v>
                </c:pt>
                <c:pt idx="7">
                  <c:v>67.7</c:v>
                </c:pt>
                <c:pt idx="8">
                  <c:v>71.8</c:v>
                </c:pt>
              </c:numCache>
            </c:numRef>
          </c:val>
          <c:extLst>
            <c:ext xmlns:c16="http://schemas.microsoft.com/office/drawing/2014/chart" uri="{C3380CC4-5D6E-409C-BE32-E72D297353CC}">
              <c16:uniqueId val="{00000009-56B0-4367-8057-5E127666D69C}"/>
            </c:ext>
          </c:extLst>
        </c:ser>
        <c:dLbls>
          <c:dLblPos val="outEnd"/>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out"/>
        <c:minorTickMark val="none"/>
        <c:tickLblPos val="nextTo"/>
        <c:spPr>
          <a:ln>
            <a:solidFill>
              <a:schemeClr val="bg1">
                <a:lumMod val="50000"/>
              </a:schemeClr>
            </a:solidFill>
          </a:ln>
        </c:spPr>
        <c:txPr>
          <a:bodyPr/>
          <a:lstStyle/>
          <a:p>
            <a:pPr>
              <a:defRPr sz="900">
                <a:solidFill>
                  <a:srgbClr val="7F7F7F"/>
                </a:solidFill>
                <a:latin typeface="Helvetica Neue"/>
              </a:defRPr>
            </a:pPr>
            <a:endParaRPr lang="pl-PL"/>
          </a:p>
        </c:txPr>
        <c:crossAx val="132717568"/>
        <c:crosses val="autoZero"/>
        <c:auto val="1"/>
        <c:lblAlgn val="ctr"/>
        <c:lblOffset val="100"/>
        <c:noMultiLvlLbl val="0"/>
      </c:catAx>
      <c:valAx>
        <c:axId val="132717568"/>
        <c:scaling>
          <c:orientation val="minMax"/>
          <c:max val="90"/>
          <c:min val="0"/>
        </c:scaling>
        <c:delete val="1"/>
        <c:axPos val="l"/>
        <c:numFmt formatCode="#\ ##0.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90711771931492E-2"/>
          <c:y val="8.4455013020147837E-2"/>
          <c:w val="0.97381857645613701"/>
          <c:h val="0.68193377596479043"/>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FF5A-4DE0-9354-538690406EFE}"/>
              </c:ext>
            </c:extLst>
          </c:dPt>
          <c:dPt>
            <c:idx val="2"/>
            <c:invertIfNegative val="0"/>
            <c:bubble3D val="0"/>
            <c:extLst>
              <c:ext xmlns:c16="http://schemas.microsoft.com/office/drawing/2014/chart" uri="{C3380CC4-5D6E-409C-BE32-E72D297353CC}">
                <c16:uniqueId val="{00000001-FF5A-4DE0-9354-538690406EFE}"/>
              </c:ext>
            </c:extLst>
          </c:dPt>
          <c:dPt>
            <c:idx val="3"/>
            <c:invertIfNegative val="0"/>
            <c:bubble3D val="0"/>
            <c:spPr>
              <a:solidFill>
                <a:schemeClr val="bg1">
                  <a:lumMod val="65000"/>
                </a:schemeClr>
              </a:solidFill>
            </c:spPr>
            <c:extLst>
              <c:ext xmlns:c16="http://schemas.microsoft.com/office/drawing/2014/chart" uri="{C3380CC4-5D6E-409C-BE32-E72D297353CC}">
                <c16:uniqueId val="{00000003-FF5A-4DE0-9354-538690406EFE}"/>
              </c:ext>
            </c:extLst>
          </c:dPt>
          <c:dPt>
            <c:idx val="4"/>
            <c:invertIfNegative val="0"/>
            <c:bubble3D val="0"/>
            <c:spPr>
              <a:solidFill>
                <a:srgbClr val="071D49"/>
              </a:solidFill>
            </c:spPr>
            <c:extLst>
              <c:ext xmlns:c16="http://schemas.microsoft.com/office/drawing/2014/chart" uri="{C3380CC4-5D6E-409C-BE32-E72D297353CC}">
                <c16:uniqueId val="{00000004-FF5A-4DE0-9354-538690406EFE}"/>
              </c:ext>
            </c:extLst>
          </c:dPt>
          <c:dPt>
            <c:idx val="5"/>
            <c:invertIfNegative val="0"/>
            <c:bubble3D val="0"/>
            <c:extLst>
              <c:ext xmlns:c16="http://schemas.microsoft.com/office/drawing/2014/chart" uri="{C3380CC4-5D6E-409C-BE32-E72D297353CC}">
                <c16:uniqueId val="{00000005-FF5A-4DE0-9354-538690406EFE}"/>
              </c:ext>
            </c:extLst>
          </c:dPt>
          <c:dPt>
            <c:idx val="6"/>
            <c:invertIfNegative val="0"/>
            <c:bubble3D val="0"/>
            <c:extLst>
              <c:ext xmlns:c16="http://schemas.microsoft.com/office/drawing/2014/chart" uri="{C3380CC4-5D6E-409C-BE32-E72D297353CC}">
                <c16:uniqueId val="{00000006-FF5A-4DE0-9354-538690406EFE}"/>
              </c:ext>
            </c:extLst>
          </c:dPt>
          <c:dPt>
            <c:idx val="7"/>
            <c:invertIfNegative val="0"/>
            <c:bubble3D val="0"/>
            <c:spPr>
              <a:solidFill>
                <a:schemeClr val="bg1">
                  <a:lumMod val="65000"/>
                </a:schemeClr>
              </a:solidFill>
            </c:spPr>
            <c:extLst>
              <c:ext xmlns:c16="http://schemas.microsoft.com/office/drawing/2014/chart" uri="{C3380CC4-5D6E-409C-BE32-E72D297353CC}">
                <c16:uniqueId val="{00000008-FF5A-4DE0-9354-538690406EFE}"/>
              </c:ext>
            </c:extLst>
          </c:dPt>
          <c:dPt>
            <c:idx val="8"/>
            <c:invertIfNegative val="0"/>
            <c:bubble3D val="0"/>
            <c:spPr>
              <a:solidFill>
                <a:srgbClr val="FF0000"/>
              </a:solidFill>
            </c:spPr>
            <c:extLst>
              <c:ext xmlns:c16="http://schemas.microsoft.com/office/drawing/2014/chart" uri="{C3380CC4-5D6E-409C-BE32-E72D297353CC}">
                <c16:uniqueId val="{0000000A-A63C-462C-A8AD-A90BEB237983}"/>
              </c:ext>
            </c:extLst>
          </c:dPt>
          <c:dLbls>
            <c:dLbl>
              <c:idx val="1"/>
              <c:layout>
                <c:manualLayout>
                  <c:x val="-2.7259911995613367E-3"/>
                  <c:y val="8.8666680336113221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5A-4DE0-9354-538690406EFE}"/>
                </c:ext>
              </c:extLst>
            </c:dLbl>
            <c:dLbl>
              <c:idx val="2"/>
              <c:layout>
                <c:manualLayout>
                  <c:x val="4.7114519032377998E-3"/>
                  <c:y val="8.8666680336113221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5A-4DE0-9354-538690406EFE}"/>
                </c:ext>
              </c:extLst>
            </c:dLbl>
            <c:dLbl>
              <c:idx val="3"/>
              <c:layout>
                <c:manualLayout>
                  <c:x val="9.1706775035333456E-3"/>
                  <c:y val="-3.160090489761142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394600243640633"/>
                      <c:h val="0.11391079760795073"/>
                    </c:manualLayout>
                  </c15:layout>
                </c:ext>
                <c:ext xmlns:c16="http://schemas.microsoft.com/office/drawing/2014/chart" uri="{C3380CC4-5D6E-409C-BE32-E72D297353CC}">
                  <c16:uniqueId val="{00000003-FF5A-4DE0-9354-538690406EFE}"/>
                </c:ext>
              </c:extLst>
            </c:dLbl>
            <c:dLbl>
              <c:idx val="5"/>
              <c:spPr>
                <a:noFill/>
                <a:ln>
                  <a:noFill/>
                </a:ln>
                <a:effectLst/>
              </c:spPr>
              <c:txPr>
                <a:bodyPr anchorCtr="0"/>
                <a:lstStyle/>
                <a:p>
                  <a:pPr algn="ctr" rtl="0">
                    <a:defRPr lang="en-US" sz="1000" b="0" i="0" u="none" strike="noStrike" kern="1200" baseline="0">
                      <a:solidFill>
                        <a:srgbClr val="071D49"/>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5-FF5A-4DE0-9354-538690406EFE}"/>
                </c:ext>
              </c:extLst>
            </c:dLbl>
            <c:dLbl>
              <c:idx val="6"/>
              <c:spPr>
                <a:noFill/>
                <a:ln>
                  <a:noFill/>
                </a:ln>
                <a:effectLst/>
              </c:spPr>
              <c:txPr>
                <a:bodyPr anchorCtr="0"/>
                <a:lstStyle/>
                <a:p>
                  <a:pPr algn="ctr" rtl="0">
                    <a:defRPr lang="en-US" sz="1000" b="0" i="0" u="none" strike="noStrike" kern="1200" baseline="0">
                      <a:solidFill>
                        <a:srgbClr val="071D49"/>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FF5A-4DE0-9354-538690406EFE}"/>
                </c:ext>
              </c:extLst>
            </c:dLbl>
            <c:dLbl>
              <c:idx val="7"/>
              <c:spPr>
                <a:noFill/>
                <a:ln>
                  <a:noFill/>
                </a:ln>
                <a:effectLst/>
              </c:spPr>
              <c:txPr>
                <a:bodyPr anchorCtr="0"/>
                <a:lstStyle/>
                <a:p>
                  <a:pPr algn="ctr" rtl="0">
                    <a:defRPr lang="en-US" sz="1000" b="0" i="0" u="none" strike="noStrike" kern="1200" baseline="0">
                      <a:solidFill>
                        <a:srgbClr val="071D49"/>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FF5A-4DE0-9354-538690406EFE}"/>
                </c:ext>
              </c:extLst>
            </c:dLbl>
            <c:dLbl>
              <c:idx val="8"/>
              <c:spPr>
                <a:noFill/>
                <a:ln>
                  <a:noFill/>
                </a:ln>
                <a:effectLst/>
              </c:spPr>
              <c:txPr>
                <a:bodyPr/>
                <a:lstStyle/>
                <a:p>
                  <a:pPr>
                    <a:defRPr lang="en-US" sz="10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A63C-462C-A8AD-A90BEB237983}"/>
                </c:ext>
              </c:extLst>
            </c:dLbl>
            <c:spPr>
              <a:noFill/>
              <a:ln>
                <a:noFill/>
              </a:ln>
              <a:effectLst/>
            </c:spPr>
            <c:txPr>
              <a:bodyPr/>
              <a:lstStyle/>
              <a:p>
                <a:pPr>
                  <a:defRPr lang="en-US" sz="1000" b="0" i="0" u="none" strike="noStrike" kern="1200" baseline="0">
                    <a:solidFill>
                      <a:srgbClr val="071D49"/>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 ##0.0</c:formatCode>
                <c:ptCount val="9"/>
                <c:pt idx="0">
                  <c:v>188.2</c:v>
                </c:pt>
                <c:pt idx="1">
                  <c:v>273.2</c:v>
                </c:pt>
                <c:pt idx="2">
                  <c:v>304.5</c:v>
                </c:pt>
                <c:pt idx="3">
                  <c:v>288.39999999999998</c:v>
                </c:pt>
                <c:pt idx="4">
                  <c:v>298.5</c:v>
                </c:pt>
                <c:pt idx="5">
                  <c:v>205.72249869999999</c:v>
                </c:pt>
                <c:pt idx="6">
                  <c:v>250.8</c:v>
                </c:pt>
                <c:pt idx="7">
                  <c:v>223.1</c:v>
                </c:pt>
                <c:pt idx="8">
                  <c:v>216.4</c:v>
                </c:pt>
              </c:numCache>
            </c:numRef>
          </c:val>
          <c:extLst>
            <c:ext xmlns:c16="http://schemas.microsoft.com/office/drawing/2014/chart" uri="{C3380CC4-5D6E-409C-BE32-E72D297353CC}">
              <c16:uniqueId val="{00000009-FF5A-4DE0-9354-538690406EFE}"/>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out"/>
        <c:minorTickMark val="none"/>
        <c:tickLblPos val="nextTo"/>
        <c:spPr>
          <a:ln>
            <a:solidFill>
              <a:schemeClr val="bg1">
                <a:lumMod val="50000"/>
              </a:schemeClr>
            </a:solidFill>
          </a:ln>
        </c:spPr>
        <c:txPr>
          <a:bodyPr/>
          <a:lstStyle/>
          <a:p>
            <a:pPr>
              <a:defRPr sz="900">
                <a:solidFill>
                  <a:srgbClr val="7F7F7F"/>
                </a:solidFill>
                <a:latin typeface="Helvetica Neue"/>
              </a:defRPr>
            </a:pPr>
            <a:endParaRPr lang="pl-PL"/>
          </a:p>
        </c:txPr>
        <c:crossAx val="132717568"/>
        <c:crosses val="autoZero"/>
        <c:auto val="1"/>
        <c:lblAlgn val="ctr"/>
        <c:lblOffset val="100"/>
        <c:noMultiLvlLbl val="0"/>
      </c:catAx>
      <c:valAx>
        <c:axId val="132717568"/>
        <c:scaling>
          <c:orientation val="minMax"/>
          <c:max val="330"/>
          <c:min val="0"/>
        </c:scaling>
        <c:delete val="1"/>
        <c:axPos val="l"/>
        <c:numFmt formatCode="#\ ##0.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66044054967727E-2"/>
          <c:y val="3.4004226075651525E-2"/>
          <c:w val="0.92186092923408058"/>
          <c:h val="0.70304752921982738"/>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2BB2-48F4-8046-DEC8C6A94F36}"/>
              </c:ext>
            </c:extLst>
          </c:dPt>
          <c:dPt>
            <c:idx val="2"/>
            <c:invertIfNegative val="0"/>
            <c:bubble3D val="0"/>
            <c:extLst>
              <c:ext xmlns:c16="http://schemas.microsoft.com/office/drawing/2014/chart" uri="{C3380CC4-5D6E-409C-BE32-E72D297353CC}">
                <c16:uniqueId val="{00000001-2BB2-48F4-8046-DEC8C6A94F36}"/>
              </c:ext>
            </c:extLst>
          </c:dPt>
          <c:dPt>
            <c:idx val="3"/>
            <c:invertIfNegative val="0"/>
            <c:bubble3D val="0"/>
            <c:spPr>
              <a:solidFill>
                <a:schemeClr val="bg1">
                  <a:lumMod val="65000"/>
                </a:schemeClr>
              </a:solidFill>
            </c:spPr>
            <c:extLst>
              <c:ext xmlns:c16="http://schemas.microsoft.com/office/drawing/2014/chart" uri="{C3380CC4-5D6E-409C-BE32-E72D297353CC}">
                <c16:uniqueId val="{00000003-2BB2-48F4-8046-DEC8C6A94F36}"/>
              </c:ext>
            </c:extLst>
          </c:dPt>
          <c:dPt>
            <c:idx val="4"/>
            <c:invertIfNegative val="0"/>
            <c:bubble3D val="0"/>
            <c:spPr>
              <a:solidFill>
                <a:srgbClr val="071D49"/>
              </a:solidFill>
            </c:spPr>
            <c:extLst>
              <c:ext xmlns:c16="http://schemas.microsoft.com/office/drawing/2014/chart" uri="{C3380CC4-5D6E-409C-BE32-E72D297353CC}">
                <c16:uniqueId val="{00000004-2BB2-48F4-8046-DEC8C6A94F36}"/>
              </c:ext>
            </c:extLst>
          </c:dPt>
          <c:dPt>
            <c:idx val="5"/>
            <c:invertIfNegative val="0"/>
            <c:bubble3D val="0"/>
            <c:extLst>
              <c:ext xmlns:c16="http://schemas.microsoft.com/office/drawing/2014/chart" uri="{C3380CC4-5D6E-409C-BE32-E72D297353CC}">
                <c16:uniqueId val="{00000005-2BB2-48F4-8046-DEC8C6A94F36}"/>
              </c:ext>
            </c:extLst>
          </c:dPt>
          <c:dPt>
            <c:idx val="6"/>
            <c:invertIfNegative val="0"/>
            <c:bubble3D val="0"/>
            <c:extLst>
              <c:ext xmlns:c16="http://schemas.microsoft.com/office/drawing/2014/chart" uri="{C3380CC4-5D6E-409C-BE32-E72D297353CC}">
                <c16:uniqueId val="{00000006-2BB2-48F4-8046-DEC8C6A94F36}"/>
              </c:ext>
            </c:extLst>
          </c:dPt>
          <c:dPt>
            <c:idx val="7"/>
            <c:invertIfNegative val="0"/>
            <c:bubble3D val="0"/>
            <c:spPr>
              <a:solidFill>
                <a:schemeClr val="bg1">
                  <a:lumMod val="65000"/>
                </a:schemeClr>
              </a:solidFill>
            </c:spPr>
            <c:extLst>
              <c:ext xmlns:c16="http://schemas.microsoft.com/office/drawing/2014/chart" uri="{C3380CC4-5D6E-409C-BE32-E72D297353CC}">
                <c16:uniqueId val="{00000008-2BB2-48F4-8046-DEC8C6A94F36}"/>
              </c:ext>
            </c:extLst>
          </c:dPt>
          <c:dPt>
            <c:idx val="8"/>
            <c:invertIfNegative val="0"/>
            <c:bubble3D val="0"/>
            <c:spPr>
              <a:solidFill>
                <a:srgbClr val="FF0000"/>
              </a:solidFill>
            </c:spPr>
            <c:extLst>
              <c:ext xmlns:c16="http://schemas.microsoft.com/office/drawing/2014/chart" uri="{C3380CC4-5D6E-409C-BE32-E72D297353CC}">
                <c16:uniqueId val="{0000000A-FEFF-4B34-BDAF-8F5DC5C4FD1B}"/>
              </c:ext>
            </c:extLst>
          </c:dPt>
          <c:dLbls>
            <c:dLbl>
              <c:idx val="8"/>
              <c:tx>
                <c:rich>
                  <a:bodyPr/>
                  <a:lstStyle/>
                  <a:p>
                    <a:fld id="{C33041D3-AD4D-4CC0-94CC-23681AC0084A}" type="VALUE">
                      <a:rPr lang="en-US" b="1">
                        <a:solidFill>
                          <a:srgbClr val="FF0000"/>
                        </a:solidFill>
                      </a:rPr>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EFF-4B34-BDAF-8F5DC5C4FD1B}"/>
                </c:ext>
              </c:extLst>
            </c:dLbl>
            <c:spPr>
              <a:noFill/>
              <a:ln>
                <a:noFill/>
              </a:ln>
              <a:effectLst/>
            </c:spPr>
            <c:txPr>
              <a:bodyPr wrap="square" lIns="38100" tIns="19050" rIns="38100" bIns="19050" anchor="ctr">
                <a:spAutoFit/>
              </a:bodyPr>
              <a:lstStyle/>
              <a:p>
                <a:pPr>
                  <a:defRPr sz="1000">
                    <a:solidFill>
                      <a:srgbClr val="071D49"/>
                    </a:solidFill>
                    <a:latin typeface="Helvetica" panose="020B0604020202020204" pitchFamily="34" charset="0"/>
                    <a:cs typeface="Helvetica"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 ##0.0</c:formatCode>
                <c:ptCount val="9"/>
                <c:pt idx="0">
                  <c:v>17.399999999999999</c:v>
                </c:pt>
                <c:pt idx="1">
                  <c:v>24</c:v>
                </c:pt>
                <c:pt idx="2">
                  <c:v>16.100000000000001</c:v>
                </c:pt>
                <c:pt idx="3">
                  <c:v>11.7</c:v>
                </c:pt>
                <c:pt idx="4">
                  <c:v>18</c:v>
                </c:pt>
                <c:pt idx="5">
                  <c:v>11.526889730000001</c:v>
                </c:pt>
                <c:pt idx="6">
                  <c:v>11.7</c:v>
                </c:pt>
                <c:pt idx="7">
                  <c:v>8.6999999999999993</c:v>
                </c:pt>
                <c:pt idx="8">
                  <c:v>5.9</c:v>
                </c:pt>
              </c:numCache>
            </c:numRef>
          </c:val>
          <c:extLst>
            <c:ext xmlns:c16="http://schemas.microsoft.com/office/drawing/2014/chart" uri="{C3380CC4-5D6E-409C-BE32-E72D297353CC}">
              <c16:uniqueId val="{0000000A-2BB2-48F4-8046-DEC8C6A94F36}"/>
            </c:ext>
          </c:extLst>
        </c:ser>
        <c:dLbls>
          <c:dLblPos val="outEnd"/>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none"/>
        <c:minorTickMark val="none"/>
        <c:tickLblPos val="nextTo"/>
        <c:spPr>
          <a:noFill/>
          <a:ln>
            <a:solidFill>
              <a:schemeClr val="bg1">
                <a:lumMod val="50000"/>
              </a:schemeClr>
            </a:solidFill>
          </a:ln>
        </c:spPr>
        <c:txPr>
          <a:bodyPr/>
          <a:lstStyle/>
          <a:p>
            <a:pPr>
              <a:defRPr sz="900">
                <a:solidFill>
                  <a:srgbClr val="7F7F7F"/>
                </a:solidFill>
                <a:latin typeface="Helvetica Neue"/>
              </a:defRPr>
            </a:pPr>
            <a:endParaRPr lang="pl-PL"/>
          </a:p>
        </c:txPr>
        <c:crossAx val="132717568"/>
        <c:crosses val="autoZero"/>
        <c:auto val="1"/>
        <c:lblAlgn val="ctr"/>
        <c:lblOffset val="100"/>
        <c:noMultiLvlLbl val="0"/>
      </c:catAx>
      <c:valAx>
        <c:axId val="132717568"/>
        <c:scaling>
          <c:orientation val="minMax"/>
        </c:scaling>
        <c:delete val="1"/>
        <c:axPos val="l"/>
        <c:numFmt formatCode="#\ ##0.0" sourceLinked="1"/>
        <c:majorTickMark val="out"/>
        <c:minorTickMark val="none"/>
        <c:tickLblPos val="none"/>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2431607338021E-2"/>
          <c:y val="0.1055687662751848"/>
          <c:w val="0.92186092923408058"/>
          <c:h val="0.72416128247486433"/>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0-248D-4214-A662-74D05D8009A1}"/>
              </c:ext>
            </c:extLst>
          </c:dPt>
          <c:dPt>
            <c:idx val="1"/>
            <c:invertIfNegative val="0"/>
            <c:bubble3D val="0"/>
            <c:extLst>
              <c:ext xmlns:c16="http://schemas.microsoft.com/office/drawing/2014/chart" uri="{C3380CC4-5D6E-409C-BE32-E72D297353CC}">
                <c16:uniqueId val="{00000001-248D-4214-A662-74D05D8009A1}"/>
              </c:ext>
            </c:extLst>
          </c:dPt>
          <c:dPt>
            <c:idx val="2"/>
            <c:invertIfNegative val="0"/>
            <c:bubble3D val="0"/>
            <c:extLst>
              <c:ext xmlns:c16="http://schemas.microsoft.com/office/drawing/2014/chart" uri="{C3380CC4-5D6E-409C-BE32-E72D297353CC}">
                <c16:uniqueId val="{00000002-248D-4214-A662-74D05D8009A1}"/>
              </c:ext>
            </c:extLst>
          </c:dPt>
          <c:dPt>
            <c:idx val="3"/>
            <c:invertIfNegative val="0"/>
            <c:bubble3D val="0"/>
            <c:spPr>
              <a:solidFill>
                <a:schemeClr val="bg1">
                  <a:lumMod val="65000"/>
                </a:schemeClr>
              </a:solidFill>
            </c:spPr>
            <c:extLst>
              <c:ext xmlns:c16="http://schemas.microsoft.com/office/drawing/2014/chart" uri="{C3380CC4-5D6E-409C-BE32-E72D297353CC}">
                <c16:uniqueId val="{00000004-248D-4214-A662-74D05D8009A1}"/>
              </c:ext>
            </c:extLst>
          </c:dPt>
          <c:dPt>
            <c:idx val="4"/>
            <c:invertIfNegative val="0"/>
            <c:bubble3D val="0"/>
            <c:spPr>
              <a:solidFill>
                <a:srgbClr val="071D49"/>
              </a:solidFill>
            </c:spPr>
            <c:extLst>
              <c:ext xmlns:c16="http://schemas.microsoft.com/office/drawing/2014/chart" uri="{C3380CC4-5D6E-409C-BE32-E72D297353CC}">
                <c16:uniqueId val="{00000005-248D-4214-A662-74D05D8009A1}"/>
              </c:ext>
            </c:extLst>
          </c:dPt>
          <c:dPt>
            <c:idx val="5"/>
            <c:invertIfNegative val="0"/>
            <c:bubble3D val="0"/>
            <c:extLst>
              <c:ext xmlns:c16="http://schemas.microsoft.com/office/drawing/2014/chart" uri="{C3380CC4-5D6E-409C-BE32-E72D297353CC}">
                <c16:uniqueId val="{00000006-248D-4214-A662-74D05D8009A1}"/>
              </c:ext>
            </c:extLst>
          </c:dPt>
          <c:dPt>
            <c:idx val="6"/>
            <c:invertIfNegative val="0"/>
            <c:bubble3D val="0"/>
            <c:extLst>
              <c:ext xmlns:c16="http://schemas.microsoft.com/office/drawing/2014/chart" uri="{C3380CC4-5D6E-409C-BE32-E72D297353CC}">
                <c16:uniqueId val="{00000007-248D-4214-A662-74D05D8009A1}"/>
              </c:ext>
            </c:extLst>
          </c:dPt>
          <c:dPt>
            <c:idx val="7"/>
            <c:invertIfNegative val="0"/>
            <c:bubble3D val="0"/>
            <c:spPr>
              <a:solidFill>
                <a:schemeClr val="bg1">
                  <a:lumMod val="65000"/>
                </a:schemeClr>
              </a:solidFill>
            </c:spPr>
            <c:extLst>
              <c:ext xmlns:c16="http://schemas.microsoft.com/office/drawing/2014/chart" uri="{C3380CC4-5D6E-409C-BE32-E72D297353CC}">
                <c16:uniqueId val="{00000009-248D-4214-A662-74D05D8009A1}"/>
              </c:ext>
            </c:extLst>
          </c:dPt>
          <c:dPt>
            <c:idx val="8"/>
            <c:invertIfNegative val="0"/>
            <c:bubble3D val="0"/>
            <c:spPr>
              <a:solidFill>
                <a:srgbClr val="FF0000"/>
              </a:solidFill>
            </c:spPr>
            <c:extLst>
              <c:ext xmlns:c16="http://schemas.microsoft.com/office/drawing/2014/chart" uri="{C3380CC4-5D6E-409C-BE32-E72D297353CC}">
                <c16:uniqueId val="{0000000B-9A78-46CC-989A-2D1DFB9B13DA}"/>
              </c:ext>
            </c:extLst>
          </c:dPt>
          <c:dLbls>
            <c:dLbl>
              <c:idx val="0"/>
              <c:layout>
                <c:manualLayout>
                  <c:x val="3.9382867063082713E-17"/>
                  <c:y val="2.1113753255036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8D-4214-A662-74D05D8009A1}"/>
                </c:ext>
              </c:extLst>
            </c:dLbl>
            <c:dLbl>
              <c:idx val="4"/>
              <c:spPr>
                <a:noFill/>
                <a:ln>
                  <a:noFill/>
                </a:ln>
                <a:effectLst/>
              </c:spPr>
              <c:txPr>
                <a:bodyPr wrap="square" lIns="38100" tIns="19050" rIns="38100" bIns="19050" anchor="ctr" anchorCtr="0">
                  <a:spAutoFit/>
                </a:bodyPr>
                <a:lstStyle/>
                <a:p>
                  <a:pPr algn="ctr">
                    <a:defRPr lang="en-US" sz="1000" b="0" i="0" u="none" strike="noStrike" kern="1200" baseline="0" dirty="0">
                      <a:solidFill>
                        <a:srgbClr val="44546A"/>
                      </a:solidFill>
                      <a:latin typeface="Helvetica" panose="020B0604020202020204" pitchFamily="34" charset="0"/>
                      <a:ea typeface="+mn-ea"/>
                      <a:cs typeface="Helvetica" panose="020B060402020202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5-248D-4214-A662-74D05D8009A1}"/>
                </c:ext>
              </c:extLst>
            </c:dLbl>
            <c:dLbl>
              <c:idx val="6"/>
              <c:spPr>
                <a:noFill/>
                <a:ln>
                  <a:noFill/>
                </a:ln>
                <a:effectLst/>
              </c:spPr>
              <c:txPr>
                <a:bodyPr wrap="square" lIns="38100" tIns="19050" rIns="38100" bIns="19050" anchor="ctr" anchorCtr="0">
                  <a:spAutoFit/>
                </a:bodyPr>
                <a:lstStyle/>
                <a:p>
                  <a:pPr algn="ctr" rtl="0">
                    <a:defRPr lang="en-US" sz="1000" b="0" i="0" u="none" strike="noStrike" kern="1200" baseline="0">
                      <a:solidFill>
                        <a:srgbClr val="44546A"/>
                      </a:solidFill>
                      <a:latin typeface="Helvetica" panose="020B0604020202020204" pitchFamily="34" charset="0"/>
                      <a:ea typeface="+mn-ea"/>
                      <a:cs typeface="Helvetica" panose="020B060402020202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7-248D-4214-A662-74D05D8009A1}"/>
                </c:ext>
              </c:extLst>
            </c:dLbl>
            <c:dLbl>
              <c:idx val="7"/>
              <c:spPr>
                <a:noFill/>
                <a:ln>
                  <a:noFill/>
                </a:ln>
                <a:effectLst/>
              </c:spPr>
              <c:txPr>
                <a:bodyPr wrap="square" lIns="38100" tIns="19050" rIns="38100" bIns="19050" anchor="ctr" anchorCtr="0">
                  <a:spAutoFit/>
                </a:bodyPr>
                <a:lstStyle/>
                <a:p>
                  <a:pPr algn="ctr" rtl="0">
                    <a:defRPr lang="en-US" sz="1000" b="0" i="0" u="none" strike="noStrike" kern="1200" baseline="0">
                      <a:solidFill>
                        <a:srgbClr val="44546A"/>
                      </a:solidFill>
                      <a:latin typeface="Helvetica" panose="020B0604020202020204" pitchFamily="34" charset="0"/>
                      <a:ea typeface="+mn-ea"/>
                      <a:cs typeface="Helvetica" panose="020B060402020202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9-248D-4214-A662-74D05D8009A1}"/>
                </c:ext>
              </c:extLst>
            </c:dLbl>
            <c:dLbl>
              <c:idx val="8"/>
              <c:spPr>
                <a:noFill/>
                <a:ln>
                  <a:noFill/>
                </a:ln>
                <a:effectLst/>
              </c:spPr>
              <c:txPr>
                <a:bodyPr wrap="square" lIns="38100" tIns="19050" rIns="38100" bIns="19050" anchor="ctr" anchorCtr="0">
                  <a:spAutoFit/>
                </a:bodyPr>
                <a:lstStyle/>
                <a:p>
                  <a:pPr algn="ctr">
                    <a:defRPr lang="en-US" sz="10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B-9A78-46CC-989A-2D1DFB9B13DA}"/>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rgbClr val="44546A"/>
                    </a:solidFill>
                    <a:latin typeface="Helvetica" panose="020B0604020202020204" pitchFamily="34" charset="0"/>
                    <a:ea typeface="+mn-ea"/>
                    <a:cs typeface="Helvetica"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 ##0.0</c:formatCode>
                <c:ptCount val="9"/>
                <c:pt idx="0">
                  <c:v>418.3</c:v>
                </c:pt>
                <c:pt idx="1">
                  <c:v>315</c:v>
                </c:pt>
                <c:pt idx="2">
                  <c:v>150.19999999999999</c:v>
                </c:pt>
                <c:pt idx="3">
                  <c:v>182.3</c:v>
                </c:pt>
                <c:pt idx="4">
                  <c:v>257</c:v>
                </c:pt>
                <c:pt idx="5">
                  <c:v>129.40899999999999</c:v>
                </c:pt>
                <c:pt idx="6">
                  <c:v>130.80000000000001</c:v>
                </c:pt>
                <c:pt idx="7">
                  <c:v>649.9</c:v>
                </c:pt>
                <c:pt idx="8">
                  <c:v>677</c:v>
                </c:pt>
              </c:numCache>
            </c:numRef>
          </c:val>
          <c:extLst>
            <c:ext xmlns:c16="http://schemas.microsoft.com/office/drawing/2014/chart" uri="{C3380CC4-5D6E-409C-BE32-E72D297353CC}">
              <c16:uniqueId val="{0000000A-248D-4214-A662-74D05D8009A1}"/>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none"/>
        <c:minorTickMark val="none"/>
        <c:tickLblPos val="nextTo"/>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100"/>
        <c:noMultiLvlLbl val="0"/>
      </c:catAx>
      <c:valAx>
        <c:axId val="132717568"/>
        <c:scaling>
          <c:orientation val="minMax"/>
          <c:max val="1100"/>
          <c:min val="0"/>
        </c:scaling>
        <c:delete val="1"/>
        <c:axPos val="l"/>
        <c:numFmt formatCode="#\ ##0.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2431607338021E-2"/>
          <c:y val="7.6231732585725437E-2"/>
          <c:w val="0.92186092923408058"/>
          <c:h val="0.68897169371646949"/>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E15F-488E-A72D-D8F989889328}"/>
              </c:ext>
            </c:extLst>
          </c:dPt>
          <c:dPt>
            <c:idx val="2"/>
            <c:invertIfNegative val="0"/>
            <c:bubble3D val="0"/>
            <c:extLst>
              <c:ext xmlns:c16="http://schemas.microsoft.com/office/drawing/2014/chart" uri="{C3380CC4-5D6E-409C-BE32-E72D297353CC}">
                <c16:uniqueId val="{00000001-E15F-488E-A72D-D8F989889328}"/>
              </c:ext>
            </c:extLst>
          </c:dPt>
          <c:dPt>
            <c:idx val="3"/>
            <c:invertIfNegative val="0"/>
            <c:bubble3D val="0"/>
            <c:spPr>
              <a:solidFill>
                <a:schemeClr val="bg1">
                  <a:lumMod val="65000"/>
                </a:schemeClr>
              </a:solidFill>
            </c:spPr>
            <c:extLst>
              <c:ext xmlns:c16="http://schemas.microsoft.com/office/drawing/2014/chart" uri="{C3380CC4-5D6E-409C-BE32-E72D297353CC}">
                <c16:uniqueId val="{00000003-E15F-488E-A72D-D8F989889328}"/>
              </c:ext>
            </c:extLst>
          </c:dPt>
          <c:dPt>
            <c:idx val="4"/>
            <c:invertIfNegative val="0"/>
            <c:bubble3D val="0"/>
            <c:spPr>
              <a:solidFill>
                <a:srgbClr val="071D49"/>
              </a:solidFill>
            </c:spPr>
            <c:extLst>
              <c:ext xmlns:c16="http://schemas.microsoft.com/office/drawing/2014/chart" uri="{C3380CC4-5D6E-409C-BE32-E72D297353CC}">
                <c16:uniqueId val="{00000004-E15F-488E-A72D-D8F989889328}"/>
              </c:ext>
            </c:extLst>
          </c:dPt>
          <c:dPt>
            <c:idx val="5"/>
            <c:invertIfNegative val="0"/>
            <c:bubble3D val="0"/>
            <c:extLst>
              <c:ext xmlns:c16="http://schemas.microsoft.com/office/drawing/2014/chart" uri="{C3380CC4-5D6E-409C-BE32-E72D297353CC}">
                <c16:uniqueId val="{00000005-E15F-488E-A72D-D8F989889328}"/>
              </c:ext>
            </c:extLst>
          </c:dPt>
          <c:dPt>
            <c:idx val="6"/>
            <c:invertIfNegative val="0"/>
            <c:bubble3D val="0"/>
            <c:extLst>
              <c:ext xmlns:c16="http://schemas.microsoft.com/office/drawing/2014/chart" uri="{C3380CC4-5D6E-409C-BE32-E72D297353CC}">
                <c16:uniqueId val="{00000006-E15F-488E-A72D-D8F989889328}"/>
              </c:ext>
            </c:extLst>
          </c:dPt>
          <c:dPt>
            <c:idx val="7"/>
            <c:invertIfNegative val="0"/>
            <c:bubble3D val="0"/>
            <c:spPr>
              <a:solidFill>
                <a:schemeClr val="bg1">
                  <a:lumMod val="65000"/>
                </a:schemeClr>
              </a:solidFill>
            </c:spPr>
            <c:extLst>
              <c:ext xmlns:c16="http://schemas.microsoft.com/office/drawing/2014/chart" uri="{C3380CC4-5D6E-409C-BE32-E72D297353CC}">
                <c16:uniqueId val="{00000008-E15F-488E-A72D-D8F989889328}"/>
              </c:ext>
            </c:extLst>
          </c:dPt>
          <c:dPt>
            <c:idx val="8"/>
            <c:invertIfNegative val="0"/>
            <c:bubble3D val="0"/>
            <c:spPr>
              <a:solidFill>
                <a:srgbClr val="FF0000"/>
              </a:solidFill>
            </c:spPr>
            <c:extLst>
              <c:ext xmlns:c16="http://schemas.microsoft.com/office/drawing/2014/chart" uri="{C3380CC4-5D6E-409C-BE32-E72D297353CC}">
                <c16:uniqueId val="{0000000A-AB77-40CA-8C76-C13BA6ECEA18}"/>
              </c:ext>
            </c:extLst>
          </c:dPt>
          <c:dLbls>
            <c:dLbl>
              <c:idx val="8"/>
              <c:spPr>
                <a:noFill/>
                <a:ln>
                  <a:noFill/>
                </a:ln>
                <a:effectLst/>
              </c:spPr>
              <c:txPr>
                <a:bodyPr wrap="square" lIns="38100" tIns="19050" rIns="38100" bIns="19050" anchor="ctr" anchorCtr="0">
                  <a:spAutoFit/>
                </a:bodyPr>
                <a:lstStyle/>
                <a:p>
                  <a:pPr algn="ctr" rtl="0">
                    <a:defRPr lang="en-US" sz="10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AB77-40CA-8C76-C13BA6ECEA18}"/>
                </c:ext>
              </c:extLst>
            </c:dLbl>
            <c:spPr>
              <a:noFill/>
              <a:ln>
                <a:noFill/>
              </a:ln>
              <a:effectLst/>
            </c:spPr>
            <c:txPr>
              <a:bodyPr wrap="square" lIns="38100" tIns="19050" rIns="38100" bIns="19050" anchor="ctr" anchorCtr="0">
                <a:spAutoFit/>
              </a:bodyPr>
              <a:lstStyle/>
              <a:p>
                <a:pPr algn="ctr" rtl="0">
                  <a:defRPr lang="en-US" sz="1000" b="0" i="0" u="none" strike="noStrike" kern="1200" baseline="0">
                    <a:solidFill>
                      <a:srgbClr val="44546A"/>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 ##0.0</c:formatCode>
                <c:ptCount val="9"/>
                <c:pt idx="0">
                  <c:v>206.43700000000001</c:v>
                </c:pt>
                <c:pt idx="1">
                  <c:v>152.5</c:v>
                </c:pt>
                <c:pt idx="2">
                  <c:v>128.1</c:v>
                </c:pt>
                <c:pt idx="3">
                  <c:v>118.16200000000001</c:v>
                </c:pt>
                <c:pt idx="4">
                  <c:v>133.39099999999999</c:v>
                </c:pt>
                <c:pt idx="5">
                  <c:v>60.912999999999997</c:v>
                </c:pt>
                <c:pt idx="6">
                  <c:v>33.5</c:v>
                </c:pt>
                <c:pt idx="7">
                  <c:v>210.995</c:v>
                </c:pt>
                <c:pt idx="8">
                  <c:v>198.934</c:v>
                </c:pt>
              </c:numCache>
            </c:numRef>
          </c:val>
          <c:extLst>
            <c:ext xmlns:c16="http://schemas.microsoft.com/office/drawing/2014/chart" uri="{C3380CC4-5D6E-409C-BE32-E72D297353CC}">
              <c16:uniqueId val="{00000009-E15F-488E-A72D-D8F989889328}"/>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100"/>
        <c:noMultiLvlLbl val="0"/>
      </c:catAx>
      <c:valAx>
        <c:axId val="132717568"/>
        <c:scaling>
          <c:orientation val="minMax"/>
          <c:max val="350"/>
          <c:min val="0"/>
        </c:scaling>
        <c:delete val="1"/>
        <c:axPos val="l"/>
        <c:numFmt formatCode="#\ ##0.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240645685759E-2"/>
          <c:y val="0.13253507459915734"/>
          <c:w val="0.92186092923408058"/>
          <c:h val="0.63266835170303759"/>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8955-4B66-BAB9-EBFECD097731}"/>
              </c:ext>
            </c:extLst>
          </c:dPt>
          <c:dPt>
            <c:idx val="2"/>
            <c:invertIfNegative val="0"/>
            <c:bubble3D val="0"/>
            <c:extLst>
              <c:ext xmlns:c16="http://schemas.microsoft.com/office/drawing/2014/chart" uri="{C3380CC4-5D6E-409C-BE32-E72D297353CC}">
                <c16:uniqueId val="{00000001-8955-4B66-BAB9-EBFECD097731}"/>
              </c:ext>
            </c:extLst>
          </c:dPt>
          <c:dPt>
            <c:idx val="3"/>
            <c:invertIfNegative val="0"/>
            <c:bubble3D val="0"/>
            <c:spPr>
              <a:solidFill>
                <a:schemeClr val="bg1">
                  <a:lumMod val="65000"/>
                </a:schemeClr>
              </a:solidFill>
            </c:spPr>
            <c:extLst>
              <c:ext xmlns:c16="http://schemas.microsoft.com/office/drawing/2014/chart" uri="{C3380CC4-5D6E-409C-BE32-E72D297353CC}">
                <c16:uniqueId val="{00000003-8955-4B66-BAB9-EBFECD097731}"/>
              </c:ext>
            </c:extLst>
          </c:dPt>
          <c:dPt>
            <c:idx val="4"/>
            <c:invertIfNegative val="0"/>
            <c:bubble3D val="0"/>
            <c:spPr>
              <a:solidFill>
                <a:srgbClr val="071D49"/>
              </a:solidFill>
            </c:spPr>
            <c:extLst>
              <c:ext xmlns:c16="http://schemas.microsoft.com/office/drawing/2014/chart" uri="{C3380CC4-5D6E-409C-BE32-E72D297353CC}">
                <c16:uniqueId val="{00000004-8955-4B66-BAB9-EBFECD097731}"/>
              </c:ext>
            </c:extLst>
          </c:dPt>
          <c:dPt>
            <c:idx val="5"/>
            <c:invertIfNegative val="0"/>
            <c:bubble3D val="0"/>
            <c:extLst>
              <c:ext xmlns:c16="http://schemas.microsoft.com/office/drawing/2014/chart" uri="{C3380CC4-5D6E-409C-BE32-E72D297353CC}">
                <c16:uniqueId val="{00000005-8955-4B66-BAB9-EBFECD097731}"/>
              </c:ext>
            </c:extLst>
          </c:dPt>
          <c:dPt>
            <c:idx val="6"/>
            <c:invertIfNegative val="0"/>
            <c:bubble3D val="0"/>
            <c:extLst>
              <c:ext xmlns:c16="http://schemas.microsoft.com/office/drawing/2014/chart" uri="{C3380CC4-5D6E-409C-BE32-E72D297353CC}">
                <c16:uniqueId val="{00000006-8955-4B66-BAB9-EBFECD097731}"/>
              </c:ext>
            </c:extLst>
          </c:dPt>
          <c:dPt>
            <c:idx val="7"/>
            <c:invertIfNegative val="0"/>
            <c:bubble3D val="0"/>
            <c:spPr>
              <a:solidFill>
                <a:schemeClr val="bg1">
                  <a:lumMod val="65000"/>
                </a:schemeClr>
              </a:solidFill>
            </c:spPr>
            <c:extLst>
              <c:ext xmlns:c16="http://schemas.microsoft.com/office/drawing/2014/chart" uri="{C3380CC4-5D6E-409C-BE32-E72D297353CC}">
                <c16:uniqueId val="{00000008-8955-4B66-BAB9-EBFECD097731}"/>
              </c:ext>
            </c:extLst>
          </c:dPt>
          <c:dPt>
            <c:idx val="8"/>
            <c:invertIfNegative val="0"/>
            <c:bubble3D val="0"/>
            <c:spPr>
              <a:solidFill>
                <a:srgbClr val="FF0000"/>
              </a:solidFill>
            </c:spPr>
            <c:extLst>
              <c:ext xmlns:c16="http://schemas.microsoft.com/office/drawing/2014/chart" uri="{C3380CC4-5D6E-409C-BE32-E72D297353CC}">
                <c16:uniqueId val="{0000000A-4E6F-4F73-B542-DA10BB3EFE5B}"/>
              </c:ext>
            </c:extLst>
          </c:dPt>
          <c:dLbls>
            <c:dLbl>
              <c:idx val="3"/>
              <c:tx>
                <c:rich>
                  <a:bodyPr/>
                  <a:lstStyle/>
                  <a:p>
                    <a:fld id="{6548AACE-129C-462A-B246-8FC7337FEE81}" type="VALUE">
                      <a:rPr lang="en-US" b="0" smtClean="0">
                        <a:solidFill>
                          <a:srgbClr val="44546A"/>
                        </a:solidFill>
                      </a:rPr>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B66-BAB9-EBFECD097731}"/>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14135032302217634"/>
                      <c:h val="0.1090877251510243"/>
                    </c:manualLayout>
                  </c15:layout>
                </c:ext>
                <c:ext xmlns:c16="http://schemas.microsoft.com/office/drawing/2014/chart" uri="{C3380CC4-5D6E-409C-BE32-E72D297353CC}">
                  <c16:uniqueId val="{00000004-8955-4B66-BAB9-EBFECD097731}"/>
                </c:ext>
              </c:extLst>
            </c:dLbl>
            <c:dLbl>
              <c:idx val="5"/>
              <c:spPr>
                <a:noFill/>
                <a:ln>
                  <a:noFill/>
                </a:ln>
                <a:effectLst/>
              </c:spPr>
              <c:txPr>
                <a:bodyPr anchorCtr="0"/>
                <a:lstStyle/>
                <a:p>
                  <a:pPr algn="ctr" rtl="0">
                    <a:defRPr lang="en-US" sz="1000" b="0" i="0" u="none" strike="noStrike" kern="1200" baseline="0">
                      <a:solidFill>
                        <a:srgbClr val="44546A"/>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5-8955-4B66-BAB9-EBFECD097731}"/>
                </c:ext>
              </c:extLst>
            </c:dLbl>
            <c:dLbl>
              <c:idx val="6"/>
              <c:spPr>
                <a:noFill/>
                <a:ln>
                  <a:noFill/>
                </a:ln>
                <a:effectLst/>
              </c:spPr>
              <c:txPr>
                <a:bodyPr anchorCtr="0"/>
                <a:lstStyle/>
                <a:p>
                  <a:pPr algn="ctr" rtl="0">
                    <a:defRPr lang="en-US" sz="1000" b="0" i="0" u="none" strike="noStrike" kern="1200" baseline="0">
                      <a:solidFill>
                        <a:srgbClr val="44546A"/>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8955-4B66-BAB9-EBFECD097731}"/>
                </c:ext>
              </c:extLst>
            </c:dLbl>
            <c:dLbl>
              <c:idx val="7"/>
              <c:spPr>
                <a:noFill/>
                <a:ln>
                  <a:noFill/>
                </a:ln>
                <a:effectLst/>
              </c:spPr>
              <c:txPr>
                <a:bodyPr anchorCtr="0"/>
                <a:lstStyle/>
                <a:p>
                  <a:pPr algn="ctr" rtl="0">
                    <a:defRPr lang="en-US" sz="1000" b="0" i="0" u="none" strike="noStrike" kern="1200" baseline="0">
                      <a:solidFill>
                        <a:srgbClr val="44546A"/>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8955-4B66-BAB9-EBFECD097731}"/>
                </c:ext>
              </c:extLst>
            </c:dLbl>
            <c:dLbl>
              <c:idx val="8"/>
              <c:spPr>
                <a:noFill/>
                <a:ln>
                  <a:noFill/>
                </a:ln>
                <a:effectLst/>
              </c:spPr>
              <c:txPr>
                <a:bodyPr/>
                <a:lstStyle/>
                <a:p>
                  <a:pPr>
                    <a:defRPr lang="en-US" sz="10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4E6F-4F73-B542-DA10BB3EFE5B}"/>
                </c:ext>
              </c:extLst>
            </c:dLbl>
            <c:spPr>
              <a:noFill/>
              <a:ln>
                <a:noFill/>
              </a:ln>
              <a:effectLst/>
            </c:spPr>
            <c:txPr>
              <a:bodyPr/>
              <a:lstStyle/>
              <a:p>
                <a:pPr>
                  <a:defRPr lang="en-US" sz="1000" b="0" i="0" u="none" strike="noStrike" kern="1200" baseline="0">
                    <a:solidFill>
                      <a:srgbClr val="44546A"/>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 ##0.0</c:formatCode>
                <c:ptCount val="9"/>
                <c:pt idx="0">
                  <c:v>4.2</c:v>
                </c:pt>
                <c:pt idx="1">
                  <c:v>6.6</c:v>
                </c:pt>
                <c:pt idx="2">
                  <c:v>1.4</c:v>
                </c:pt>
                <c:pt idx="3">
                  <c:v>18.2</c:v>
                </c:pt>
                <c:pt idx="4">
                  <c:v>5.0999999999999996</c:v>
                </c:pt>
                <c:pt idx="5">
                  <c:v>8.7159999999999993</c:v>
                </c:pt>
                <c:pt idx="6">
                  <c:v>4.2</c:v>
                </c:pt>
                <c:pt idx="7">
                  <c:v>21.8</c:v>
                </c:pt>
                <c:pt idx="8">
                  <c:v>13.7</c:v>
                </c:pt>
              </c:numCache>
            </c:numRef>
          </c:val>
          <c:extLst>
            <c:ext xmlns:c16="http://schemas.microsoft.com/office/drawing/2014/chart" uri="{C3380CC4-5D6E-409C-BE32-E72D297353CC}">
              <c16:uniqueId val="{0000000A-8955-4B66-BAB9-EBFECD097731}"/>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700"/>
        <c:noMultiLvlLbl val="0"/>
      </c:catAx>
      <c:valAx>
        <c:axId val="132717568"/>
        <c:scaling>
          <c:orientation val="minMax"/>
          <c:max val="25"/>
          <c:min val="-4"/>
        </c:scaling>
        <c:delete val="1"/>
        <c:axPos val="l"/>
        <c:numFmt formatCode="#\ ##0.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2431607338021E-2"/>
          <c:y val="7.0379177516789862E-2"/>
          <c:w val="0.92186092923408058"/>
          <c:h val="0.69600961146814844"/>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249B-4252-B780-321C1F581453}"/>
              </c:ext>
            </c:extLst>
          </c:dPt>
          <c:dPt>
            <c:idx val="2"/>
            <c:invertIfNegative val="0"/>
            <c:bubble3D val="0"/>
            <c:extLst>
              <c:ext xmlns:c16="http://schemas.microsoft.com/office/drawing/2014/chart" uri="{C3380CC4-5D6E-409C-BE32-E72D297353CC}">
                <c16:uniqueId val="{00000001-249B-4252-B780-321C1F581453}"/>
              </c:ext>
            </c:extLst>
          </c:dPt>
          <c:dPt>
            <c:idx val="3"/>
            <c:invertIfNegative val="0"/>
            <c:bubble3D val="0"/>
            <c:spPr>
              <a:solidFill>
                <a:schemeClr val="bg1">
                  <a:lumMod val="65000"/>
                </a:schemeClr>
              </a:solidFill>
            </c:spPr>
            <c:extLst>
              <c:ext xmlns:c16="http://schemas.microsoft.com/office/drawing/2014/chart" uri="{C3380CC4-5D6E-409C-BE32-E72D297353CC}">
                <c16:uniqueId val="{00000003-249B-4252-B780-321C1F581453}"/>
              </c:ext>
            </c:extLst>
          </c:dPt>
          <c:dPt>
            <c:idx val="4"/>
            <c:invertIfNegative val="0"/>
            <c:bubble3D val="0"/>
            <c:spPr>
              <a:solidFill>
                <a:srgbClr val="071D49"/>
              </a:solidFill>
            </c:spPr>
            <c:extLst>
              <c:ext xmlns:c16="http://schemas.microsoft.com/office/drawing/2014/chart" uri="{C3380CC4-5D6E-409C-BE32-E72D297353CC}">
                <c16:uniqueId val="{00000004-249B-4252-B780-321C1F581453}"/>
              </c:ext>
            </c:extLst>
          </c:dPt>
          <c:dPt>
            <c:idx val="5"/>
            <c:invertIfNegative val="0"/>
            <c:bubble3D val="0"/>
            <c:extLst>
              <c:ext xmlns:c16="http://schemas.microsoft.com/office/drawing/2014/chart" uri="{C3380CC4-5D6E-409C-BE32-E72D297353CC}">
                <c16:uniqueId val="{00000005-249B-4252-B780-321C1F581453}"/>
              </c:ext>
            </c:extLst>
          </c:dPt>
          <c:dPt>
            <c:idx val="6"/>
            <c:invertIfNegative val="0"/>
            <c:bubble3D val="0"/>
            <c:extLst>
              <c:ext xmlns:c16="http://schemas.microsoft.com/office/drawing/2014/chart" uri="{C3380CC4-5D6E-409C-BE32-E72D297353CC}">
                <c16:uniqueId val="{00000006-249B-4252-B780-321C1F581453}"/>
              </c:ext>
            </c:extLst>
          </c:dPt>
          <c:dPt>
            <c:idx val="7"/>
            <c:invertIfNegative val="0"/>
            <c:bubble3D val="0"/>
            <c:spPr>
              <a:solidFill>
                <a:schemeClr val="bg1">
                  <a:lumMod val="65000"/>
                </a:schemeClr>
              </a:solidFill>
            </c:spPr>
            <c:extLst>
              <c:ext xmlns:c16="http://schemas.microsoft.com/office/drawing/2014/chart" uri="{C3380CC4-5D6E-409C-BE32-E72D297353CC}">
                <c16:uniqueId val="{00000008-249B-4252-B780-321C1F581453}"/>
              </c:ext>
            </c:extLst>
          </c:dPt>
          <c:dPt>
            <c:idx val="8"/>
            <c:invertIfNegative val="0"/>
            <c:bubble3D val="0"/>
            <c:spPr>
              <a:solidFill>
                <a:srgbClr val="FF0000"/>
              </a:solidFill>
            </c:spPr>
            <c:extLst>
              <c:ext xmlns:c16="http://schemas.microsoft.com/office/drawing/2014/chart" uri="{C3380CC4-5D6E-409C-BE32-E72D297353CC}">
                <c16:uniqueId val="{0000000A-3EC8-4AFA-B394-474A8F121A29}"/>
              </c:ext>
            </c:extLst>
          </c:dPt>
          <c:dLbls>
            <c:dLbl>
              <c:idx val="1"/>
              <c:layout>
                <c:manualLayout>
                  <c:x val="1.5703712023285214E-3"/>
                  <c:y val="8.8666680336113221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9B-4252-B780-321C1F581453}"/>
                </c:ext>
              </c:extLst>
            </c:dLbl>
            <c:dLbl>
              <c:idx val="2"/>
              <c:layout>
                <c:manualLayout>
                  <c:x val="-8.1775678367886351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9B-4252-B780-321C1F581453}"/>
                </c:ext>
              </c:extLst>
            </c:dLbl>
            <c:dLbl>
              <c:idx val="3"/>
              <c:layout>
                <c:manualLayout>
                  <c:x val="2.725991199561139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9B-4252-B780-321C1F581453}"/>
                </c:ext>
              </c:extLst>
            </c:dLbl>
            <c:dLbl>
              <c:idx val="5"/>
              <c:layout>
                <c:manualLayout>
                  <c:x val="0"/>
                  <c:y val="7.0379177516789789E-3"/>
                </c:manualLayout>
              </c:layout>
              <c:numFmt formatCode="#,##0" sourceLinked="0"/>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9B-4252-B780-321C1F581453}"/>
                </c:ext>
              </c:extLst>
            </c:dLbl>
            <c:dLbl>
              <c:idx val="6"/>
              <c:numFmt formatCode="#,##0" sourceLinked="0"/>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249B-4252-B780-321C1F581453}"/>
                </c:ext>
              </c:extLst>
            </c:dLbl>
            <c:dLbl>
              <c:idx val="7"/>
              <c:numFmt formatCode="#,##0" sourceLinked="0"/>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249B-4252-B780-321C1F581453}"/>
                </c:ext>
              </c:extLst>
            </c:dLbl>
            <c:dLbl>
              <c:idx val="8"/>
              <c:numFmt formatCode="#,##0" sourceLinked="0"/>
              <c:spPr>
                <a:noFill/>
                <a:ln>
                  <a:noFill/>
                </a:ln>
                <a:effectLst/>
              </c:spPr>
              <c:txPr>
                <a:bodyPr/>
                <a:lstStyle/>
                <a:p>
                  <a:pPr>
                    <a:defRPr sz="1000" b="1">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3EC8-4AFA-B394-474A8F121A29}"/>
                </c:ext>
              </c:extLst>
            </c:dLbl>
            <c:numFmt formatCode="#,##0" sourceLinked="0"/>
            <c:spPr>
              <a:noFill/>
              <a:ln>
                <a:noFill/>
              </a:ln>
              <a:effectLst/>
            </c:spPr>
            <c:txPr>
              <a:bodyPr/>
              <a:lstStyle/>
              <a:p>
                <a:pPr>
                  <a:defRPr sz="1000" b="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 ##0.0</c:formatCode>
                <c:ptCount val="9"/>
                <c:pt idx="0">
                  <c:v>745.9</c:v>
                </c:pt>
                <c:pt idx="1">
                  <c:v>570</c:v>
                </c:pt>
                <c:pt idx="2">
                  <c:v>623.20000000000005</c:v>
                </c:pt>
                <c:pt idx="3">
                  <c:v>606</c:v>
                </c:pt>
                <c:pt idx="4">
                  <c:v>1137.7</c:v>
                </c:pt>
                <c:pt idx="5">
                  <c:v>1276.5262</c:v>
                </c:pt>
                <c:pt idx="6">
                  <c:v>859.9</c:v>
                </c:pt>
                <c:pt idx="7">
                  <c:v>461.1</c:v>
                </c:pt>
                <c:pt idx="8">
                  <c:v>386.2</c:v>
                </c:pt>
              </c:numCache>
            </c:numRef>
          </c:val>
          <c:extLst>
            <c:ext xmlns:c16="http://schemas.microsoft.com/office/drawing/2014/chart" uri="{C3380CC4-5D6E-409C-BE32-E72D297353CC}">
              <c16:uniqueId val="{00000009-249B-4252-B780-321C1F581453}"/>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100"/>
        <c:noMultiLvlLbl val="0"/>
      </c:catAx>
      <c:valAx>
        <c:axId val="132717568"/>
        <c:scaling>
          <c:orientation val="minMax"/>
          <c:max val="1400"/>
          <c:min val="0"/>
        </c:scaling>
        <c:delete val="1"/>
        <c:axPos val="l"/>
        <c:numFmt formatCode="#\ ##0.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2431607338021E-2"/>
          <c:y val="9.0307568089083426E-2"/>
          <c:w val="0.92186092923408058"/>
          <c:h val="0.67489585821311149"/>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546B-4A66-A384-AE6A553FB912}"/>
              </c:ext>
            </c:extLst>
          </c:dPt>
          <c:dPt>
            <c:idx val="2"/>
            <c:invertIfNegative val="0"/>
            <c:bubble3D val="0"/>
            <c:extLst>
              <c:ext xmlns:c16="http://schemas.microsoft.com/office/drawing/2014/chart" uri="{C3380CC4-5D6E-409C-BE32-E72D297353CC}">
                <c16:uniqueId val="{00000001-546B-4A66-A384-AE6A553FB912}"/>
              </c:ext>
            </c:extLst>
          </c:dPt>
          <c:dPt>
            <c:idx val="3"/>
            <c:invertIfNegative val="0"/>
            <c:bubble3D val="0"/>
            <c:spPr>
              <a:solidFill>
                <a:schemeClr val="bg1">
                  <a:lumMod val="65000"/>
                </a:schemeClr>
              </a:solidFill>
            </c:spPr>
            <c:extLst>
              <c:ext xmlns:c16="http://schemas.microsoft.com/office/drawing/2014/chart" uri="{C3380CC4-5D6E-409C-BE32-E72D297353CC}">
                <c16:uniqueId val="{00000003-546B-4A66-A384-AE6A553FB912}"/>
              </c:ext>
            </c:extLst>
          </c:dPt>
          <c:dPt>
            <c:idx val="4"/>
            <c:invertIfNegative val="0"/>
            <c:bubble3D val="0"/>
            <c:spPr>
              <a:solidFill>
                <a:srgbClr val="071D49"/>
              </a:solidFill>
            </c:spPr>
            <c:extLst>
              <c:ext xmlns:c16="http://schemas.microsoft.com/office/drawing/2014/chart" uri="{C3380CC4-5D6E-409C-BE32-E72D297353CC}">
                <c16:uniqueId val="{00000004-546B-4A66-A384-AE6A553FB912}"/>
              </c:ext>
            </c:extLst>
          </c:dPt>
          <c:dPt>
            <c:idx val="5"/>
            <c:invertIfNegative val="0"/>
            <c:bubble3D val="0"/>
            <c:extLst>
              <c:ext xmlns:c16="http://schemas.microsoft.com/office/drawing/2014/chart" uri="{C3380CC4-5D6E-409C-BE32-E72D297353CC}">
                <c16:uniqueId val="{00000005-546B-4A66-A384-AE6A553FB912}"/>
              </c:ext>
            </c:extLst>
          </c:dPt>
          <c:dPt>
            <c:idx val="6"/>
            <c:invertIfNegative val="0"/>
            <c:bubble3D val="0"/>
            <c:extLst>
              <c:ext xmlns:c16="http://schemas.microsoft.com/office/drawing/2014/chart" uri="{C3380CC4-5D6E-409C-BE32-E72D297353CC}">
                <c16:uniqueId val="{00000006-546B-4A66-A384-AE6A553FB912}"/>
              </c:ext>
            </c:extLst>
          </c:dPt>
          <c:dPt>
            <c:idx val="7"/>
            <c:invertIfNegative val="0"/>
            <c:bubble3D val="0"/>
            <c:spPr>
              <a:solidFill>
                <a:schemeClr val="bg1">
                  <a:lumMod val="65000"/>
                </a:schemeClr>
              </a:solidFill>
            </c:spPr>
            <c:extLst>
              <c:ext xmlns:c16="http://schemas.microsoft.com/office/drawing/2014/chart" uri="{C3380CC4-5D6E-409C-BE32-E72D297353CC}">
                <c16:uniqueId val="{00000008-546B-4A66-A384-AE6A553FB912}"/>
              </c:ext>
            </c:extLst>
          </c:dPt>
          <c:dPt>
            <c:idx val="8"/>
            <c:invertIfNegative val="0"/>
            <c:bubble3D val="0"/>
            <c:spPr>
              <a:solidFill>
                <a:srgbClr val="FF0000"/>
              </a:solidFill>
            </c:spPr>
            <c:extLst>
              <c:ext xmlns:c16="http://schemas.microsoft.com/office/drawing/2014/chart" uri="{C3380CC4-5D6E-409C-BE32-E72D297353CC}">
                <c16:uniqueId val="{0000000A-10EC-4B73-A720-0CA663F5DFEB}"/>
              </c:ext>
            </c:extLst>
          </c:dPt>
          <c:dLbls>
            <c:dLbl>
              <c:idx val="1"/>
              <c:layout>
                <c:manualLayout>
                  <c:x val="-2.7258559455962104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6B-4A66-A384-AE6A553FB912}"/>
                </c:ext>
              </c:extLst>
            </c:dLbl>
            <c:dLbl>
              <c:idx val="2"/>
              <c:layout>
                <c:manualLayout>
                  <c:x val="9.0078143051275789E-3"/>
                  <c:y val="8.86666803361128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6B-4A66-A384-AE6A553FB912}"/>
                </c:ext>
              </c:extLst>
            </c:dLbl>
            <c:dLbl>
              <c:idx val="3"/>
              <c:layout>
                <c:manualLayout>
                  <c:x val="2.7258559455963106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6B-4A66-A384-AE6A553FB912}"/>
                </c:ext>
              </c:extLst>
            </c:dLbl>
            <c:dLbl>
              <c:idx val="8"/>
              <c:spPr>
                <a:noFill/>
                <a:ln>
                  <a:noFill/>
                </a:ln>
                <a:effectLst/>
              </c:spPr>
              <c:txPr>
                <a:bodyPr anchorCtr="0"/>
                <a:lstStyle/>
                <a:p>
                  <a:pPr algn="ctr" rtl="0">
                    <a:defRPr lang="en-US" sz="1000" b="1" i="0" u="none" strike="noStrike" kern="1200" baseline="0">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10EC-4B73-A720-0CA663F5DFEB}"/>
                </c:ext>
              </c:extLst>
            </c:dLbl>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0.0</c:formatCode>
                <c:ptCount val="9"/>
                <c:pt idx="0">
                  <c:v>89.631</c:v>
                </c:pt>
                <c:pt idx="1">
                  <c:v>103.759</c:v>
                </c:pt>
                <c:pt idx="2">
                  <c:v>174.8</c:v>
                </c:pt>
                <c:pt idx="3">
                  <c:v>88.95</c:v>
                </c:pt>
                <c:pt idx="4">
                  <c:v>94.772000000000006</c:v>
                </c:pt>
                <c:pt idx="5">
                  <c:v>117.053</c:v>
                </c:pt>
                <c:pt idx="6">
                  <c:v>121.4</c:v>
                </c:pt>
                <c:pt idx="7">
                  <c:v>70.572000000000003</c:v>
                </c:pt>
                <c:pt idx="8">
                  <c:v>80.728999999999999</c:v>
                </c:pt>
              </c:numCache>
            </c:numRef>
          </c:val>
          <c:extLst>
            <c:ext xmlns:c16="http://schemas.microsoft.com/office/drawing/2014/chart" uri="{C3380CC4-5D6E-409C-BE32-E72D297353CC}">
              <c16:uniqueId val="{00000009-546B-4A66-A384-AE6A553FB912}"/>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none"/>
        <c:minorTickMark val="none"/>
        <c:tickLblPos val="nextTo"/>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100"/>
        <c:noMultiLvlLbl val="0"/>
      </c:catAx>
      <c:valAx>
        <c:axId val="132717568"/>
        <c:scaling>
          <c:orientation val="minMax"/>
          <c:max val="180"/>
          <c:min val="0"/>
        </c:scaling>
        <c:delete val="1"/>
        <c:axPos val="l"/>
        <c:numFmt formatCode="0.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240645685759E-2"/>
          <c:y val="0.11087392686687896"/>
          <c:w val="0.92186092923408058"/>
          <c:h val="0.88912607313312109"/>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84AB-468F-A300-582C580A180A}"/>
              </c:ext>
            </c:extLst>
          </c:dPt>
          <c:dPt>
            <c:idx val="2"/>
            <c:invertIfNegative val="0"/>
            <c:bubble3D val="0"/>
            <c:extLst>
              <c:ext xmlns:c16="http://schemas.microsoft.com/office/drawing/2014/chart" uri="{C3380CC4-5D6E-409C-BE32-E72D297353CC}">
                <c16:uniqueId val="{00000001-84AB-468F-A300-582C580A180A}"/>
              </c:ext>
            </c:extLst>
          </c:dPt>
          <c:dPt>
            <c:idx val="3"/>
            <c:invertIfNegative val="0"/>
            <c:bubble3D val="0"/>
            <c:spPr>
              <a:solidFill>
                <a:schemeClr val="bg1">
                  <a:lumMod val="65000"/>
                </a:schemeClr>
              </a:solidFill>
            </c:spPr>
            <c:extLst>
              <c:ext xmlns:c16="http://schemas.microsoft.com/office/drawing/2014/chart" uri="{C3380CC4-5D6E-409C-BE32-E72D297353CC}">
                <c16:uniqueId val="{00000003-84AB-468F-A300-582C580A180A}"/>
              </c:ext>
            </c:extLst>
          </c:dPt>
          <c:dPt>
            <c:idx val="4"/>
            <c:invertIfNegative val="0"/>
            <c:bubble3D val="0"/>
            <c:spPr>
              <a:solidFill>
                <a:srgbClr val="071D49"/>
              </a:solidFill>
            </c:spPr>
            <c:extLst>
              <c:ext xmlns:c16="http://schemas.microsoft.com/office/drawing/2014/chart" uri="{C3380CC4-5D6E-409C-BE32-E72D297353CC}">
                <c16:uniqueId val="{00000004-84AB-468F-A300-582C580A180A}"/>
              </c:ext>
            </c:extLst>
          </c:dPt>
          <c:dPt>
            <c:idx val="5"/>
            <c:invertIfNegative val="0"/>
            <c:bubble3D val="0"/>
            <c:extLst>
              <c:ext xmlns:c16="http://schemas.microsoft.com/office/drawing/2014/chart" uri="{C3380CC4-5D6E-409C-BE32-E72D297353CC}">
                <c16:uniqueId val="{00000005-84AB-468F-A300-582C580A180A}"/>
              </c:ext>
            </c:extLst>
          </c:dPt>
          <c:dPt>
            <c:idx val="6"/>
            <c:invertIfNegative val="0"/>
            <c:bubble3D val="0"/>
            <c:extLst>
              <c:ext xmlns:c16="http://schemas.microsoft.com/office/drawing/2014/chart" uri="{C3380CC4-5D6E-409C-BE32-E72D297353CC}">
                <c16:uniqueId val="{00000006-84AB-468F-A300-582C580A180A}"/>
              </c:ext>
            </c:extLst>
          </c:dPt>
          <c:dPt>
            <c:idx val="7"/>
            <c:invertIfNegative val="0"/>
            <c:bubble3D val="0"/>
            <c:spPr>
              <a:solidFill>
                <a:schemeClr val="bg1">
                  <a:lumMod val="65000"/>
                </a:schemeClr>
              </a:solidFill>
            </c:spPr>
            <c:extLst>
              <c:ext xmlns:c16="http://schemas.microsoft.com/office/drawing/2014/chart" uri="{C3380CC4-5D6E-409C-BE32-E72D297353CC}">
                <c16:uniqueId val="{00000008-84AB-468F-A300-582C580A180A}"/>
              </c:ext>
            </c:extLst>
          </c:dPt>
          <c:dPt>
            <c:idx val="8"/>
            <c:invertIfNegative val="0"/>
            <c:bubble3D val="0"/>
            <c:spPr>
              <a:solidFill>
                <a:srgbClr val="FF0000"/>
              </a:solidFill>
            </c:spPr>
            <c:extLst>
              <c:ext xmlns:c16="http://schemas.microsoft.com/office/drawing/2014/chart" uri="{C3380CC4-5D6E-409C-BE32-E72D297353CC}">
                <c16:uniqueId val="{0000000A-CE03-4F82-980A-8AE0259BE052}"/>
              </c:ext>
            </c:extLst>
          </c:dPt>
          <c:dLbls>
            <c:dLbl>
              <c:idx val="0"/>
              <c:layout>
                <c:manualLayout>
                  <c:x val="-6.4445436028348268E-3"/>
                  <c:y val="2.111430742178906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0410086099779127"/>
                      <c:h val="0.10204980739934531"/>
                    </c:manualLayout>
                  </c15:layout>
                </c:ext>
                <c:ext xmlns:c16="http://schemas.microsoft.com/office/drawing/2014/chart" uri="{C3380CC4-5D6E-409C-BE32-E72D297353CC}">
                  <c16:uniqueId val="{00000009-84AB-468F-A300-582C580A180A}"/>
                </c:ext>
              </c:extLst>
            </c:dLbl>
            <c:dLbl>
              <c:idx val="1"/>
              <c:layout>
                <c:manualLayout>
                  <c:x val="-7.0223536014511556E-3"/>
                  <c:y val="1.49630564734711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AB-468F-A300-582C580A180A}"/>
                </c:ext>
              </c:extLst>
            </c:dLbl>
            <c:dLbl>
              <c:idx val="2"/>
              <c:layout>
                <c:manualLayout>
                  <c:x val="-3.881272900541916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AB-468F-A300-582C580A180A}"/>
                </c:ext>
              </c:extLst>
            </c:dLbl>
            <c:dLbl>
              <c:idx val="3"/>
              <c:layout>
                <c:manualLayout>
                  <c:x val="4.874510696758344E-3"/>
                  <c:y val="7.4961188733643823E-4"/>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1557214861083719"/>
                      <c:h val="0.10204980739934531"/>
                    </c:manualLayout>
                  </c15:layout>
                </c:ext>
                <c:ext xmlns:c16="http://schemas.microsoft.com/office/drawing/2014/chart" uri="{C3380CC4-5D6E-409C-BE32-E72D297353CC}">
                  <c16:uniqueId val="{00000003-84AB-468F-A300-582C580A180A}"/>
                </c:ext>
              </c:extLst>
            </c:dLbl>
            <c:dLbl>
              <c:idx val="4"/>
              <c:layout>
                <c:manualLayout>
                  <c:x val="4.296362401889779E-3"/>
                  <c:y val="1.832849054025566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AB-468F-A300-582C580A180A}"/>
                </c:ext>
              </c:extLst>
            </c:dLbl>
            <c:dLbl>
              <c:idx val="8"/>
              <c:spPr>
                <a:noFill/>
                <a:ln>
                  <a:noFill/>
                </a:ln>
                <a:effectLst/>
              </c:spPr>
              <c:txPr>
                <a:bodyPr anchorCtr="0"/>
                <a:lstStyle/>
                <a:p>
                  <a:pPr algn="ctr" rtl="0">
                    <a:defRPr lang="en-US" sz="1000" b="1" i="0" u="none" strike="noStrike" kern="1200" baseline="0">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CE03-4F82-980A-8AE0259BE052}"/>
                </c:ext>
              </c:extLst>
            </c:dLbl>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0.0</c:formatCode>
                <c:ptCount val="9"/>
                <c:pt idx="0">
                  <c:v>24.2</c:v>
                </c:pt>
                <c:pt idx="1">
                  <c:v>0.8</c:v>
                </c:pt>
                <c:pt idx="2">
                  <c:v>4.8</c:v>
                </c:pt>
                <c:pt idx="3">
                  <c:v>17.100000000000001</c:v>
                </c:pt>
                <c:pt idx="4">
                  <c:v>8.3000000000000007</c:v>
                </c:pt>
                <c:pt idx="5">
                  <c:v>1.984</c:v>
                </c:pt>
                <c:pt idx="6">
                  <c:v>0.2</c:v>
                </c:pt>
                <c:pt idx="7">
                  <c:v>0.8</c:v>
                </c:pt>
                <c:pt idx="8">
                  <c:v>6.9</c:v>
                </c:pt>
              </c:numCache>
            </c:numRef>
          </c:val>
          <c:extLst>
            <c:ext xmlns:c16="http://schemas.microsoft.com/office/drawing/2014/chart" uri="{C3380CC4-5D6E-409C-BE32-E72D297353CC}">
              <c16:uniqueId val="{0000000A-84AB-468F-A300-582C580A180A}"/>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none"/>
        <c:minorTickMark val="none"/>
        <c:tickLblPos val="low"/>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100"/>
        <c:tickLblSkip val="1"/>
        <c:noMultiLvlLbl val="0"/>
      </c:catAx>
      <c:valAx>
        <c:axId val="132717568"/>
        <c:scaling>
          <c:orientation val="minMax"/>
        </c:scaling>
        <c:delete val="1"/>
        <c:axPos val="l"/>
        <c:numFmt formatCode="0.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2431607338021E-2"/>
          <c:y val="7.0379177516789862E-2"/>
          <c:w val="0.92186092923408058"/>
          <c:h val="0.69600961146814844"/>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0-C474-41DD-96FC-DB1C0C0BE4A5}"/>
              </c:ext>
            </c:extLst>
          </c:dPt>
          <c:dPt>
            <c:idx val="1"/>
            <c:invertIfNegative val="0"/>
            <c:bubble3D val="0"/>
            <c:extLst>
              <c:ext xmlns:c16="http://schemas.microsoft.com/office/drawing/2014/chart" uri="{C3380CC4-5D6E-409C-BE32-E72D297353CC}">
                <c16:uniqueId val="{00000001-C474-41DD-96FC-DB1C0C0BE4A5}"/>
              </c:ext>
            </c:extLst>
          </c:dPt>
          <c:dPt>
            <c:idx val="2"/>
            <c:invertIfNegative val="0"/>
            <c:bubble3D val="0"/>
            <c:extLst>
              <c:ext xmlns:c16="http://schemas.microsoft.com/office/drawing/2014/chart" uri="{C3380CC4-5D6E-409C-BE32-E72D297353CC}">
                <c16:uniqueId val="{00000002-C474-41DD-96FC-DB1C0C0BE4A5}"/>
              </c:ext>
            </c:extLst>
          </c:dPt>
          <c:dPt>
            <c:idx val="3"/>
            <c:invertIfNegative val="0"/>
            <c:bubble3D val="0"/>
            <c:spPr>
              <a:solidFill>
                <a:schemeClr val="bg1">
                  <a:lumMod val="65000"/>
                </a:schemeClr>
              </a:solidFill>
            </c:spPr>
            <c:extLst>
              <c:ext xmlns:c16="http://schemas.microsoft.com/office/drawing/2014/chart" uri="{C3380CC4-5D6E-409C-BE32-E72D297353CC}">
                <c16:uniqueId val="{00000004-C474-41DD-96FC-DB1C0C0BE4A5}"/>
              </c:ext>
            </c:extLst>
          </c:dPt>
          <c:dPt>
            <c:idx val="4"/>
            <c:invertIfNegative val="0"/>
            <c:bubble3D val="0"/>
            <c:spPr>
              <a:solidFill>
                <a:srgbClr val="071D49"/>
              </a:solidFill>
            </c:spPr>
            <c:extLst>
              <c:ext xmlns:c16="http://schemas.microsoft.com/office/drawing/2014/chart" uri="{C3380CC4-5D6E-409C-BE32-E72D297353CC}">
                <c16:uniqueId val="{00000005-C474-41DD-96FC-DB1C0C0BE4A5}"/>
              </c:ext>
            </c:extLst>
          </c:dPt>
          <c:dPt>
            <c:idx val="5"/>
            <c:invertIfNegative val="0"/>
            <c:bubble3D val="0"/>
            <c:extLst>
              <c:ext xmlns:c16="http://schemas.microsoft.com/office/drawing/2014/chart" uri="{C3380CC4-5D6E-409C-BE32-E72D297353CC}">
                <c16:uniqueId val="{00000006-C474-41DD-96FC-DB1C0C0BE4A5}"/>
              </c:ext>
            </c:extLst>
          </c:dPt>
          <c:dPt>
            <c:idx val="6"/>
            <c:invertIfNegative val="0"/>
            <c:bubble3D val="0"/>
            <c:extLst>
              <c:ext xmlns:c16="http://schemas.microsoft.com/office/drawing/2014/chart" uri="{C3380CC4-5D6E-409C-BE32-E72D297353CC}">
                <c16:uniqueId val="{00000007-C474-41DD-96FC-DB1C0C0BE4A5}"/>
              </c:ext>
            </c:extLst>
          </c:dPt>
          <c:dPt>
            <c:idx val="7"/>
            <c:invertIfNegative val="0"/>
            <c:bubble3D val="0"/>
            <c:spPr>
              <a:solidFill>
                <a:schemeClr val="bg1">
                  <a:lumMod val="65000"/>
                </a:schemeClr>
              </a:solidFill>
            </c:spPr>
            <c:extLst>
              <c:ext xmlns:c16="http://schemas.microsoft.com/office/drawing/2014/chart" uri="{C3380CC4-5D6E-409C-BE32-E72D297353CC}">
                <c16:uniqueId val="{00000009-C474-41DD-96FC-DB1C0C0BE4A5}"/>
              </c:ext>
            </c:extLst>
          </c:dPt>
          <c:dPt>
            <c:idx val="8"/>
            <c:invertIfNegative val="0"/>
            <c:bubble3D val="0"/>
            <c:spPr>
              <a:solidFill>
                <a:srgbClr val="FF0000"/>
              </a:solidFill>
            </c:spPr>
            <c:extLst>
              <c:ext xmlns:c16="http://schemas.microsoft.com/office/drawing/2014/chart" uri="{C3380CC4-5D6E-409C-BE32-E72D297353CC}">
                <c16:uniqueId val="{0000000A-C474-41DD-96FC-DB1C0C0BE4A5}"/>
              </c:ext>
            </c:extLst>
          </c:dPt>
          <c:dLbls>
            <c:dLbl>
              <c:idx val="2"/>
              <c:layout>
                <c:manualLayout>
                  <c:x val="1.5703712023285214E-3"/>
                  <c:y val="8.8666680336113221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74-41DD-96FC-DB1C0C0BE4A5}"/>
                </c:ext>
              </c:extLst>
            </c:dLbl>
            <c:dLbl>
              <c:idx val="3"/>
              <c:layout>
                <c:manualLayout>
                  <c:x val="-8.1775678367886351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74-41DD-96FC-DB1C0C0BE4A5}"/>
                </c:ext>
              </c:extLst>
            </c:dLbl>
            <c:dLbl>
              <c:idx val="4"/>
              <c:layout>
                <c:manualLayout>
                  <c:x val="2.725991199561139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74-41DD-96FC-DB1C0C0BE4A5}"/>
                </c:ext>
              </c:extLst>
            </c:dLbl>
            <c:dLbl>
              <c:idx val="5"/>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C474-41DD-96FC-DB1C0C0BE4A5}"/>
                </c:ext>
              </c:extLst>
            </c:dLbl>
            <c:dLbl>
              <c:idx val="6"/>
              <c:layout>
                <c:manualLayout>
                  <c:x val="0"/>
                  <c:y val="7.0379177516789789E-3"/>
                </c:manualLayout>
              </c:layout>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74-41DD-96FC-DB1C0C0BE4A5}"/>
                </c:ext>
              </c:extLst>
            </c:dLbl>
            <c:dLbl>
              <c:idx val="7"/>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9-C474-41DD-96FC-DB1C0C0BE4A5}"/>
                </c:ext>
              </c:extLst>
            </c:dLbl>
            <c:dLbl>
              <c:idx val="8"/>
              <c:spPr>
                <a:noFill/>
                <a:ln>
                  <a:noFill/>
                </a:ln>
                <a:effectLst/>
              </c:spPr>
              <c:txPr>
                <a:bodyPr/>
                <a:lstStyle/>
                <a:p>
                  <a:pPr>
                    <a:defRPr sz="1000" b="1">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C474-41DD-96FC-DB1C0C0BE4A5}"/>
                </c:ext>
              </c:extLst>
            </c:dLbl>
            <c:spPr>
              <a:noFill/>
              <a:ln>
                <a:noFill/>
              </a:ln>
              <a:effectLst/>
            </c:spPr>
            <c:txPr>
              <a:bodyPr/>
              <a:lstStyle/>
              <a:p>
                <a:pPr>
                  <a:defRPr sz="1000" b="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#,##0</c:formatCode>
                <c:ptCount val="9"/>
                <c:pt idx="0">
                  <c:v>565</c:v>
                </c:pt>
                <c:pt idx="1">
                  <c:v>339</c:v>
                </c:pt>
                <c:pt idx="2">
                  <c:v>283</c:v>
                </c:pt>
                <c:pt idx="3">
                  <c:v>500</c:v>
                </c:pt>
                <c:pt idx="4">
                  <c:v>759</c:v>
                </c:pt>
                <c:pt idx="5">
                  <c:v>597.15</c:v>
                </c:pt>
                <c:pt idx="6">
                  <c:v>1354</c:v>
                </c:pt>
                <c:pt idx="7">
                  <c:v>738</c:v>
                </c:pt>
                <c:pt idx="8">
                  <c:v>844</c:v>
                </c:pt>
              </c:numCache>
            </c:numRef>
          </c:val>
          <c:extLst>
            <c:ext xmlns:c16="http://schemas.microsoft.com/office/drawing/2014/chart" uri="{C3380CC4-5D6E-409C-BE32-E72D297353CC}">
              <c16:uniqueId val="{0000000B-C474-41DD-96FC-DB1C0C0BE4A5}"/>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none"/>
        <c:minorTickMark val="none"/>
        <c:tickLblPos val="nextTo"/>
        <c:spPr>
          <a:ln>
            <a:solidFill>
              <a:schemeClr val="bg1">
                <a:lumMod val="65000"/>
              </a:schemeClr>
            </a:solidFill>
          </a:ln>
        </c:spPr>
        <c:txPr>
          <a:bodyPr/>
          <a:lstStyle/>
          <a:p>
            <a:pPr>
              <a:defRPr sz="900">
                <a:solidFill>
                  <a:srgbClr val="7F7F7F"/>
                </a:solidFill>
                <a:latin typeface="Helvetica Neue"/>
              </a:defRPr>
            </a:pPr>
            <a:endParaRPr lang="pl-PL"/>
          </a:p>
        </c:txPr>
        <c:crossAx val="132717568"/>
        <c:crosses val="autoZero"/>
        <c:auto val="1"/>
        <c:lblAlgn val="ctr"/>
        <c:lblOffset val="100"/>
        <c:noMultiLvlLbl val="0"/>
      </c:catAx>
      <c:valAx>
        <c:axId val="132717568"/>
        <c:scaling>
          <c:orientation val="minMax"/>
          <c:max val="1500"/>
          <c:min val="0"/>
        </c:scaling>
        <c:delete val="1"/>
        <c:axPos val="l"/>
        <c:numFmt formatCode="#,##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pl-PL" sz="1200" b="0" i="0" u="none" strike="noStrike" kern="1200" spc="0" baseline="0">
                <a:solidFill>
                  <a:prstClr val="black">
                    <a:lumMod val="65000"/>
                    <a:lumOff val="35000"/>
                  </a:prstClr>
                </a:solidFill>
                <a:latin typeface="+mn-lt"/>
                <a:ea typeface="+mn-ea"/>
                <a:cs typeface="+mn-cs"/>
              </a:defRPr>
            </a:pPr>
            <a:r>
              <a:rPr lang="pl-PL" sz="1200" b="0" i="0" u="none" strike="noStrike" kern="1200" spc="0" baseline="0" dirty="0">
                <a:solidFill>
                  <a:prstClr val="black">
                    <a:lumMod val="65000"/>
                    <a:lumOff val="35000"/>
                  </a:prstClr>
                </a:solidFill>
                <a:latin typeface="+mn-lt"/>
                <a:ea typeface="+mn-ea"/>
                <a:cs typeface="+mn-cs"/>
              </a:rPr>
              <a:t>Import 2023</a:t>
            </a:r>
          </a:p>
        </c:rich>
      </c:tx>
      <c:layout>
        <c:manualLayout>
          <c:xMode val="edge"/>
          <c:yMode val="edge"/>
          <c:x val="0.42055967525218607"/>
          <c:y val="9.6722589332259995E-3"/>
        </c:manualLayout>
      </c:layout>
      <c:overlay val="0"/>
      <c:spPr>
        <a:noFill/>
        <a:ln>
          <a:noFill/>
        </a:ln>
        <a:effectLst/>
      </c:spPr>
      <c:txPr>
        <a:bodyPr rot="0" spcFirstLastPara="1" vertOverflow="ellipsis" vert="horz" wrap="square" anchor="ctr" anchorCtr="1"/>
        <a:lstStyle/>
        <a:p>
          <a:pPr>
            <a:defRPr lang="pl-PL" sz="1200" b="0" i="0" u="none" strike="noStrike" kern="1200" spc="0" baseline="0">
              <a:solidFill>
                <a:prstClr val="black">
                  <a:lumMod val="65000"/>
                  <a:lumOff val="35000"/>
                </a:prstClr>
              </a:solidFill>
              <a:latin typeface="+mn-lt"/>
              <a:ea typeface="+mn-ea"/>
              <a:cs typeface="+mn-cs"/>
            </a:defRPr>
          </a:pPr>
          <a:endParaRPr lang="pl-PL"/>
        </a:p>
      </c:txPr>
    </c:title>
    <c:autoTitleDeleted val="0"/>
    <c:plotArea>
      <c:layout>
        <c:manualLayout>
          <c:layoutTarget val="inner"/>
          <c:xMode val="edge"/>
          <c:yMode val="edge"/>
          <c:x val="7.4580971754987416E-2"/>
          <c:y val="0.18407755780793106"/>
          <c:w val="0.37043411021330624"/>
          <c:h val="0.68482068431612753"/>
        </c:manualLayout>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E2E0-4911-83A1-00B27C3C73AF}"/>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2E0-4911-83A1-00B27C3C73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E0-4911-83A1-00B27C3C73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E0-4911-83A1-00B27C3C73A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2E0-4911-83A1-00B27C3C73A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2E0-4911-83A1-00B27C3C73A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2E0-4911-83A1-00B27C3C73A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2E0-4911-83A1-00B27C3C73A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2E0-4911-83A1-00B27C3C73A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E2E0-4911-83A1-00B27C3C73A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E2E0-4911-83A1-00B27C3C73A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E2E0-4911-83A1-00B27C3C73AF}"/>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E2E0-4911-83A1-00B27C3C73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Arkusz1!$G$3:$G$13</c:f>
              <c:strCache>
                <c:ptCount val="11"/>
                <c:pt idx="0">
                  <c:v>Rosja / Russia</c:v>
                </c:pt>
                <c:pt idx="1">
                  <c:v>Szwecja / Sweden</c:v>
                </c:pt>
                <c:pt idx="2">
                  <c:v>Wielka Brytania / Great Britain</c:v>
                </c:pt>
                <c:pt idx="3">
                  <c:v>Niderlandy / Netherlands</c:v>
                </c:pt>
                <c:pt idx="4">
                  <c:v>USA</c:v>
                </c:pt>
                <c:pt idx="5">
                  <c:v>Norwegia / Norway</c:v>
                </c:pt>
                <c:pt idx="6">
                  <c:v>Litwa / Lithuania</c:v>
                </c:pt>
                <c:pt idx="7">
                  <c:v>Niemcy / Germany</c:v>
                </c:pt>
                <c:pt idx="8">
                  <c:v>Kazachstan / Kazakhstan</c:v>
                </c:pt>
                <c:pt idx="9">
                  <c:v>Łotwa / Latvia</c:v>
                </c:pt>
                <c:pt idx="10">
                  <c:v>Inni / Others</c:v>
                </c:pt>
              </c:strCache>
            </c:strRef>
          </c:cat>
          <c:val>
            <c:numRef>
              <c:f>Arkusz1!$H$3:$H$13</c:f>
              <c:numCache>
                <c:formatCode>0.00%</c:formatCode>
                <c:ptCount val="11"/>
                <c:pt idx="0">
                  <c:v>0.45800000000000002</c:v>
                </c:pt>
                <c:pt idx="1">
                  <c:v>0.223</c:v>
                </c:pt>
                <c:pt idx="2">
                  <c:v>4.5999999999999999E-2</c:v>
                </c:pt>
                <c:pt idx="3">
                  <c:v>4.4999999999999998E-2</c:v>
                </c:pt>
                <c:pt idx="4">
                  <c:v>0.04</c:v>
                </c:pt>
                <c:pt idx="5">
                  <c:v>3.5000000000000003E-2</c:v>
                </c:pt>
                <c:pt idx="6">
                  <c:v>3.4000000000000002E-2</c:v>
                </c:pt>
                <c:pt idx="7">
                  <c:v>2.9000000000000001E-2</c:v>
                </c:pt>
                <c:pt idx="8">
                  <c:v>2.8000000000000001E-2</c:v>
                </c:pt>
                <c:pt idx="9">
                  <c:v>2.7E-2</c:v>
                </c:pt>
                <c:pt idx="10">
                  <c:v>3.5000000000000003E-2</c:v>
                </c:pt>
              </c:numCache>
            </c:numRef>
          </c:val>
          <c:extLst>
            <c:ext xmlns:c16="http://schemas.microsoft.com/office/drawing/2014/chart" uri="{C3380CC4-5D6E-409C-BE32-E72D297353CC}">
              <c16:uniqueId val="{00000016-E2E0-4911-83A1-00B27C3C73A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7309098369367741"/>
          <c:y val="0.16340443712974576"/>
          <c:w val="0.41134865651129765"/>
          <c:h val="0.68829927035372673"/>
        </c:manualLayout>
      </c:layout>
      <c:overlay val="0"/>
      <c:spPr>
        <a:noFill/>
        <a:ln>
          <a:noFill/>
        </a:ln>
        <a:effectLst/>
      </c:spPr>
      <c:txPr>
        <a:bodyPr rot="0" spcFirstLastPara="1" vertOverflow="ellipsis" vert="horz" wrap="square" anchor="ctr" anchorCtr="1"/>
        <a:lstStyle/>
        <a:p>
          <a:pPr>
            <a:defRPr lang="en-US" sz="1000" b="0" i="0" u="none" strike="noStrike" kern="1200" spc="0" baseline="0">
              <a:solidFill>
                <a:prstClr val="black">
                  <a:lumMod val="65000"/>
                  <a:lumOff val="35000"/>
                </a:prst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56151035322776E-2"/>
          <c:y val="0.10438340359244139"/>
          <c:w val="0.92186092923408058"/>
          <c:h val="0.67489585821311149"/>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0-4845-487E-AB6F-D384A5EAA55E}"/>
              </c:ext>
            </c:extLst>
          </c:dPt>
          <c:dPt>
            <c:idx val="1"/>
            <c:invertIfNegative val="0"/>
            <c:bubble3D val="0"/>
            <c:extLst>
              <c:ext xmlns:c16="http://schemas.microsoft.com/office/drawing/2014/chart" uri="{C3380CC4-5D6E-409C-BE32-E72D297353CC}">
                <c16:uniqueId val="{00000001-4845-487E-AB6F-D384A5EAA55E}"/>
              </c:ext>
            </c:extLst>
          </c:dPt>
          <c:dPt>
            <c:idx val="2"/>
            <c:invertIfNegative val="0"/>
            <c:bubble3D val="0"/>
            <c:extLst>
              <c:ext xmlns:c16="http://schemas.microsoft.com/office/drawing/2014/chart" uri="{C3380CC4-5D6E-409C-BE32-E72D297353CC}">
                <c16:uniqueId val="{00000002-4845-487E-AB6F-D384A5EAA55E}"/>
              </c:ext>
            </c:extLst>
          </c:dPt>
          <c:dPt>
            <c:idx val="3"/>
            <c:invertIfNegative val="0"/>
            <c:bubble3D val="0"/>
            <c:spPr>
              <a:solidFill>
                <a:schemeClr val="bg1">
                  <a:lumMod val="65000"/>
                </a:schemeClr>
              </a:solidFill>
            </c:spPr>
            <c:extLst>
              <c:ext xmlns:c16="http://schemas.microsoft.com/office/drawing/2014/chart" uri="{C3380CC4-5D6E-409C-BE32-E72D297353CC}">
                <c16:uniqueId val="{00000004-4845-487E-AB6F-D384A5EAA55E}"/>
              </c:ext>
            </c:extLst>
          </c:dPt>
          <c:dPt>
            <c:idx val="4"/>
            <c:invertIfNegative val="0"/>
            <c:bubble3D val="0"/>
            <c:spPr>
              <a:solidFill>
                <a:srgbClr val="071D49"/>
              </a:solidFill>
            </c:spPr>
            <c:extLst>
              <c:ext xmlns:c16="http://schemas.microsoft.com/office/drawing/2014/chart" uri="{C3380CC4-5D6E-409C-BE32-E72D297353CC}">
                <c16:uniqueId val="{00000005-4845-487E-AB6F-D384A5EAA55E}"/>
              </c:ext>
            </c:extLst>
          </c:dPt>
          <c:dPt>
            <c:idx val="5"/>
            <c:invertIfNegative val="0"/>
            <c:bubble3D val="0"/>
            <c:extLst>
              <c:ext xmlns:c16="http://schemas.microsoft.com/office/drawing/2014/chart" uri="{C3380CC4-5D6E-409C-BE32-E72D297353CC}">
                <c16:uniqueId val="{00000006-4845-487E-AB6F-D384A5EAA55E}"/>
              </c:ext>
            </c:extLst>
          </c:dPt>
          <c:dPt>
            <c:idx val="6"/>
            <c:invertIfNegative val="0"/>
            <c:bubble3D val="0"/>
            <c:extLst>
              <c:ext xmlns:c16="http://schemas.microsoft.com/office/drawing/2014/chart" uri="{C3380CC4-5D6E-409C-BE32-E72D297353CC}">
                <c16:uniqueId val="{00000007-4845-487E-AB6F-D384A5EAA55E}"/>
              </c:ext>
            </c:extLst>
          </c:dPt>
          <c:dPt>
            <c:idx val="7"/>
            <c:invertIfNegative val="0"/>
            <c:bubble3D val="0"/>
            <c:spPr>
              <a:solidFill>
                <a:schemeClr val="bg1">
                  <a:lumMod val="65000"/>
                </a:schemeClr>
              </a:solidFill>
            </c:spPr>
            <c:extLst>
              <c:ext xmlns:c16="http://schemas.microsoft.com/office/drawing/2014/chart" uri="{C3380CC4-5D6E-409C-BE32-E72D297353CC}">
                <c16:uniqueId val="{00000009-4845-487E-AB6F-D384A5EAA55E}"/>
              </c:ext>
            </c:extLst>
          </c:dPt>
          <c:dPt>
            <c:idx val="8"/>
            <c:invertIfNegative val="0"/>
            <c:bubble3D val="0"/>
            <c:spPr>
              <a:solidFill>
                <a:srgbClr val="FF0000"/>
              </a:solidFill>
            </c:spPr>
            <c:extLst>
              <c:ext xmlns:c16="http://schemas.microsoft.com/office/drawing/2014/chart" uri="{C3380CC4-5D6E-409C-BE32-E72D297353CC}">
                <c16:uniqueId val="{0000000A-4845-487E-AB6F-D384A5EAA55E}"/>
              </c:ext>
            </c:extLst>
          </c:dPt>
          <c:dLbls>
            <c:dLbl>
              <c:idx val="2"/>
              <c:layout>
                <c:manualLayout>
                  <c:x val="-2.7258559455962104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45-487E-AB6F-D384A5EAA55E}"/>
                </c:ext>
              </c:extLst>
            </c:dLbl>
            <c:dLbl>
              <c:idx val="3"/>
              <c:layout>
                <c:manualLayout>
                  <c:x val="9.0078143051275789E-3"/>
                  <c:y val="8.86666803361128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45-487E-AB6F-D384A5EAA55E}"/>
                </c:ext>
              </c:extLst>
            </c:dLbl>
            <c:dLbl>
              <c:idx val="4"/>
              <c:layout>
                <c:manualLayout>
                  <c:x val="7.9676407462439189E-3"/>
                  <c:y val="-1.3189168699996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45-487E-AB6F-D384A5EAA55E}"/>
                </c:ext>
              </c:extLst>
            </c:dLbl>
            <c:dLbl>
              <c:idx val="8"/>
              <c:spPr>
                <a:noFill/>
                <a:ln>
                  <a:noFill/>
                </a:ln>
                <a:effectLst/>
              </c:spPr>
              <c:txPr>
                <a:bodyPr anchorCtr="0"/>
                <a:lstStyle/>
                <a:p>
                  <a:pPr algn="ctr" rtl="0">
                    <a:defRPr lang="en-US" sz="1000" b="1" i="0" u="none" strike="noStrike" kern="1200" baseline="0">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4845-487E-AB6F-D384A5EAA55E}"/>
                </c:ext>
              </c:extLst>
            </c:dLbl>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0.0</c:formatCode>
                <c:ptCount val="9"/>
                <c:pt idx="0">
                  <c:v>2.5</c:v>
                </c:pt>
                <c:pt idx="1">
                  <c:v>1.268</c:v>
                </c:pt>
                <c:pt idx="2">
                  <c:v>1.1519999999999999</c:v>
                </c:pt>
                <c:pt idx="3">
                  <c:v>2.806</c:v>
                </c:pt>
                <c:pt idx="4">
                  <c:v>3.5529999999999999</c:v>
                </c:pt>
                <c:pt idx="5">
                  <c:v>6.1609999999999996</c:v>
                </c:pt>
                <c:pt idx="6">
                  <c:v>2.2000000000000002</c:v>
                </c:pt>
                <c:pt idx="7">
                  <c:v>7.0940000000000003</c:v>
                </c:pt>
                <c:pt idx="8">
                  <c:v>6.2030000000000003</c:v>
                </c:pt>
              </c:numCache>
            </c:numRef>
          </c:val>
          <c:extLst>
            <c:ext xmlns:c16="http://schemas.microsoft.com/office/drawing/2014/chart" uri="{C3380CC4-5D6E-409C-BE32-E72D297353CC}">
              <c16:uniqueId val="{0000000B-4845-487E-AB6F-D384A5EAA55E}"/>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none"/>
        <c:minorTickMark val="none"/>
        <c:tickLblPos val="nextTo"/>
        <c:spPr>
          <a:ln>
            <a:solidFill>
              <a:schemeClr val="bg1">
                <a:lumMod val="65000"/>
              </a:schemeClr>
            </a:solidFill>
          </a:ln>
        </c:spPr>
        <c:txPr>
          <a:bodyPr/>
          <a:lstStyle/>
          <a:p>
            <a:pPr>
              <a:defRPr sz="900">
                <a:solidFill>
                  <a:srgbClr val="7F7F7F"/>
                </a:solidFill>
                <a:latin typeface="Helvetica Neue"/>
              </a:defRPr>
            </a:pPr>
            <a:endParaRPr lang="pl-PL"/>
          </a:p>
        </c:txPr>
        <c:crossAx val="132717568"/>
        <c:crosses val="autoZero"/>
        <c:auto val="1"/>
        <c:lblAlgn val="ctr"/>
        <c:lblOffset val="100"/>
        <c:noMultiLvlLbl val="0"/>
      </c:catAx>
      <c:valAx>
        <c:axId val="132717568"/>
        <c:scaling>
          <c:orientation val="minMax"/>
        </c:scaling>
        <c:delete val="1"/>
        <c:axPos val="l"/>
        <c:numFmt formatCode="0.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2295303830016E-2"/>
          <c:y val="9.0307568089083426E-2"/>
          <c:w val="0.92186092923408058"/>
          <c:h val="0.67489585821311149"/>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0-2F88-4800-A1D6-99C89A55A5DD}"/>
              </c:ext>
            </c:extLst>
          </c:dPt>
          <c:dPt>
            <c:idx val="1"/>
            <c:invertIfNegative val="0"/>
            <c:bubble3D val="0"/>
            <c:extLst>
              <c:ext xmlns:c16="http://schemas.microsoft.com/office/drawing/2014/chart" uri="{C3380CC4-5D6E-409C-BE32-E72D297353CC}">
                <c16:uniqueId val="{00000001-2F88-4800-A1D6-99C89A55A5DD}"/>
              </c:ext>
            </c:extLst>
          </c:dPt>
          <c:dPt>
            <c:idx val="2"/>
            <c:invertIfNegative val="0"/>
            <c:bubble3D val="0"/>
            <c:extLst>
              <c:ext xmlns:c16="http://schemas.microsoft.com/office/drawing/2014/chart" uri="{C3380CC4-5D6E-409C-BE32-E72D297353CC}">
                <c16:uniqueId val="{00000002-2F88-4800-A1D6-99C89A55A5DD}"/>
              </c:ext>
            </c:extLst>
          </c:dPt>
          <c:dPt>
            <c:idx val="3"/>
            <c:invertIfNegative val="0"/>
            <c:bubble3D val="0"/>
            <c:spPr>
              <a:solidFill>
                <a:schemeClr val="bg1">
                  <a:lumMod val="65000"/>
                </a:schemeClr>
              </a:solidFill>
            </c:spPr>
            <c:extLst>
              <c:ext xmlns:c16="http://schemas.microsoft.com/office/drawing/2014/chart" uri="{C3380CC4-5D6E-409C-BE32-E72D297353CC}">
                <c16:uniqueId val="{00000004-2F88-4800-A1D6-99C89A55A5DD}"/>
              </c:ext>
            </c:extLst>
          </c:dPt>
          <c:dPt>
            <c:idx val="4"/>
            <c:invertIfNegative val="0"/>
            <c:bubble3D val="0"/>
            <c:spPr>
              <a:solidFill>
                <a:srgbClr val="071D49"/>
              </a:solidFill>
            </c:spPr>
            <c:extLst>
              <c:ext xmlns:c16="http://schemas.microsoft.com/office/drawing/2014/chart" uri="{C3380CC4-5D6E-409C-BE32-E72D297353CC}">
                <c16:uniqueId val="{00000005-2F88-4800-A1D6-99C89A55A5DD}"/>
              </c:ext>
            </c:extLst>
          </c:dPt>
          <c:dPt>
            <c:idx val="5"/>
            <c:invertIfNegative val="0"/>
            <c:bubble3D val="0"/>
            <c:extLst>
              <c:ext xmlns:c16="http://schemas.microsoft.com/office/drawing/2014/chart" uri="{C3380CC4-5D6E-409C-BE32-E72D297353CC}">
                <c16:uniqueId val="{00000006-2F88-4800-A1D6-99C89A55A5DD}"/>
              </c:ext>
            </c:extLst>
          </c:dPt>
          <c:dPt>
            <c:idx val="6"/>
            <c:invertIfNegative val="0"/>
            <c:bubble3D val="0"/>
            <c:extLst>
              <c:ext xmlns:c16="http://schemas.microsoft.com/office/drawing/2014/chart" uri="{C3380CC4-5D6E-409C-BE32-E72D297353CC}">
                <c16:uniqueId val="{00000007-2F88-4800-A1D6-99C89A55A5DD}"/>
              </c:ext>
            </c:extLst>
          </c:dPt>
          <c:dPt>
            <c:idx val="7"/>
            <c:invertIfNegative val="0"/>
            <c:bubble3D val="0"/>
            <c:spPr>
              <a:solidFill>
                <a:schemeClr val="bg1">
                  <a:lumMod val="65000"/>
                </a:schemeClr>
              </a:solidFill>
            </c:spPr>
            <c:extLst>
              <c:ext xmlns:c16="http://schemas.microsoft.com/office/drawing/2014/chart" uri="{C3380CC4-5D6E-409C-BE32-E72D297353CC}">
                <c16:uniqueId val="{00000009-2F88-4800-A1D6-99C89A55A5DD}"/>
              </c:ext>
            </c:extLst>
          </c:dPt>
          <c:dPt>
            <c:idx val="8"/>
            <c:invertIfNegative val="0"/>
            <c:bubble3D val="0"/>
            <c:spPr>
              <a:solidFill>
                <a:srgbClr val="FF0000"/>
              </a:solidFill>
            </c:spPr>
            <c:extLst>
              <c:ext xmlns:c16="http://schemas.microsoft.com/office/drawing/2014/chart" uri="{C3380CC4-5D6E-409C-BE32-E72D297353CC}">
                <c16:uniqueId val="{0000000A-2F88-4800-A1D6-99C89A55A5DD}"/>
              </c:ext>
            </c:extLst>
          </c:dPt>
          <c:dLbls>
            <c:dLbl>
              <c:idx val="2"/>
              <c:layout>
                <c:manualLayout>
                  <c:x val="-2.7258559455962104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88-4800-A1D6-99C89A55A5DD}"/>
                </c:ext>
              </c:extLst>
            </c:dLbl>
            <c:dLbl>
              <c:idx val="3"/>
              <c:layout>
                <c:manualLayout>
                  <c:x val="9.0078143051275789E-3"/>
                  <c:y val="8.86666803361128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88-4800-A1D6-99C89A55A5DD}"/>
                </c:ext>
              </c:extLst>
            </c:dLbl>
            <c:dLbl>
              <c:idx val="4"/>
              <c:layout>
                <c:manualLayout>
                  <c:x val="7.9676407462439189E-3"/>
                  <c:y val="-1.3189168699996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88-4800-A1D6-99C89A55A5DD}"/>
                </c:ext>
              </c:extLst>
            </c:dLbl>
            <c:dLbl>
              <c:idx val="8"/>
              <c:spPr>
                <a:noFill/>
                <a:ln>
                  <a:noFill/>
                </a:ln>
                <a:effectLst/>
              </c:spPr>
              <c:txPr>
                <a:bodyPr anchorCtr="0"/>
                <a:lstStyle/>
                <a:p>
                  <a:pPr algn="ctr" rtl="0">
                    <a:defRPr lang="en-US" sz="1000" b="1" i="0" u="none" strike="noStrike" kern="1200" baseline="0">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2F88-4800-A1D6-99C89A55A5DD}"/>
                </c:ext>
              </c:extLst>
            </c:dLbl>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0.0</c:formatCode>
                <c:ptCount val="9"/>
                <c:pt idx="0">
                  <c:v>-0.5</c:v>
                </c:pt>
                <c:pt idx="1">
                  <c:v>5</c:v>
                </c:pt>
                <c:pt idx="2">
                  <c:v>-0.4</c:v>
                </c:pt>
                <c:pt idx="3">
                  <c:v>-2.7</c:v>
                </c:pt>
                <c:pt idx="4">
                  <c:v>-0.7</c:v>
                </c:pt>
                <c:pt idx="5">
                  <c:v>-0.85399999999999998</c:v>
                </c:pt>
                <c:pt idx="6">
                  <c:v>-3</c:v>
                </c:pt>
                <c:pt idx="7">
                  <c:v>-2.5</c:v>
                </c:pt>
                <c:pt idx="8">
                  <c:v>0.1</c:v>
                </c:pt>
              </c:numCache>
            </c:numRef>
          </c:val>
          <c:extLst>
            <c:ext xmlns:c16="http://schemas.microsoft.com/office/drawing/2014/chart" uri="{C3380CC4-5D6E-409C-BE32-E72D297353CC}">
              <c16:uniqueId val="{0000000B-2F88-4800-A1D6-99C89A55A5DD}"/>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none"/>
        <c:minorTickMark val="none"/>
        <c:tickLblPos val="low"/>
        <c:spPr>
          <a:ln>
            <a:solidFill>
              <a:schemeClr val="bg1">
                <a:lumMod val="65000"/>
              </a:schemeClr>
            </a:solidFill>
          </a:ln>
        </c:spPr>
        <c:txPr>
          <a:bodyPr/>
          <a:lstStyle/>
          <a:p>
            <a:pPr>
              <a:defRPr sz="900">
                <a:solidFill>
                  <a:srgbClr val="7F7F7F"/>
                </a:solidFill>
                <a:latin typeface="Helvetica Neue"/>
              </a:defRPr>
            </a:pPr>
            <a:endParaRPr lang="pl-PL"/>
          </a:p>
        </c:txPr>
        <c:crossAx val="132717568"/>
        <c:crosses val="autoZero"/>
        <c:auto val="1"/>
        <c:lblAlgn val="ctr"/>
        <c:lblOffset val="100"/>
        <c:noMultiLvlLbl val="0"/>
      </c:catAx>
      <c:valAx>
        <c:axId val="132717568"/>
        <c:scaling>
          <c:orientation val="minMax"/>
        </c:scaling>
        <c:delete val="1"/>
        <c:axPos val="l"/>
        <c:numFmt formatCode="0.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2431607338021E-2"/>
          <c:y val="4.1042280011763306E-2"/>
          <c:w val="0.92186092923408058"/>
          <c:h val="0.72416113780834224"/>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5904-4290-8F13-AAF69B136354}"/>
              </c:ext>
            </c:extLst>
          </c:dPt>
          <c:dPt>
            <c:idx val="2"/>
            <c:invertIfNegative val="0"/>
            <c:bubble3D val="0"/>
            <c:extLst>
              <c:ext xmlns:c16="http://schemas.microsoft.com/office/drawing/2014/chart" uri="{C3380CC4-5D6E-409C-BE32-E72D297353CC}">
                <c16:uniqueId val="{00000001-5904-4290-8F13-AAF69B136354}"/>
              </c:ext>
            </c:extLst>
          </c:dPt>
          <c:dPt>
            <c:idx val="3"/>
            <c:invertIfNegative val="0"/>
            <c:bubble3D val="0"/>
            <c:spPr>
              <a:solidFill>
                <a:schemeClr val="bg1">
                  <a:lumMod val="65000"/>
                </a:schemeClr>
              </a:solidFill>
            </c:spPr>
            <c:extLst>
              <c:ext xmlns:c16="http://schemas.microsoft.com/office/drawing/2014/chart" uri="{C3380CC4-5D6E-409C-BE32-E72D297353CC}">
                <c16:uniqueId val="{00000003-5904-4290-8F13-AAF69B136354}"/>
              </c:ext>
            </c:extLst>
          </c:dPt>
          <c:dPt>
            <c:idx val="4"/>
            <c:invertIfNegative val="0"/>
            <c:bubble3D val="0"/>
            <c:spPr>
              <a:solidFill>
                <a:srgbClr val="071D49"/>
              </a:solidFill>
            </c:spPr>
            <c:extLst>
              <c:ext xmlns:c16="http://schemas.microsoft.com/office/drawing/2014/chart" uri="{C3380CC4-5D6E-409C-BE32-E72D297353CC}">
                <c16:uniqueId val="{00000004-5904-4290-8F13-AAF69B136354}"/>
              </c:ext>
            </c:extLst>
          </c:dPt>
          <c:dPt>
            <c:idx val="5"/>
            <c:invertIfNegative val="0"/>
            <c:bubble3D val="0"/>
            <c:extLst>
              <c:ext xmlns:c16="http://schemas.microsoft.com/office/drawing/2014/chart" uri="{C3380CC4-5D6E-409C-BE32-E72D297353CC}">
                <c16:uniqueId val="{00000005-5904-4290-8F13-AAF69B136354}"/>
              </c:ext>
            </c:extLst>
          </c:dPt>
          <c:dPt>
            <c:idx val="6"/>
            <c:invertIfNegative val="0"/>
            <c:bubble3D val="0"/>
            <c:extLst>
              <c:ext xmlns:c16="http://schemas.microsoft.com/office/drawing/2014/chart" uri="{C3380CC4-5D6E-409C-BE32-E72D297353CC}">
                <c16:uniqueId val="{00000006-5904-4290-8F13-AAF69B136354}"/>
              </c:ext>
            </c:extLst>
          </c:dPt>
          <c:dPt>
            <c:idx val="7"/>
            <c:invertIfNegative val="0"/>
            <c:bubble3D val="0"/>
            <c:spPr>
              <a:solidFill>
                <a:schemeClr val="bg1">
                  <a:lumMod val="65000"/>
                </a:schemeClr>
              </a:solidFill>
            </c:spPr>
            <c:extLst>
              <c:ext xmlns:c16="http://schemas.microsoft.com/office/drawing/2014/chart" uri="{C3380CC4-5D6E-409C-BE32-E72D297353CC}">
                <c16:uniqueId val="{00000008-5904-4290-8F13-AAF69B136354}"/>
              </c:ext>
            </c:extLst>
          </c:dPt>
          <c:dPt>
            <c:idx val="8"/>
            <c:invertIfNegative val="0"/>
            <c:bubble3D val="0"/>
            <c:spPr>
              <a:solidFill>
                <a:srgbClr val="FF0000"/>
              </a:solidFill>
            </c:spPr>
            <c:extLst>
              <c:ext xmlns:c16="http://schemas.microsoft.com/office/drawing/2014/chart" uri="{C3380CC4-5D6E-409C-BE32-E72D297353CC}">
                <c16:uniqueId val="{0000000A-74C0-4695-BF73-0570752BF8E3}"/>
              </c:ext>
            </c:extLst>
          </c:dPt>
          <c:dLbls>
            <c:dLbl>
              <c:idx val="1"/>
              <c:layout>
                <c:manualLayout>
                  <c:x val="-2.7258559455962104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04-4290-8F13-AAF69B136354}"/>
                </c:ext>
              </c:extLst>
            </c:dLbl>
            <c:dLbl>
              <c:idx val="2"/>
              <c:layout>
                <c:manualLayout>
                  <c:x val="-8.1775678367886351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04-4290-8F13-AAF69B136354}"/>
                </c:ext>
              </c:extLst>
            </c:dLbl>
            <c:dLbl>
              <c:idx val="3"/>
              <c:layout>
                <c:manualLayout>
                  <c:x val="2.7258559455963106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04-4290-8F13-AAF69B136354}"/>
                </c:ext>
              </c:extLst>
            </c:dLbl>
            <c:dLbl>
              <c:idx val="5"/>
              <c:tx>
                <c:rich>
                  <a:bodyPr anchorCtr="0"/>
                  <a:lstStyle/>
                  <a:p>
                    <a:pPr algn="ctr" rtl="0">
                      <a:defRPr lang="en-US" sz="1000" b="0" i="0" u="none" strike="noStrike" kern="1200" baseline="0" smtClean="0">
                        <a:solidFill>
                          <a:srgbClr val="44546A"/>
                        </a:solidFill>
                        <a:latin typeface="Helvetica Neue"/>
                        <a:ea typeface="Calibri" charset="0"/>
                        <a:cs typeface="Calibri" charset="0"/>
                      </a:defRPr>
                    </a:pPr>
                    <a:fld id="{3DB9BD7B-DF99-4347-B623-674A79F2BF0B}" type="VALUE">
                      <a:rPr lang="en-US" sz="1000" b="0" i="0" u="none" strike="noStrike" kern="1200" baseline="0" smtClean="0">
                        <a:solidFill>
                          <a:srgbClr val="44546A"/>
                        </a:solidFill>
                        <a:latin typeface="Helvetica Neue"/>
                        <a:ea typeface="Calibri" charset="0"/>
                        <a:cs typeface="Calibri" charset="0"/>
                      </a:rPr>
                      <a:pPr algn="ctr" rtl="0">
                        <a:defRPr lang="en-US" sz="1000" b="0" i="0" u="none" strike="noStrike" kern="1200" baseline="0" smtClean="0">
                          <a:solidFill>
                            <a:srgbClr val="44546A"/>
                          </a:solidFill>
                          <a:latin typeface="Helvetica Neue"/>
                          <a:ea typeface="Calibri" charset="0"/>
                          <a:cs typeface="Calibri" charset="0"/>
                        </a:defRPr>
                      </a:pPr>
                      <a:t>[WARTOŚĆ]</a:t>
                    </a:fld>
                    <a:endParaRPr lang="pl-PL"/>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904-4290-8F13-AAF69B136354}"/>
                </c:ext>
              </c:extLst>
            </c:dLbl>
            <c:dLbl>
              <c:idx val="6"/>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5904-4290-8F13-AAF69B136354}"/>
                </c:ext>
              </c:extLst>
            </c:dLbl>
            <c:dLbl>
              <c:idx val="7"/>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5904-4290-8F13-AAF69B136354}"/>
                </c:ext>
              </c:extLst>
            </c:dLbl>
            <c:dLbl>
              <c:idx val="8"/>
              <c:spPr>
                <a:noFill/>
                <a:ln>
                  <a:noFill/>
                </a:ln>
                <a:effectLst/>
              </c:spPr>
              <c:txPr>
                <a:bodyPr anchorCtr="0"/>
                <a:lstStyle/>
                <a:p>
                  <a:pPr algn="ctr" rtl="0">
                    <a:defRPr lang="en-US" sz="1000" b="1" i="0" u="none" strike="noStrike" kern="1200" baseline="0">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A-74C0-4695-BF73-0570752BF8E3}"/>
                </c:ext>
              </c:extLst>
            </c:dLbl>
            <c:spPr>
              <a:noFill/>
              <a:ln>
                <a:noFill/>
              </a:ln>
              <a:effectLst/>
            </c:spPr>
            <c:txPr>
              <a:bodyPr/>
              <a:lstStyle/>
              <a:p>
                <a:pPr>
                  <a:defRPr sz="1000" b="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0.0</c:formatCode>
                <c:ptCount val="9"/>
                <c:pt idx="0">
                  <c:v>1.4</c:v>
                </c:pt>
                <c:pt idx="1">
                  <c:v>0.4</c:v>
                </c:pt>
                <c:pt idx="2">
                  <c:v>0.8</c:v>
                </c:pt>
                <c:pt idx="3">
                  <c:v>1.5</c:v>
                </c:pt>
                <c:pt idx="4">
                  <c:v>-0.5</c:v>
                </c:pt>
                <c:pt idx="5">
                  <c:v>2</c:v>
                </c:pt>
                <c:pt idx="6">
                  <c:v>1.7</c:v>
                </c:pt>
                <c:pt idx="7">
                  <c:v>3.6</c:v>
                </c:pt>
                <c:pt idx="8">
                  <c:v>1.5</c:v>
                </c:pt>
              </c:numCache>
            </c:numRef>
          </c:val>
          <c:extLst>
            <c:ext xmlns:c16="http://schemas.microsoft.com/office/drawing/2014/chart" uri="{C3380CC4-5D6E-409C-BE32-E72D297353CC}">
              <c16:uniqueId val="{00000009-5904-4290-8F13-AAF69B136354}"/>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none"/>
        <c:minorTickMark val="none"/>
        <c:tickLblPos val="low"/>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0"/>
        <c:noMultiLvlLbl val="0"/>
      </c:catAx>
      <c:valAx>
        <c:axId val="132717568"/>
        <c:scaling>
          <c:orientation val="minMax"/>
        </c:scaling>
        <c:delete val="1"/>
        <c:axPos val="l"/>
        <c:numFmt formatCode="0.0" sourceLinked="1"/>
        <c:majorTickMark val="out"/>
        <c:minorTickMark val="none"/>
        <c:tickLblPos val="none"/>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2431607338021E-2"/>
          <c:y val="0.15364882785419429"/>
          <c:w val="0.92186092923408058"/>
          <c:h val="0.61155459844800064"/>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0-6A22-4ACC-A414-82262316EE4B}"/>
              </c:ext>
            </c:extLst>
          </c:dPt>
          <c:dPt>
            <c:idx val="1"/>
            <c:invertIfNegative val="0"/>
            <c:bubble3D val="0"/>
            <c:extLst>
              <c:ext xmlns:c16="http://schemas.microsoft.com/office/drawing/2014/chart" uri="{C3380CC4-5D6E-409C-BE32-E72D297353CC}">
                <c16:uniqueId val="{00000001-6A22-4ACC-A414-82262316EE4B}"/>
              </c:ext>
            </c:extLst>
          </c:dPt>
          <c:dPt>
            <c:idx val="2"/>
            <c:invertIfNegative val="0"/>
            <c:bubble3D val="0"/>
            <c:extLst>
              <c:ext xmlns:c16="http://schemas.microsoft.com/office/drawing/2014/chart" uri="{C3380CC4-5D6E-409C-BE32-E72D297353CC}">
                <c16:uniqueId val="{00000002-6A22-4ACC-A414-82262316EE4B}"/>
              </c:ext>
            </c:extLst>
          </c:dPt>
          <c:dPt>
            <c:idx val="3"/>
            <c:invertIfNegative val="0"/>
            <c:bubble3D val="0"/>
            <c:spPr>
              <a:solidFill>
                <a:schemeClr val="bg1">
                  <a:lumMod val="65000"/>
                </a:schemeClr>
              </a:solidFill>
            </c:spPr>
            <c:extLst>
              <c:ext xmlns:c16="http://schemas.microsoft.com/office/drawing/2014/chart" uri="{C3380CC4-5D6E-409C-BE32-E72D297353CC}">
                <c16:uniqueId val="{00000004-6A22-4ACC-A414-82262316EE4B}"/>
              </c:ext>
            </c:extLst>
          </c:dPt>
          <c:dPt>
            <c:idx val="4"/>
            <c:invertIfNegative val="0"/>
            <c:bubble3D val="0"/>
            <c:spPr>
              <a:solidFill>
                <a:srgbClr val="071D49"/>
              </a:solidFill>
            </c:spPr>
            <c:extLst>
              <c:ext xmlns:c16="http://schemas.microsoft.com/office/drawing/2014/chart" uri="{C3380CC4-5D6E-409C-BE32-E72D297353CC}">
                <c16:uniqueId val="{00000005-6A22-4ACC-A414-82262316EE4B}"/>
              </c:ext>
            </c:extLst>
          </c:dPt>
          <c:dPt>
            <c:idx val="5"/>
            <c:invertIfNegative val="0"/>
            <c:bubble3D val="0"/>
            <c:extLst>
              <c:ext xmlns:c16="http://schemas.microsoft.com/office/drawing/2014/chart" uri="{C3380CC4-5D6E-409C-BE32-E72D297353CC}">
                <c16:uniqueId val="{00000006-6A22-4ACC-A414-82262316EE4B}"/>
              </c:ext>
            </c:extLst>
          </c:dPt>
          <c:dPt>
            <c:idx val="6"/>
            <c:invertIfNegative val="0"/>
            <c:bubble3D val="0"/>
            <c:extLst>
              <c:ext xmlns:c16="http://schemas.microsoft.com/office/drawing/2014/chart" uri="{C3380CC4-5D6E-409C-BE32-E72D297353CC}">
                <c16:uniqueId val="{00000007-6A22-4ACC-A414-82262316EE4B}"/>
              </c:ext>
            </c:extLst>
          </c:dPt>
          <c:dPt>
            <c:idx val="7"/>
            <c:invertIfNegative val="0"/>
            <c:bubble3D val="0"/>
            <c:spPr>
              <a:solidFill>
                <a:schemeClr val="bg1">
                  <a:lumMod val="65000"/>
                </a:schemeClr>
              </a:solidFill>
            </c:spPr>
            <c:extLst>
              <c:ext xmlns:c16="http://schemas.microsoft.com/office/drawing/2014/chart" uri="{C3380CC4-5D6E-409C-BE32-E72D297353CC}">
                <c16:uniqueId val="{00000009-6A22-4ACC-A414-82262316EE4B}"/>
              </c:ext>
            </c:extLst>
          </c:dPt>
          <c:dPt>
            <c:idx val="8"/>
            <c:invertIfNegative val="0"/>
            <c:bubble3D val="0"/>
            <c:spPr>
              <a:solidFill>
                <a:srgbClr val="FF0000"/>
              </a:solidFill>
            </c:spPr>
            <c:extLst>
              <c:ext xmlns:c16="http://schemas.microsoft.com/office/drawing/2014/chart" uri="{C3380CC4-5D6E-409C-BE32-E72D297353CC}">
                <c16:uniqueId val="{0000000B-67E4-4E57-BE81-17D4E2BFE2B5}"/>
              </c:ext>
            </c:extLst>
          </c:dPt>
          <c:dLbls>
            <c:dLbl>
              <c:idx val="0"/>
              <c:layout>
                <c:manualLayout>
                  <c:x val="-2.7258559455962104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22-4ACC-A414-82262316EE4B}"/>
                </c:ext>
              </c:extLst>
            </c:dLbl>
            <c:dLbl>
              <c:idx val="1"/>
              <c:layout>
                <c:manualLayout>
                  <c:x val="-8.1775678367886351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22-4ACC-A414-82262316EE4B}"/>
                </c:ext>
              </c:extLst>
            </c:dLbl>
            <c:dLbl>
              <c:idx val="2"/>
              <c:layout>
                <c:manualLayout>
                  <c:x val="2.7258559455963106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22-4ACC-A414-82262316EE4B}"/>
                </c:ext>
              </c:extLst>
            </c:dLbl>
            <c:dLbl>
              <c:idx val="8"/>
              <c:spPr>
                <a:noFill/>
                <a:ln>
                  <a:noFill/>
                </a:ln>
                <a:effectLst/>
              </c:spPr>
              <c:txPr>
                <a:bodyPr anchorCtr="0"/>
                <a:lstStyle/>
                <a:p>
                  <a:pPr algn="ctr" rtl="0">
                    <a:defRPr lang="en-US" sz="1000" b="1" i="0" u="none" strike="noStrike" kern="1200" baseline="0">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B-67E4-4E57-BE81-17D4E2BFE2B5}"/>
                </c:ext>
              </c:extLst>
            </c:dLbl>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 ##0.0</c:formatCode>
                <c:ptCount val="9"/>
                <c:pt idx="0">
                  <c:v>51.6</c:v>
                </c:pt>
                <c:pt idx="1">
                  <c:v>57.7</c:v>
                </c:pt>
                <c:pt idx="2">
                  <c:v>61.3</c:v>
                </c:pt>
                <c:pt idx="3">
                  <c:v>65.7</c:v>
                </c:pt>
                <c:pt idx="4">
                  <c:v>61.2</c:v>
                </c:pt>
                <c:pt idx="5">
                  <c:v>73.424000000000007</c:v>
                </c:pt>
                <c:pt idx="6">
                  <c:v>83</c:v>
                </c:pt>
                <c:pt idx="7">
                  <c:v>83.4</c:v>
                </c:pt>
                <c:pt idx="8">
                  <c:v>81.8</c:v>
                </c:pt>
              </c:numCache>
            </c:numRef>
          </c:val>
          <c:extLst>
            <c:ext xmlns:c16="http://schemas.microsoft.com/office/drawing/2014/chart" uri="{C3380CC4-5D6E-409C-BE32-E72D297353CC}">
              <c16:uniqueId val="{0000000A-6A22-4ACC-A414-82262316EE4B}"/>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100"/>
        <c:noMultiLvlLbl val="0"/>
      </c:catAx>
      <c:valAx>
        <c:axId val="132717568"/>
        <c:scaling>
          <c:orientation val="minMax"/>
          <c:max val="90"/>
          <c:min val="0"/>
        </c:scaling>
        <c:delete val="1"/>
        <c:axPos val="l"/>
        <c:numFmt formatCode="#\ ##0.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99526037366608E-3"/>
          <c:y val="0"/>
          <c:w val="0.832963030914595"/>
          <c:h val="0.81098638344226581"/>
        </c:manualLayout>
      </c:layout>
      <c:barChart>
        <c:barDir val="col"/>
        <c:grouping val="clustered"/>
        <c:varyColors val="0"/>
        <c:ser>
          <c:idx val="0"/>
          <c:order val="0"/>
          <c:tx>
            <c:strRef>
              <c:f>Arkusz1!$B$1</c:f>
              <c:strCache>
                <c:ptCount val="1"/>
                <c:pt idx="0">
                  <c:v>Stacje istniejące</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0-5741-4956-B80D-BA774E307DA5}"/>
              </c:ext>
            </c:extLst>
          </c:dPt>
          <c:dPt>
            <c:idx val="2"/>
            <c:invertIfNegative val="0"/>
            <c:bubble3D val="0"/>
            <c:extLst>
              <c:ext xmlns:c16="http://schemas.microsoft.com/office/drawing/2014/chart" uri="{C3380CC4-5D6E-409C-BE32-E72D297353CC}">
                <c16:uniqueId val="{00000001-5741-4956-B80D-BA774E307DA5}"/>
              </c:ext>
            </c:extLst>
          </c:dPt>
          <c:dPt>
            <c:idx val="3"/>
            <c:invertIfNegative val="0"/>
            <c:bubble3D val="0"/>
            <c:extLst>
              <c:ext xmlns:c16="http://schemas.microsoft.com/office/drawing/2014/chart" uri="{C3380CC4-5D6E-409C-BE32-E72D297353CC}">
                <c16:uniqueId val="{00000002-5741-4956-B80D-BA774E307DA5}"/>
              </c:ext>
            </c:extLst>
          </c:dPt>
          <c:dPt>
            <c:idx val="5"/>
            <c:invertIfNegative val="0"/>
            <c:bubble3D val="0"/>
            <c:extLst>
              <c:ext xmlns:c16="http://schemas.microsoft.com/office/drawing/2014/chart" uri="{C3380CC4-5D6E-409C-BE32-E72D297353CC}">
                <c16:uniqueId val="{00000003-5741-4956-B80D-BA774E307DA5}"/>
              </c:ext>
            </c:extLst>
          </c:dPt>
          <c:dPt>
            <c:idx val="6"/>
            <c:invertIfNegative val="0"/>
            <c:bubble3D val="0"/>
            <c:spPr>
              <a:solidFill>
                <a:schemeClr val="bg1">
                  <a:lumMod val="65000"/>
                </a:schemeClr>
              </a:solidFill>
            </c:spPr>
            <c:extLst>
              <c:ext xmlns:c16="http://schemas.microsoft.com/office/drawing/2014/chart" uri="{C3380CC4-5D6E-409C-BE32-E72D297353CC}">
                <c16:uniqueId val="{00000005-5741-4956-B80D-BA774E307DA5}"/>
              </c:ext>
            </c:extLst>
          </c:dPt>
          <c:dPt>
            <c:idx val="7"/>
            <c:invertIfNegative val="0"/>
            <c:bubble3D val="0"/>
            <c:spPr>
              <a:solidFill>
                <a:schemeClr val="bg1">
                  <a:lumMod val="65000"/>
                </a:schemeClr>
              </a:solidFill>
            </c:spPr>
            <c:extLst>
              <c:ext xmlns:c16="http://schemas.microsoft.com/office/drawing/2014/chart" uri="{C3380CC4-5D6E-409C-BE32-E72D297353CC}">
                <c16:uniqueId val="{00000007-5741-4956-B80D-BA774E307DA5}"/>
              </c:ext>
            </c:extLst>
          </c:dPt>
          <c:dPt>
            <c:idx val="8"/>
            <c:invertIfNegative val="0"/>
            <c:bubble3D val="0"/>
            <c:spPr>
              <a:solidFill>
                <a:schemeClr val="bg1">
                  <a:lumMod val="65000"/>
                </a:schemeClr>
              </a:solidFill>
            </c:spPr>
            <c:extLst>
              <c:ext xmlns:c16="http://schemas.microsoft.com/office/drawing/2014/chart" uri="{C3380CC4-5D6E-409C-BE32-E72D297353CC}">
                <c16:uniqueId val="{00000008-3DE2-4FA0-89B9-F665407B7EAE}"/>
              </c:ext>
            </c:extLst>
          </c:dPt>
          <c:dPt>
            <c:idx val="9"/>
            <c:invertIfNegative val="0"/>
            <c:bubble3D val="0"/>
            <c:spPr>
              <a:solidFill>
                <a:schemeClr val="bg1">
                  <a:lumMod val="65000"/>
                </a:schemeClr>
              </a:solidFill>
            </c:spPr>
            <c:extLst>
              <c:ext xmlns:c16="http://schemas.microsoft.com/office/drawing/2014/chart" uri="{C3380CC4-5D6E-409C-BE32-E72D297353CC}">
                <c16:uniqueId val="{0000000A-8FE9-4087-A9E8-DB70A58931E5}"/>
              </c:ext>
            </c:extLst>
          </c:dPt>
          <c:dPt>
            <c:idx val="10"/>
            <c:invertIfNegative val="0"/>
            <c:bubble3D val="0"/>
            <c:spPr>
              <a:solidFill>
                <a:srgbClr val="FF0000"/>
              </a:solidFill>
            </c:spPr>
            <c:extLst>
              <c:ext xmlns:c16="http://schemas.microsoft.com/office/drawing/2014/chart" uri="{C3380CC4-5D6E-409C-BE32-E72D297353CC}">
                <c16:uniqueId val="{0000000C-1AE5-45EA-AE05-F3909D70BEFC}"/>
              </c:ext>
            </c:extLst>
          </c:dPt>
          <c:dLbls>
            <c:dLbl>
              <c:idx val="5"/>
              <c:spPr>
                <a:noFill/>
                <a:ln>
                  <a:noFill/>
                </a:ln>
                <a:effectLst/>
              </c:spPr>
              <c:txPr>
                <a:bodyPr wrap="square" lIns="38100" tIns="19050" rIns="38100" bIns="19050" anchor="t" anchorCtr="0">
                  <a:spAutoFit/>
                </a:bodyPr>
                <a:lstStyle/>
                <a:p>
                  <a:pPr>
                    <a:defRPr sz="1000" b="0">
                      <a:solidFill>
                        <a:srgbClr val="7F7F7F"/>
                      </a:solidFill>
                      <a:latin typeface="Helvetica Neue"/>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5741-4956-B80D-BA774E307DA5}"/>
                </c:ext>
              </c:extLst>
            </c:dLbl>
            <c:dLbl>
              <c:idx val="6"/>
              <c:spPr>
                <a:noFill/>
                <a:ln>
                  <a:noFill/>
                </a:ln>
                <a:effectLst/>
              </c:spPr>
              <c:txPr>
                <a:bodyPr wrap="square" lIns="38100" tIns="19050" rIns="38100" bIns="19050" anchor="t" anchorCtr="0">
                  <a:spAutoFit/>
                </a:bodyPr>
                <a:lstStyle/>
                <a:p>
                  <a:pPr algn="ctr" rtl="0">
                    <a:defRPr lang="en-US" sz="1000" b="0" i="0" u="none" strike="noStrike" kern="1200" baseline="0">
                      <a:solidFill>
                        <a:srgbClr val="7F7F7F"/>
                      </a:solidFill>
                      <a:latin typeface="Helvetica Neue"/>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5-5741-4956-B80D-BA774E307DA5}"/>
                </c:ext>
              </c:extLst>
            </c:dLbl>
            <c:dLbl>
              <c:idx val="7"/>
              <c:tx>
                <c:rich>
                  <a:bodyPr wrap="square" lIns="38100" tIns="19050" rIns="38100" bIns="19050" anchor="t" anchorCtr="0">
                    <a:spAutoFit/>
                  </a:bodyPr>
                  <a:lstStyle/>
                  <a:p>
                    <a:pPr>
                      <a:defRPr sz="1000" b="1">
                        <a:solidFill>
                          <a:srgbClr val="7F7F7F"/>
                        </a:solidFill>
                        <a:latin typeface="Helvetica Neue"/>
                      </a:defRPr>
                    </a:pPr>
                    <a:fld id="{77D21124-F05F-4096-A448-F1D971577BE0}" type="VALUE">
                      <a:rPr lang="en-US" b="0"/>
                      <a:pPr>
                        <a:defRPr sz="1000" b="1">
                          <a:solidFill>
                            <a:srgbClr val="7F7F7F"/>
                          </a:solidFill>
                          <a:latin typeface="Helvetica Neue"/>
                        </a:defRPr>
                      </a:pPr>
                      <a:t>[WARTOŚĆ]</a:t>
                    </a:fld>
                    <a:endParaRPr lang="pl-PL"/>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41-4956-B80D-BA774E307DA5}"/>
                </c:ext>
              </c:extLst>
            </c:dLbl>
            <c:dLbl>
              <c:idx val="8"/>
              <c:tx>
                <c:rich>
                  <a:bodyPr/>
                  <a:lstStyle/>
                  <a:p>
                    <a:r>
                      <a:rPr lang="en-US" dirty="0">
                        <a:solidFill>
                          <a:srgbClr val="7F7F7F"/>
                        </a:solidFill>
                      </a:rPr>
                      <a:t>119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DE2-4FA0-89B9-F665407B7EAE}"/>
                </c:ext>
              </c:extLst>
            </c:dLbl>
            <c:dLbl>
              <c:idx val="9"/>
              <c:layout>
                <c:manualLayout>
                  <c:x val="3.6518651110296388E-3"/>
                  <c:y val="0"/>
                </c:manualLayout>
              </c:layout>
              <c:tx>
                <c:rich>
                  <a:bodyPr/>
                  <a:lstStyle/>
                  <a:p>
                    <a:fld id="{E3355BA9-6EAB-4D00-A5D4-396D01E283D2}" type="VALUE">
                      <a:rPr lang="en-US" smtClean="0"/>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FE9-4087-A9E8-DB70A58931E5}"/>
                </c:ext>
              </c:extLst>
            </c:dLbl>
            <c:spPr>
              <a:noFill/>
              <a:ln>
                <a:noFill/>
              </a:ln>
              <a:effectLst/>
            </c:spPr>
            <c:txPr>
              <a:bodyPr wrap="square" lIns="38100" tIns="19050" rIns="38100" bIns="19050" anchor="t" anchorCtr="0">
                <a:spAutoFit/>
              </a:bodyPr>
              <a:lstStyle/>
              <a:p>
                <a:pPr>
                  <a:defRPr sz="1000">
                    <a:solidFill>
                      <a:srgbClr val="7F7F7F"/>
                    </a:solidFill>
                    <a:latin typeface="Helvetica Neue"/>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Arkusz1!$A$4:$A$14</c:f>
              <c:strCache>
                <c:ptCount val="11"/>
                <c:pt idx="0">
                  <c:v>2019</c:v>
                </c:pt>
                <c:pt idx="1">
                  <c:v>2020</c:v>
                </c:pt>
                <c:pt idx="2">
                  <c:v>2021</c:v>
                </c:pt>
                <c:pt idx="3">
                  <c:v>2Q22</c:v>
                </c:pt>
                <c:pt idx="4">
                  <c:v>3Q22</c:v>
                </c:pt>
                <c:pt idx="5">
                  <c:v>4Q22</c:v>
                </c:pt>
                <c:pt idx="6">
                  <c:v>1Q23</c:v>
                </c:pt>
                <c:pt idx="7">
                  <c:v>2Q23</c:v>
                </c:pt>
                <c:pt idx="8">
                  <c:v>3Q23</c:v>
                </c:pt>
                <c:pt idx="9">
                  <c:v>4Q23</c:v>
                </c:pt>
                <c:pt idx="10">
                  <c:v>1Q24</c:v>
                </c:pt>
              </c:strCache>
            </c:strRef>
          </c:cat>
          <c:val>
            <c:numRef>
              <c:f>Arkusz1!$B$4:$B$14</c:f>
              <c:numCache>
                <c:formatCode>0</c:formatCode>
                <c:ptCount val="11"/>
                <c:pt idx="0">
                  <c:v>50</c:v>
                </c:pt>
                <c:pt idx="1">
                  <c:v>60</c:v>
                </c:pt>
                <c:pt idx="2">
                  <c:v>85</c:v>
                </c:pt>
                <c:pt idx="3">
                  <c:v>102</c:v>
                </c:pt>
                <c:pt idx="4">
                  <c:v>105</c:v>
                </c:pt>
                <c:pt idx="5">
                  <c:v>106</c:v>
                </c:pt>
                <c:pt idx="6">
                  <c:v>110</c:v>
                </c:pt>
                <c:pt idx="7">
                  <c:v>119</c:v>
                </c:pt>
                <c:pt idx="8">
                  <c:v>119</c:v>
                </c:pt>
                <c:pt idx="9">
                  <c:v>130</c:v>
                </c:pt>
                <c:pt idx="10">
                  <c:v>130</c:v>
                </c:pt>
              </c:numCache>
            </c:numRef>
          </c:val>
          <c:extLst>
            <c:ext xmlns:c16="http://schemas.microsoft.com/office/drawing/2014/chart" uri="{C3380CC4-5D6E-409C-BE32-E72D297353CC}">
              <c16:uniqueId val="{0000000A-5741-4956-B80D-BA774E307DA5}"/>
            </c:ext>
          </c:extLst>
        </c:ser>
        <c:dLbls>
          <c:dLblPos val="inEnd"/>
          <c:showLegendKey val="0"/>
          <c:showVal val="1"/>
          <c:showCatName val="0"/>
          <c:showSerName val="0"/>
          <c:showPercent val="0"/>
          <c:showBubbleSize val="0"/>
        </c:dLbls>
        <c:gapWidth val="77"/>
        <c:axId val="49149824"/>
        <c:axId val="49303552"/>
      </c:barChart>
      <c:catAx>
        <c:axId val="49149824"/>
        <c:scaling>
          <c:orientation val="minMax"/>
        </c:scaling>
        <c:delete val="0"/>
        <c:axPos val="b"/>
        <c:numFmt formatCode="General" sourceLinked="0"/>
        <c:majorTickMark val="out"/>
        <c:minorTickMark val="none"/>
        <c:tickLblPos val="low"/>
        <c:txPr>
          <a:bodyPr rot="0"/>
          <a:lstStyle/>
          <a:p>
            <a:pPr>
              <a:defRPr sz="900">
                <a:solidFill>
                  <a:schemeClr val="bg1">
                    <a:lumMod val="50000"/>
                  </a:schemeClr>
                </a:solidFill>
                <a:latin typeface="Helvetica" panose="020B0604020202020204" pitchFamily="34" charset="0"/>
                <a:cs typeface="Helvetica" panose="020B0604020202020204" pitchFamily="34" charset="0"/>
              </a:defRPr>
            </a:pPr>
            <a:endParaRPr lang="pl-PL"/>
          </a:p>
        </c:txPr>
        <c:crossAx val="49303552"/>
        <c:crosses val="autoZero"/>
        <c:auto val="1"/>
        <c:lblAlgn val="ctr"/>
        <c:lblOffset val="100"/>
        <c:tickMarkSkip val="1"/>
        <c:noMultiLvlLbl val="0"/>
      </c:catAx>
      <c:valAx>
        <c:axId val="49303552"/>
        <c:scaling>
          <c:orientation val="minMax"/>
          <c:min val="0"/>
        </c:scaling>
        <c:delete val="1"/>
        <c:axPos val="l"/>
        <c:numFmt formatCode="0" sourceLinked="1"/>
        <c:majorTickMark val="out"/>
        <c:minorTickMark val="none"/>
        <c:tickLblPos val="nextTo"/>
        <c:crossAx val="49149824"/>
        <c:crosses val="autoZero"/>
        <c:crossBetween val="between"/>
      </c:valAx>
      <c:spPr>
        <a:noFill/>
        <a:ln w="25400">
          <a:noFill/>
        </a:ln>
        <a:scene3d>
          <a:camera prst="orthographicFront"/>
          <a:lightRig rig="threePt" dir="t"/>
        </a:scene3d>
        <a:sp3d>
          <a:bevelT w="6350"/>
        </a:sp3d>
      </c:spPr>
    </c:plotArea>
    <c:plotVisOnly val="1"/>
    <c:dispBlanksAs val="gap"/>
    <c:showDLblsOverMax val="0"/>
  </c:chart>
  <c:spPr>
    <a:ln>
      <a:noFill/>
    </a:ln>
  </c:spPr>
  <c:txPr>
    <a:bodyPr/>
    <a:lstStyle/>
    <a:p>
      <a:pPr>
        <a:defRPr sz="1800"/>
      </a:pPr>
      <a:endParaRPr lang="pl-P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1474010861118E-3"/>
          <c:y val="0.11935480270921305"/>
          <c:w val="0.95672939687320879"/>
          <c:h val="0.75423985362608115"/>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4305-4AB7-92FE-CA139EC4EA88}"/>
              </c:ext>
            </c:extLst>
          </c:dPt>
          <c:dPt>
            <c:idx val="2"/>
            <c:invertIfNegative val="0"/>
            <c:bubble3D val="0"/>
            <c:extLst>
              <c:ext xmlns:c16="http://schemas.microsoft.com/office/drawing/2014/chart" uri="{C3380CC4-5D6E-409C-BE32-E72D297353CC}">
                <c16:uniqueId val="{00000001-4305-4AB7-92FE-CA139EC4EA88}"/>
              </c:ext>
            </c:extLst>
          </c:dPt>
          <c:dPt>
            <c:idx val="3"/>
            <c:invertIfNegative val="0"/>
            <c:bubble3D val="0"/>
            <c:spPr>
              <a:solidFill>
                <a:schemeClr val="bg1">
                  <a:lumMod val="65000"/>
                </a:schemeClr>
              </a:solidFill>
            </c:spPr>
            <c:extLst>
              <c:ext xmlns:c16="http://schemas.microsoft.com/office/drawing/2014/chart" uri="{C3380CC4-5D6E-409C-BE32-E72D297353CC}">
                <c16:uniqueId val="{00000003-4305-4AB7-92FE-CA139EC4EA88}"/>
              </c:ext>
            </c:extLst>
          </c:dPt>
          <c:dPt>
            <c:idx val="4"/>
            <c:invertIfNegative val="0"/>
            <c:bubble3D val="0"/>
            <c:spPr>
              <a:solidFill>
                <a:srgbClr val="071D49"/>
              </a:solidFill>
            </c:spPr>
            <c:extLst>
              <c:ext xmlns:c16="http://schemas.microsoft.com/office/drawing/2014/chart" uri="{C3380CC4-5D6E-409C-BE32-E72D297353CC}">
                <c16:uniqueId val="{00000004-4305-4AB7-92FE-CA139EC4EA88}"/>
              </c:ext>
            </c:extLst>
          </c:dPt>
          <c:dPt>
            <c:idx val="5"/>
            <c:invertIfNegative val="0"/>
            <c:bubble3D val="0"/>
            <c:extLst>
              <c:ext xmlns:c16="http://schemas.microsoft.com/office/drawing/2014/chart" uri="{C3380CC4-5D6E-409C-BE32-E72D297353CC}">
                <c16:uniqueId val="{00000005-4305-4AB7-92FE-CA139EC4EA88}"/>
              </c:ext>
            </c:extLst>
          </c:dPt>
          <c:dPt>
            <c:idx val="6"/>
            <c:invertIfNegative val="0"/>
            <c:bubble3D val="0"/>
            <c:extLst>
              <c:ext xmlns:c16="http://schemas.microsoft.com/office/drawing/2014/chart" uri="{C3380CC4-5D6E-409C-BE32-E72D297353CC}">
                <c16:uniqueId val="{00000006-4305-4AB7-92FE-CA139EC4EA88}"/>
              </c:ext>
            </c:extLst>
          </c:dPt>
          <c:dPt>
            <c:idx val="7"/>
            <c:invertIfNegative val="0"/>
            <c:bubble3D val="0"/>
            <c:spPr>
              <a:solidFill>
                <a:schemeClr val="bg1">
                  <a:lumMod val="65000"/>
                </a:schemeClr>
              </a:solidFill>
            </c:spPr>
            <c:extLst>
              <c:ext xmlns:c16="http://schemas.microsoft.com/office/drawing/2014/chart" uri="{C3380CC4-5D6E-409C-BE32-E72D297353CC}">
                <c16:uniqueId val="{00000008-4305-4AB7-92FE-CA139EC4EA88}"/>
              </c:ext>
            </c:extLst>
          </c:dPt>
          <c:dPt>
            <c:idx val="8"/>
            <c:invertIfNegative val="0"/>
            <c:bubble3D val="0"/>
            <c:spPr>
              <a:solidFill>
                <a:srgbClr val="FF0000"/>
              </a:solidFill>
            </c:spPr>
            <c:extLst>
              <c:ext xmlns:c16="http://schemas.microsoft.com/office/drawing/2014/chart" uri="{C3380CC4-5D6E-409C-BE32-E72D297353CC}">
                <c16:uniqueId val="{0000000A-E81C-499C-8933-4D0DD9EE12BA}"/>
              </c:ext>
            </c:extLst>
          </c:dPt>
          <c:dLbls>
            <c:dLbl>
              <c:idx val="0"/>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11603213268161876"/>
                      <c:h val="0.14919350338651632"/>
                    </c:manualLayout>
                  </c15:layout>
                </c:ext>
                <c:ext xmlns:c16="http://schemas.microsoft.com/office/drawing/2014/chart" uri="{C3380CC4-5D6E-409C-BE32-E72D297353CC}">
                  <c16:uniqueId val="{00000009-4305-4AB7-92FE-CA139EC4EA88}"/>
                </c:ext>
              </c:extLst>
            </c:dLbl>
            <c:dLbl>
              <c:idx val="1"/>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30306594259115593"/>
                      <c:h val="0.14173382821719049"/>
                    </c:manualLayout>
                  </c15:layout>
                </c:ext>
                <c:ext xmlns:c16="http://schemas.microsoft.com/office/drawing/2014/chart" uri="{C3380CC4-5D6E-409C-BE32-E72D297353CC}">
                  <c16:uniqueId val="{00000000-4305-4AB7-92FE-CA139EC4EA88}"/>
                </c:ext>
              </c:extLst>
            </c:dLbl>
            <c:dLbl>
              <c:idx val="2"/>
              <c:tx>
                <c:rich>
                  <a:bodyPr/>
                  <a:lstStyle/>
                  <a:p>
                    <a:fld id="{04B3C520-791C-4707-BDF7-1B5724ED9D46}" type="VALUE">
                      <a:rPr lang="en-US" b="0">
                        <a:solidFill>
                          <a:srgbClr val="44546A"/>
                        </a:solidFill>
                      </a:rPr>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05-4AB7-92FE-CA139EC4EA88}"/>
                </c:ext>
              </c:extLst>
            </c:dLbl>
            <c:dLbl>
              <c:idx val="3"/>
              <c:tx>
                <c:rich>
                  <a:bodyPr anchorCtr="0"/>
                  <a:lstStyle/>
                  <a:p>
                    <a:pPr algn="ctr" rtl="0">
                      <a:defRPr lang="en-US" sz="1000" b="0" i="0" u="none" strike="noStrike" kern="1200" baseline="0">
                        <a:solidFill>
                          <a:srgbClr val="44546A"/>
                        </a:solidFill>
                        <a:latin typeface="Helvetica Neue"/>
                        <a:ea typeface="Calibri" charset="0"/>
                        <a:cs typeface="Calibri" charset="0"/>
                      </a:defRPr>
                    </a:pPr>
                    <a:fld id="{0EEC84EE-2896-4EA5-9909-4CFDD9DBDC1F}" type="VALUE">
                      <a:rPr lang="en-US" sz="1000" b="0" i="0" u="none" strike="noStrike" kern="1200" baseline="0">
                        <a:solidFill>
                          <a:srgbClr val="44546A"/>
                        </a:solidFill>
                        <a:latin typeface="Helvetica Neue"/>
                        <a:ea typeface="Calibri" charset="0"/>
                        <a:cs typeface="Calibri" charset="0"/>
                      </a:rPr>
                      <a:pPr algn="ctr" rtl="0">
                        <a:defRPr lang="en-US" sz="1000" b="0" i="0" u="none" strike="noStrike" kern="1200" baseline="0">
                          <a:solidFill>
                            <a:srgbClr val="44546A"/>
                          </a:solidFill>
                          <a:latin typeface="Helvetica Neue"/>
                          <a:ea typeface="Calibri" charset="0"/>
                          <a:cs typeface="Calibri" charset="0"/>
                        </a:defRPr>
                      </a:pPr>
                      <a:t>[WARTOŚĆ]</a:t>
                    </a:fld>
                    <a:endParaRPr lang="pl-PL"/>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05-4AB7-92FE-CA139EC4EA88}"/>
                </c:ext>
              </c:extLst>
            </c:dLbl>
            <c:dLbl>
              <c:idx val="4"/>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4-4305-4AB7-92FE-CA139EC4EA88}"/>
                </c:ext>
              </c:extLst>
            </c:dLbl>
            <c:dLbl>
              <c:idx val="5"/>
              <c:layout>
                <c:manualLayout>
                  <c:x val="9.074355050932497E-3"/>
                  <c:y val="-1.1698659121799161E-2"/>
                </c:manualLayout>
              </c:layout>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05-4AB7-92FE-CA139EC4EA88}"/>
                </c:ext>
              </c:extLst>
            </c:dLbl>
            <c:dLbl>
              <c:idx val="6"/>
              <c:tx>
                <c:rich>
                  <a:bodyPr/>
                  <a:lstStyle/>
                  <a:p>
                    <a:fld id="{9C62533B-DEAD-4F48-B61E-D15485429694}" type="VALUE">
                      <a:rPr lang="en-US" sz="1000" b="0" i="0" u="none" strike="noStrike" kern="1200" baseline="0" dirty="0">
                        <a:solidFill>
                          <a:srgbClr val="44546A"/>
                        </a:solidFill>
                        <a:latin typeface="Helvetica Neue"/>
                        <a:ea typeface="Calibri" charset="0"/>
                        <a:cs typeface="Calibri" charset="0"/>
                      </a:rPr>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305-4AB7-92FE-CA139EC4EA88}"/>
                </c:ext>
              </c:extLst>
            </c:dLbl>
            <c:dLbl>
              <c:idx val="7"/>
              <c:tx>
                <c:rich>
                  <a:bodyPr/>
                  <a:lstStyle/>
                  <a:p>
                    <a:fld id="{3CA50FE3-C973-400D-9822-975F94DA45DA}" type="VALUE">
                      <a:rPr lang="en-US" sz="1000" b="0" i="0" u="none" strike="noStrike" kern="1200" baseline="0">
                        <a:solidFill>
                          <a:srgbClr val="44546A"/>
                        </a:solidFill>
                        <a:latin typeface="Helvetica Neue"/>
                        <a:ea typeface="Calibri" charset="0"/>
                        <a:cs typeface="Calibri" charset="0"/>
                      </a:rPr>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305-4AB7-92FE-CA139EC4EA88}"/>
                </c:ext>
              </c:extLst>
            </c:dLbl>
            <c:spPr>
              <a:noFill/>
              <a:ln>
                <a:noFill/>
              </a:ln>
              <a:effectLst/>
            </c:spPr>
            <c:txPr>
              <a:bodyPr anchorCtr="0"/>
              <a:lstStyle/>
              <a:p>
                <a:pPr algn="ctr" rtl="0">
                  <a:defRPr lang="en-US" sz="1000" b="1" i="0" u="none" strike="noStrike" kern="1200" baseline="0">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0</c:formatCode>
                <c:ptCount val="9"/>
                <c:pt idx="0">
                  <c:v>193</c:v>
                </c:pt>
                <c:pt idx="1">
                  <c:v>200</c:v>
                </c:pt>
                <c:pt idx="2">
                  <c:v>198</c:v>
                </c:pt>
                <c:pt idx="3">
                  <c:v>213</c:v>
                </c:pt>
                <c:pt idx="4">
                  <c:v>203</c:v>
                </c:pt>
                <c:pt idx="5">
                  <c:v>222.1</c:v>
                </c:pt>
                <c:pt idx="6">
                  <c:v>245</c:v>
                </c:pt>
                <c:pt idx="7">
                  <c:v>215.6</c:v>
                </c:pt>
                <c:pt idx="8">
                  <c:v>209.8</c:v>
                </c:pt>
              </c:numCache>
            </c:numRef>
          </c:val>
          <c:extLst>
            <c:ext xmlns:c16="http://schemas.microsoft.com/office/drawing/2014/chart" uri="{C3380CC4-5D6E-409C-BE32-E72D297353CC}">
              <c16:uniqueId val="{0000000A-4305-4AB7-92FE-CA139EC4EA88}"/>
            </c:ext>
          </c:extLst>
        </c:ser>
        <c:dLbls>
          <c:showLegendKey val="0"/>
          <c:showVal val="1"/>
          <c:showCatName val="0"/>
          <c:showSerName val="0"/>
          <c:showPercent val="0"/>
          <c:showBubbleSize val="0"/>
        </c:dLbls>
        <c:gapWidth val="73"/>
        <c:axId val="132716032"/>
        <c:axId val="132717568"/>
      </c:barChart>
      <c:catAx>
        <c:axId val="132716032"/>
        <c:scaling>
          <c:orientation val="minMax"/>
        </c:scaling>
        <c:delete val="0"/>
        <c:axPos val="b"/>
        <c:numFmt formatCode="General" sourceLinked="0"/>
        <c:majorTickMark val="none"/>
        <c:minorTickMark val="none"/>
        <c:tickLblPos val="nextTo"/>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100"/>
        <c:noMultiLvlLbl val="0"/>
      </c:catAx>
      <c:valAx>
        <c:axId val="132717568"/>
        <c:scaling>
          <c:orientation val="minMax"/>
        </c:scaling>
        <c:delete val="1"/>
        <c:axPos val="l"/>
        <c:numFmt formatCode="0" sourceLinked="1"/>
        <c:majorTickMark val="out"/>
        <c:minorTickMark val="none"/>
        <c:tickLblPos val="none"/>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23459661047457E-2"/>
          <c:y val="0.14779627278525873"/>
          <c:w val="0.92186092923408058"/>
          <c:h val="0.73269988379123208"/>
        </c:manualLayout>
      </c:layout>
      <c:barChart>
        <c:barDir val="col"/>
        <c:grouping val="clustered"/>
        <c:varyColors val="0"/>
        <c:ser>
          <c:idx val="0"/>
          <c:order val="0"/>
          <c:tx>
            <c:strRef>
              <c:f>Arkusz1!$B$1</c:f>
              <c:strCache>
                <c:ptCount val="1"/>
                <c:pt idx="0">
                  <c:v>Kolumna1</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00-35F7-41AD-96D6-E4304E5E76C8}"/>
              </c:ext>
            </c:extLst>
          </c:dPt>
          <c:dPt>
            <c:idx val="2"/>
            <c:invertIfNegative val="0"/>
            <c:bubble3D val="0"/>
            <c:extLst>
              <c:ext xmlns:c16="http://schemas.microsoft.com/office/drawing/2014/chart" uri="{C3380CC4-5D6E-409C-BE32-E72D297353CC}">
                <c16:uniqueId val="{00000001-35F7-41AD-96D6-E4304E5E76C8}"/>
              </c:ext>
            </c:extLst>
          </c:dPt>
          <c:dPt>
            <c:idx val="3"/>
            <c:invertIfNegative val="0"/>
            <c:bubble3D val="0"/>
            <c:spPr>
              <a:solidFill>
                <a:schemeClr val="bg1">
                  <a:lumMod val="65000"/>
                </a:schemeClr>
              </a:solidFill>
            </c:spPr>
            <c:extLst>
              <c:ext xmlns:c16="http://schemas.microsoft.com/office/drawing/2014/chart" uri="{C3380CC4-5D6E-409C-BE32-E72D297353CC}">
                <c16:uniqueId val="{00000003-35F7-41AD-96D6-E4304E5E76C8}"/>
              </c:ext>
            </c:extLst>
          </c:dPt>
          <c:dPt>
            <c:idx val="4"/>
            <c:invertIfNegative val="0"/>
            <c:bubble3D val="0"/>
            <c:spPr>
              <a:solidFill>
                <a:srgbClr val="071D49"/>
              </a:solidFill>
            </c:spPr>
            <c:extLst>
              <c:ext xmlns:c16="http://schemas.microsoft.com/office/drawing/2014/chart" uri="{C3380CC4-5D6E-409C-BE32-E72D297353CC}">
                <c16:uniqueId val="{00000004-35F7-41AD-96D6-E4304E5E76C8}"/>
              </c:ext>
            </c:extLst>
          </c:dPt>
          <c:dPt>
            <c:idx val="5"/>
            <c:invertIfNegative val="0"/>
            <c:bubble3D val="0"/>
            <c:extLst>
              <c:ext xmlns:c16="http://schemas.microsoft.com/office/drawing/2014/chart" uri="{C3380CC4-5D6E-409C-BE32-E72D297353CC}">
                <c16:uniqueId val="{00000005-35F7-41AD-96D6-E4304E5E76C8}"/>
              </c:ext>
            </c:extLst>
          </c:dPt>
          <c:dPt>
            <c:idx val="6"/>
            <c:invertIfNegative val="0"/>
            <c:bubble3D val="0"/>
            <c:extLst>
              <c:ext xmlns:c16="http://schemas.microsoft.com/office/drawing/2014/chart" uri="{C3380CC4-5D6E-409C-BE32-E72D297353CC}">
                <c16:uniqueId val="{00000006-35F7-41AD-96D6-E4304E5E76C8}"/>
              </c:ext>
            </c:extLst>
          </c:dPt>
          <c:dPt>
            <c:idx val="7"/>
            <c:invertIfNegative val="0"/>
            <c:bubble3D val="0"/>
            <c:spPr>
              <a:solidFill>
                <a:schemeClr val="bg1">
                  <a:lumMod val="65000"/>
                </a:schemeClr>
              </a:solidFill>
            </c:spPr>
            <c:extLst>
              <c:ext xmlns:c16="http://schemas.microsoft.com/office/drawing/2014/chart" uri="{C3380CC4-5D6E-409C-BE32-E72D297353CC}">
                <c16:uniqueId val="{00000008-35F7-41AD-96D6-E4304E5E76C8}"/>
              </c:ext>
            </c:extLst>
          </c:dPt>
          <c:dPt>
            <c:idx val="8"/>
            <c:invertIfNegative val="0"/>
            <c:bubble3D val="0"/>
            <c:spPr>
              <a:solidFill>
                <a:srgbClr val="FF0000"/>
              </a:solidFill>
            </c:spPr>
            <c:extLst>
              <c:ext xmlns:c16="http://schemas.microsoft.com/office/drawing/2014/chart" uri="{C3380CC4-5D6E-409C-BE32-E72D297353CC}">
                <c16:uniqueId val="{0000000B-EAAB-41FD-8499-5792D174B793}"/>
              </c:ext>
            </c:extLst>
          </c:dPt>
          <c:dLbls>
            <c:dLbl>
              <c:idx val="1"/>
              <c:layout>
                <c:manualLayout>
                  <c:x val="-2.7258559455962104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F7-41AD-96D6-E4304E5E76C8}"/>
                </c:ext>
              </c:extLst>
            </c:dLbl>
            <c:dLbl>
              <c:idx val="2"/>
              <c:layout>
                <c:manualLayout>
                  <c:x val="-8.1775678367886351E-3"/>
                  <c:y val="1.4962599392306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F7-41AD-96D6-E4304E5E76C8}"/>
                </c:ext>
              </c:extLst>
            </c:dLbl>
            <c:dLbl>
              <c:idx val="3"/>
              <c:layout>
                <c:manualLayout>
                  <c:x val="2.7259911995612973E-3"/>
                  <c:y val="8.8666680336113221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F7-41AD-96D6-E4304E5E76C8}"/>
                </c:ext>
              </c:extLst>
            </c:dLbl>
            <c:dLbl>
              <c:idx val="5"/>
              <c:numFmt formatCode="#,##0.0" sourceLinked="0"/>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5-35F7-41AD-96D6-E4304E5E76C8}"/>
                </c:ext>
              </c:extLst>
            </c:dLbl>
            <c:dLbl>
              <c:idx val="6"/>
              <c:numFmt formatCode="#,##0.0" sourceLinked="0"/>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35F7-41AD-96D6-E4304E5E76C8}"/>
                </c:ext>
              </c:extLst>
            </c:dLbl>
            <c:dLbl>
              <c:idx val="7"/>
              <c:numFmt formatCode="#,##0.0" sourceLinked="0"/>
              <c:spPr>
                <a:noFill/>
                <a:ln>
                  <a:noFill/>
                </a:ln>
                <a:effectLst/>
              </c:spPr>
              <c:txPr>
                <a:bodyPr anchorCtr="0"/>
                <a:lstStyle/>
                <a:p>
                  <a:pPr algn="ctr" rtl="0">
                    <a:defRPr lang="en-US" sz="1000" b="0" i="0" u="none" strike="noStrike" kern="1200" baseline="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35F7-41AD-96D6-E4304E5E76C8}"/>
                </c:ext>
              </c:extLst>
            </c:dLbl>
            <c:dLbl>
              <c:idx val="8"/>
              <c:numFmt formatCode="#,##0.0" sourceLinked="0"/>
              <c:spPr>
                <a:noFill/>
                <a:ln>
                  <a:noFill/>
                </a:ln>
                <a:effectLst/>
              </c:spPr>
              <c:txPr>
                <a:bodyPr/>
                <a:lstStyle/>
                <a:p>
                  <a:pPr>
                    <a:defRPr sz="1000" b="1">
                      <a:solidFill>
                        <a:srgbClr val="FF0000"/>
                      </a:solidFill>
                      <a:latin typeface="Helvetica Neue"/>
                      <a:ea typeface="Calibri" charset="0"/>
                      <a:cs typeface="Calibri" charset="0"/>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B-EAAB-41FD-8499-5792D174B793}"/>
                </c:ext>
              </c:extLst>
            </c:dLbl>
            <c:numFmt formatCode="#,##0.0" sourceLinked="0"/>
            <c:spPr>
              <a:noFill/>
              <a:ln>
                <a:noFill/>
              </a:ln>
              <a:effectLst/>
            </c:spPr>
            <c:txPr>
              <a:bodyPr/>
              <a:lstStyle/>
              <a:p>
                <a:pPr>
                  <a:defRPr sz="1000" b="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0</c:formatCode>
                <c:ptCount val="9"/>
                <c:pt idx="0">
                  <c:v>84.9</c:v>
                </c:pt>
                <c:pt idx="1">
                  <c:v>139.30000000000001</c:v>
                </c:pt>
                <c:pt idx="2">
                  <c:v>116.7</c:v>
                </c:pt>
                <c:pt idx="3">
                  <c:v>159.80000000000001</c:v>
                </c:pt>
                <c:pt idx="4">
                  <c:v>134</c:v>
                </c:pt>
                <c:pt idx="5">
                  <c:v>152.16499999999999</c:v>
                </c:pt>
                <c:pt idx="6">
                  <c:v>176.6</c:v>
                </c:pt>
                <c:pt idx="7">
                  <c:v>172.5</c:v>
                </c:pt>
                <c:pt idx="8">
                  <c:v>185.05799999999999</c:v>
                </c:pt>
              </c:numCache>
            </c:numRef>
          </c:val>
          <c:extLst>
            <c:ext xmlns:c16="http://schemas.microsoft.com/office/drawing/2014/chart" uri="{C3380CC4-5D6E-409C-BE32-E72D297353CC}">
              <c16:uniqueId val="{00000009-35F7-41AD-96D6-E4304E5E76C8}"/>
            </c:ext>
          </c:extLst>
        </c:ser>
        <c:dLbls>
          <c:showLegendKey val="0"/>
          <c:showVal val="1"/>
          <c:showCatName val="0"/>
          <c:showSerName val="0"/>
          <c:showPercent val="0"/>
          <c:showBubbleSize val="0"/>
        </c:dLbls>
        <c:gapWidth val="80"/>
        <c:axId val="132716032"/>
        <c:axId val="132717568"/>
      </c:barChart>
      <c:catAx>
        <c:axId val="132716032"/>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sz="900">
                <a:solidFill>
                  <a:schemeClr val="bg1">
                    <a:lumMod val="50000"/>
                  </a:schemeClr>
                </a:solidFill>
                <a:latin typeface="Helvetica Neue"/>
              </a:defRPr>
            </a:pPr>
            <a:endParaRPr lang="pl-PL"/>
          </a:p>
        </c:txPr>
        <c:crossAx val="132717568"/>
        <c:crosses val="autoZero"/>
        <c:auto val="1"/>
        <c:lblAlgn val="ctr"/>
        <c:lblOffset val="100"/>
        <c:noMultiLvlLbl val="0"/>
      </c:catAx>
      <c:valAx>
        <c:axId val="132717568"/>
        <c:scaling>
          <c:orientation val="minMax"/>
          <c:max val="200"/>
          <c:min val="0"/>
        </c:scaling>
        <c:delete val="1"/>
        <c:axPos val="l"/>
        <c:numFmt formatCode="0" sourceLinked="1"/>
        <c:majorTickMark val="out"/>
        <c:minorTickMark val="none"/>
        <c:tickLblPos val="nextTo"/>
        <c:crossAx val="13271603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70574646971614E-2"/>
          <c:y val="0.117018955104599"/>
          <c:w val="0.36950102014485497"/>
          <c:h val="0.77504863447835759"/>
        </c:manualLayout>
      </c:layout>
      <c:doughnutChart>
        <c:varyColors val="1"/>
        <c:ser>
          <c:idx val="0"/>
          <c:order val="0"/>
          <c:tx>
            <c:strRef>
              <c:f>Arkusz1!$B$1</c:f>
              <c:strCache>
                <c:ptCount val="1"/>
                <c:pt idx="0">
                  <c:v>Udział w kapitale UNIMOT S.A.</c:v>
                </c:pt>
              </c:strCache>
            </c:strRef>
          </c:tx>
          <c:explosion val="1"/>
          <c:dPt>
            <c:idx val="0"/>
            <c:bubble3D val="0"/>
            <c:spPr>
              <a:solidFill>
                <a:srgbClr val="24295B"/>
              </a:solidFill>
            </c:spPr>
            <c:extLst>
              <c:ext xmlns:c16="http://schemas.microsoft.com/office/drawing/2014/chart" uri="{C3380CC4-5D6E-409C-BE32-E72D297353CC}">
                <c16:uniqueId val="{00000001-642F-437F-8653-7FE785A09397}"/>
              </c:ext>
            </c:extLst>
          </c:dPt>
          <c:dPt>
            <c:idx val="1"/>
            <c:bubble3D val="0"/>
            <c:spPr>
              <a:solidFill>
                <a:srgbClr val="E10000"/>
              </a:solidFill>
            </c:spPr>
            <c:extLst>
              <c:ext xmlns:c16="http://schemas.microsoft.com/office/drawing/2014/chart" uri="{C3380CC4-5D6E-409C-BE32-E72D297353CC}">
                <c16:uniqueId val="{00000003-642F-437F-8653-7FE785A09397}"/>
              </c:ext>
            </c:extLst>
          </c:dPt>
          <c:dPt>
            <c:idx val="2"/>
            <c:bubble3D val="0"/>
            <c:spPr>
              <a:solidFill>
                <a:schemeClr val="tx1">
                  <a:lumMod val="85000"/>
                  <a:lumOff val="15000"/>
                </a:schemeClr>
              </a:solidFill>
            </c:spPr>
            <c:extLst>
              <c:ext xmlns:c16="http://schemas.microsoft.com/office/drawing/2014/chart" uri="{C3380CC4-5D6E-409C-BE32-E72D297353CC}">
                <c16:uniqueId val="{00000005-642F-437F-8653-7FE785A09397}"/>
              </c:ext>
            </c:extLst>
          </c:dPt>
          <c:dPt>
            <c:idx val="3"/>
            <c:bubble3D val="0"/>
            <c:spPr>
              <a:solidFill>
                <a:srgbClr val="00B0F0"/>
              </a:solidFill>
            </c:spPr>
            <c:extLst>
              <c:ext xmlns:c16="http://schemas.microsoft.com/office/drawing/2014/chart" uri="{C3380CC4-5D6E-409C-BE32-E72D297353CC}">
                <c16:uniqueId val="{00000007-642F-437F-8653-7FE785A09397}"/>
              </c:ext>
            </c:extLst>
          </c:dPt>
          <c:dPt>
            <c:idx val="4"/>
            <c:bubble3D val="0"/>
            <c:spPr>
              <a:solidFill>
                <a:srgbClr val="A6A6A6"/>
              </a:solidFill>
            </c:spPr>
            <c:extLst>
              <c:ext xmlns:c16="http://schemas.microsoft.com/office/drawing/2014/chart" uri="{C3380CC4-5D6E-409C-BE32-E72D297353CC}">
                <c16:uniqueId val="{00000008-B2F1-411C-B57B-907900A5BF61}"/>
              </c:ext>
            </c:extLst>
          </c:dPt>
          <c:dPt>
            <c:idx val="5"/>
            <c:bubble3D val="0"/>
            <c:spPr>
              <a:solidFill>
                <a:srgbClr val="D9D9D9"/>
              </a:solidFill>
            </c:spPr>
            <c:extLst>
              <c:ext xmlns:c16="http://schemas.microsoft.com/office/drawing/2014/chart" uri="{C3380CC4-5D6E-409C-BE32-E72D297353CC}">
                <c16:uniqueId val="{0000000B-71F8-48C5-BE76-A703FF1BC8F1}"/>
              </c:ext>
            </c:extLst>
          </c:dPt>
          <c:dPt>
            <c:idx val="8"/>
            <c:bubble3D val="0"/>
            <c:spPr>
              <a:solidFill>
                <a:srgbClr val="92D050"/>
              </a:solidFill>
            </c:spPr>
            <c:extLst>
              <c:ext xmlns:c16="http://schemas.microsoft.com/office/drawing/2014/chart" uri="{C3380CC4-5D6E-409C-BE32-E72D297353CC}">
                <c16:uniqueId val="{0000000C-9AF7-440E-9F12-D208A56719CC}"/>
              </c:ext>
            </c:extLst>
          </c:dPt>
          <c:dLbls>
            <c:dLbl>
              <c:idx val="4"/>
              <c:layout>
                <c:manualLayout>
                  <c:x val="-7.8190800329017041E-2"/>
                  <c:y val="0.11812508093821794"/>
                </c:manualLayout>
              </c:layout>
              <c:tx>
                <c:rich>
                  <a:bodyPr/>
                  <a:lstStyle/>
                  <a:p>
                    <a:fld id="{A12C11A7-1B34-4F48-85E8-A6E7A4940979}" type="VALUE">
                      <a:rPr lang="en-US">
                        <a:solidFill>
                          <a:schemeClr val="tx1"/>
                        </a:solidFill>
                      </a:rPr>
                      <a:pPr/>
                      <a:t>[WARTOŚĆ]</a:t>
                    </a:fld>
                    <a:endParaRPr lang="pl-P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2F1-411C-B57B-907900A5BF61}"/>
                </c:ext>
              </c:extLst>
            </c:dLbl>
            <c:dLbl>
              <c:idx val="5"/>
              <c:layout>
                <c:manualLayout>
                  <c:x val="-7.8190800329017041E-2"/>
                  <c:y val="4.5432723437776129E-2"/>
                </c:manualLayout>
              </c:layout>
              <c:tx>
                <c:rich>
                  <a:bodyPr/>
                  <a:lstStyle/>
                  <a:p>
                    <a:fld id="{3D2A5063-A0D5-4705-B079-C4814E7F2D48}" type="VALUE">
                      <a:rPr lang="en-US">
                        <a:solidFill>
                          <a:schemeClr val="tx1"/>
                        </a:solidFill>
                      </a:rPr>
                      <a:pPr/>
                      <a:t>[WARTOŚĆ]</a:t>
                    </a:fld>
                    <a:endParaRPr lang="pl-P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1F8-48C5-BE76-A703FF1BC8F1}"/>
                </c:ext>
              </c:extLst>
            </c:dLbl>
            <c:dLbl>
              <c:idx val="6"/>
              <c:layout>
                <c:manualLayout>
                  <c:x val="-7.8190800329017041E-2"/>
                  <c:y val="-3.1802906406443288E-2"/>
                </c:manualLayout>
              </c:layout>
              <c:tx>
                <c:rich>
                  <a:bodyPr/>
                  <a:lstStyle/>
                  <a:p>
                    <a:fld id="{B059E99C-038D-487C-8644-5EE509A2F24B}" type="VALUE">
                      <a:rPr lang="en-US">
                        <a:solidFill>
                          <a:schemeClr val="tx1"/>
                        </a:solidFill>
                      </a:rPr>
                      <a:pPr/>
                      <a:t>[WARTOŚĆ]</a:t>
                    </a:fld>
                    <a:endParaRPr lang="pl-P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9AF7-440E-9F12-D208A56719CC}"/>
                </c:ext>
              </c:extLst>
            </c:dLbl>
            <c:dLbl>
              <c:idx val="7"/>
              <c:layout>
                <c:manualLayout>
                  <c:x val="-8.2100340345467884E-2"/>
                  <c:y val="-0.11812508093821794"/>
                </c:manualLayout>
              </c:layout>
              <c:tx>
                <c:rich>
                  <a:bodyPr/>
                  <a:lstStyle/>
                  <a:p>
                    <a:fld id="{7106644C-17B0-454A-B028-0897ED4EE86B}" type="VALUE">
                      <a:rPr lang="en-US">
                        <a:solidFill>
                          <a:schemeClr val="tx1"/>
                        </a:solidFill>
                      </a:rPr>
                      <a:pPr/>
                      <a:t>[WARTOŚĆ]</a:t>
                    </a:fld>
                    <a:endParaRPr lang="pl-P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AF7-440E-9F12-D208A56719CC}"/>
                </c:ext>
              </c:extLst>
            </c:dLbl>
            <c:spPr>
              <a:noFill/>
              <a:ln>
                <a:noFill/>
              </a:ln>
              <a:effectLst/>
            </c:spPr>
            <c:txPr>
              <a:bodyPr wrap="square" lIns="38100" tIns="19050" rIns="38100" bIns="19050" anchor="ctr">
                <a:spAutoFit/>
              </a:bodyPr>
              <a:lstStyle/>
              <a:p>
                <a:pPr>
                  <a:defRPr sz="1100">
                    <a:solidFill>
                      <a:schemeClr val="bg1"/>
                    </a:solidFill>
                  </a:defRPr>
                </a:pPr>
                <a:endParaRPr lang="pl-PL"/>
              </a:p>
            </c:txPr>
            <c:showLegendKey val="0"/>
            <c:showVal val="1"/>
            <c:showCatName val="0"/>
            <c:showSerName val="0"/>
            <c:showPercent val="0"/>
            <c:showBubbleSize val="0"/>
            <c:showLeaderLines val="1"/>
            <c:extLst>
              <c:ext xmlns:c15="http://schemas.microsoft.com/office/drawing/2012/chart" uri="{CE6537A1-D6FC-4f65-9D91-7224C49458BB}"/>
            </c:extLst>
          </c:dLbls>
          <c:cat>
            <c:strRef>
              <c:f>Arkusz1!$A$2:$A$10</c:f>
              <c:strCache>
                <c:ptCount val="9"/>
                <c:pt idx="0">
                  <c:v>Unimot Express sp.z o.o.</c:v>
                </c:pt>
                <c:pt idx="1">
                  <c:v>Zemadon Limited</c:v>
                </c:pt>
                <c:pt idx="2">
                  <c:v>Zbigniew Juroszek</c:v>
                </c:pt>
                <c:pt idx="3">
                  <c:v>Nationale-Nederlanden PTE</c:v>
                </c:pt>
                <c:pt idx="4">
                  <c:v>Robert Brzozowski </c:v>
                </c:pt>
                <c:pt idx="5">
                  <c:v>Filip Kuropatwa</c:v>
                </c:pt>
                <c:pt idx="6">
                  <c:v>Michał Hojowski</c:v>
                </c:pt>
                <c:pt idx="7">
                  <c:v>Isaac Querub </c:v>
                </c:pt>
                <c:pt idx="8">
                  <c:v>pozostali</c:v>
                </c:pt>
              </c:strCache>
            </c:strRef>
          </c:cat>
          <c:val>
            <c:numRef>
              <c:f>Arkusz1!$B$2:$B$10</c:f>
              <c:numCache>
                <c:formatCode>0.0%</c:formatCode>
                <c:ptCount val="9"/>
                <c:pt idx="0">
                  <c:v>0.439</c:v>
                </c:pt>
                <c:pt idx="1">
                  <c:v>0.19719999999999999</c:v>
                </c:pt>
                <c:pt idx="2">
                  <c:v>6.7799999999999999E-2</c:v>
                </c:pt>
                <c:pt idx="3">
                  <c:v>6.6199999999999995E-2</c:v>
                </c:pt>
                <c:pt idx="4">
                  <c:v>1.95E-2</c:v>
                </c:pt>
                <c:pt idx="5">
                  <c:v>7.1999999999999998E-3</c:v>
                </c:pt>
                <c:pt idx="6">
                  <c:v>2.7000000000000001E-3</c:v>
                </c:pt>
                <c:pt idx="7">
                  <c:v>1.9E-3</c:v>
                </c:pt>
                <c:pt idx="8">
                  <c:v>0.1991</c:v>
                </c:pt>
              </c:numCache>
            </c:numRef>
          </c:val>
          <c:extLst>
            <c:ext xmlns:c16="http://schemas.microsoft.com/office/drawing/2014/chart" uri="{C3380CC4-5D6E-409C-BE32-E72D297353CC}">
              <c16:uniqueId val="{00000008-642F-437F-8653-7FE785A09397}"/>
            </c:ext>
          </c:extLst>
        </c:ser>
        <c:dLbls>
          <c:showLegendKey val="0"/>
          <c:showVal val="0"/>
          <c:showCatName val="0"/>
          <c:showSerName val="0"/>
          <c:showPercent val="0"/>
          <c:showBubbleSize val="0"/>
          <c:showLeaderLines val="1"/>
        </c:dLbls>
        <c:firstSliceAng val="0"/>
        <c:holeSize val="62"/>
      </c:doughnutChart>
    </c:plotArea>
    <c:legend>
      <c:legendPos val="r"/>
      <c:layout>
        <c:manualLayout>
          <c:xMode val="edge"/>
          <c:yMode val="edge"/>
          <c:x val="0.42722375867486906"/>
          <c:y val="0.23124004146898663"/>
          <c:w val="0.500890728664378"/>
          <c:h val="0.48767091826331088"/>
        </c:manualLayout>
      </c:layout>
      <c:overlay val="0"/>
      <c:txPr>
        <a:bodyPr/>
        <a:lstStyle/>
        <a:p>
          <a:pPr>
            <a:defRPr sz="1100">
              <a:solidFill>
                <a:srgbClr val="44546A"/>
              </a:solidFill>
              <a:latin typeface="Helvetica" panose="020B0604020202020204" pitchFamily="34" charset="0"/>
              <a:cs typeface="Helvetica" panose="020B0604020202020204" pitchFamily="34" charset="0"/>
            </a:defRPr>
          </a:pPr>
          <a:endParaRPr lang="pl-PL"/>
        </a:p>
      </c:txPr>
    </c:legend>
    <c:plotVisOnly val="1"/>
    <c:dispBlanksAs val="zero"/>
    <c:showDLblsOverMax val="0"/>
  </c:chart>
  <c:txPr>
    <a:bodyPr/>
    <a:lstStyle/>
    <a:p>
      <a:pPr>
        <a:defRPr sz="1800"/>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32409495710572E-2"/>
          <c:y val="0.15243979905246433"/>
          <c:w val="0.92186092923408058"/>
          <c:h val="0.61897024921810118"/>
        </c:manualLayout>
      </c:layout>
      <c:barChart>
        <c:barDir val="col"/>
        <c:grouping val="clustered"/>
        <c:varyColors val="0"/>
        <c:ser>
          <c:idx val="0"/>
          <c:order val="0"/>
          <c:tx>
            <c:strRef>
              <c:f>Arkusz1!$B$1</c:f>
              <c:strCache>
                <c:ptCount val="1"/>
                <c:pt idx="0">
                  <c:v>ON</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0-4997-4CF6-81F5-B006A828EAF3}"/>
              </c:ext>
            </c:extLst>
          </c:dPt>
          <c:dPt>
            <c:idx val="2"/>
            <c:invertIfNegative val="0"/>
            <c:bubble3D val="0"/>
            <c:extLst>
              <c:ext xmlns:c16="http://schemas.microsoft.com/office/drawing/2014/chart" uri="{C3380CC4-5D6E-409C-BE32-E72D297353CC}">
                <c16:uniqueId val="{00000001-4997-4CF6-81F5-B006A828EAF3}"/>
              </c:ext>
            </c:extLst>
          </c:dPt>
          <c:dPt>
            <c:idx val="3"/>
            <c:invertIfNegative val="0"/>
            <c:bubble3D val="0"/>
            <c:extLst>
              <c:ext xmlns:c16="http://schemas.microsoft.com/office/drawing/2014/chart" uri="{C3380CC4-5D6E-409C-BE32-E72D297353CC}">
                <c16:uniqueId val="{00000002-4997-4CF6-81F5-B006A828EAF3}"/>
              </c:ext>
            </c:extLst>
          </c:dPt>
          <c:dPt>
            <c:idx val="4"/>
            <c:invertIfNegative val="0"/>
            <c:bubble3D val="0"/>
            <c:spPr>
              <a:solidFill>
                <a:srgbClr val="FF0000"/>
              </a:solidFill>
              <a:ln>
                <a:solidFill>
                  <a:srgbClr val="FF0000"/>
                </a:solidFill>
              </a:ln>
            </c:spPr>
            <c:extLst>
              <c:ext xmlns:c16="http://schemas.microsoft.com/office/drawing/2014/chart" uri="{C3380CC4-5D6E-409C-BE32-E72D297353CC}">
                <c16:uniqueId val="{00000004-4997-4CF6-81F5-B006A828EAF3}"/>
              </c:ext>
            </c:extLst>
          </c:dPt>
          <c:dPt>
            <c:idx val="5"/>
            <c:invertIfNegative val="0"/>
            <c:bubble3D val="0"/>
            <c:extLst>
              <c:ext xmlns:c16="http://schemas.microsoft.com/office/drawing/2014/chart" uri="{C3380CC4-5D6E-409C-BE32-E72D297353CC}">
                <c16:uniqueId val="{00000005-4997-4CF6-81F5-B006A828EAF3}"/>
              </c:ext>
            </c:extLst>
          </c:dPt>
          <c:dPt>
            <c:idx val="6"/>
            <c:invertIfNegative val="0"/>
            <c:bubble3D val="0"/>
            <c:extLst>
              <c:ext xmlns:c16="http://schemas.microsoft.com/office/drawing/2014/chart" uri="{C3380CC4-5D6E-409C-BE32-E72D297353CC}">
                <c16:uniqueId val="{00000006-4997-4CF6-81F5-B006A828EAF3}"/>
              </c:ext>
            </c:extLst>
          </c:dPt>
          <c:dPt>
            <c:idx val="7"/>
            <c:invertIfNegative val="0"/>
            <c:bubble3D val="0"/>
            <c:extLst>
              <c:ext xmlns:c16="http://schemas.microsoft.com/office/drawing/2014/chart" uri="{C3380CC4-5D6E-409C-BE32-E72D297353CC}">
                <c16:uniqueId val="{00000007-4997-4CF6-81F5-B006A828EAF3}"/>
              </c:ext>
            </c:extLst>
          </c:dPt>
          <c:dPt>
            <c:idx val="8"/>
            <c:invertIfNegative val="0"/>
            <c:bubble3D val="0"/>
            <c:extLst>
              <c:ext xmlns:c16="http://schemas.microsoft.com/office/drawing/2014/chart" uri="{C3380CC4-5D6E-409C-BE32-E72D297353CC}">
                <c16:uniqueId val="{00000008-4997-4CF6-81F5-B006A828EAF3}"/>
              </c:ext>
            </c:extLst>
          </c:dPt>
          <c:dPt>
            <c:idx val="9"/>
            <c:invertIfNegative val="0"/>
            <c:bubble3D val="0"/>
            <c:spPr>
              <a:solidFill>
                <a:srgbClr val="FF0000"/>
              </a:solidFill>
              <a:ln>
                <a:solidFill>
                  <a:srgbClr val="FF0000"/>
                </a:solidFill>
              </a:ln>
            </c:spPr>
            <c:extLst>
              <c:ext xmlns:c16="http://schemas.microsoft.com/office/drawing/2014/chart" uri="{C3380CC4-5D6E-409C-BE32-E72D297353CC}">
                <c16:uniqueId val="{0000000A-4997-4CF6-81F5-B006A828EAF3}"/>
              </c:ext>
            </c:extLst>
          </c:dPt>
          <c:dLbls>
            <c:numFmt formatCode="#,##0.00" sourceLinked="0"/>
            <c:spPr>
              <a:noFill/>
              <a:ln>
                <a:noFill/>
              </a:ln>
              <a:effectLst/>
            </c:spPr>
            <c:txPr>
              <a:bodyPr wrap="square" lIns="38100" tIns="19050" rIns="38100" bIns="19050" anchor="ctr">
                <a:spAutoFit/>
              </a:bodyPr>
              <a:lstStyle/>
              <a:p>
                <a:pPr>
                  <a:defRPr sz="1000">
                    <a:solidFill>
                      <a:srgbClr val="44546A"/>
                    </a:solidFill>
                    <a:latin typeface="Helvetica" panose="020B0604020202020204" pitchFamily="34" charset="0"/>
                    <a:cs typeface="Helvetica"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Arkusz1!$A$2:$A$11</c:f>
              <c:strCache>
                <c:ptCount val="10"/>
                <c:pt idx="0">
                  <c:v>1Q23</c:v>
                </c:pt>
                <c:pt idx="1">
                  <c:v>2Q23</c:v>
                </c:pt>
                <c:pt idx="2">
                  <c:v>3Q23</c:v>
                </c:pt>
                <c:pt idx="3">
                  <c:v>4Q23</c:v>
                </c:pt>
                <c:pt idx="4">
                  <c:v>1Q24</c:v>
                </c:pt>
                <c:pt idx="5">
                  <c:v>1Q23</c:v>
                </c:pt>
                <c:pt idx="6">
                  <c:v>2Q23</c:v>
                </c:pt>
                <c:pt idx="7">
                  <c:v>3Q23</c:v>
                </c:pt>
                <c:pt idx="8">
                  <c:v>4Q23</c:v>
                </c:pt>
                <c:pt idx="9">
                  <c:v>1Q24</c:v>
                </c:pt>
              </c:strCache>
            </c:strRef>
          </c:cat>
          <c:val>
            <c:numRef>
              <c:f>Arkusz1!$B$2:$B$11</c:f>
              <c:numCache>
                <c:formatCode>_(* #,##0.00_);_(* \(#,##0.00\);_(* "-"??_);_(@_)</c:formatCode>
                <c:ptCount val="10"/>
                <c:pt idx="0">
                  <c:v>5.5</c:v>
                </c:pt>
                <c:pt idx="1">
                  <c:v>5.35</c:v>
                </c:pt>
                <c:pt idx="2">
                  <c:v>6.78</c:v>
                </c:pt>
                <c:pt idx="3">
                  <c:v>6</c:v>
                </c:pt>
                <c:pt idx="4">
                  <c:v>5.4</c:v>
                </c:pt>
                <c:pt idx="5">
                  <c:v>1.8</c:v>
                </c:pt>
                <c:pt idx="6">
                  <c:v>1.96</c:v>
                </c:pt>
                <c:pt idx="7">
                  <c:v>2.4</c:v>
                </c:pt>
                <c:pt idx="8">
                  <c:v>2.4</c:v>
                </c:pt>
                <c:pt idx="9">
                  <c:v>1.8</c:v>
                </c:pt>
              </c:numCache>
            </c:numRef>
          </c:val>
          <c:extLst>
            <c:ext xmlns:c16="http://schemas.microsoft.com/office/drawing/2014/chart" uri="{C3380CC4-5D6E-409C-BE32-E72D297353CC}">
              <c16:uniqueId val="{0000000B-4997-4CF6-81F5-B006A828EAF3}"/>
            </c:ext>
          </c:extLst>
        </c:ser>
        <c:dLbls>
          <c:dLblPos val="outEnd"/>
          <c:showLegendKey val="0"/>
          <c:showVal val="1"/>
          <c:showCatName val="0"/>
          <c:showSerName val="0"/>
          <c:showPercent val="0"/>
          <c:showBubbleSize val="0"/>
        </c:dLbls>
        <c:gapWidth val="82"/>
        <c:axId val="132716032"/>
        <c:axId val="132717568"/>
      </c:barChart>
      <c:catAx>
        <c:axId val="132716032"/>
        <c:scaling>
          <c:orientation val="minMax"/>
        </c:scaling>
        <c:delete val="0"/>
        <c:axPos val="b"/>
        <c:numFmt formatCode="General" sourceLinked="0"/>
        <c:majorTickMark val="none"/>
        <c:minorTickMark val="none"/>
        <c:tickLblPos val="nextTo"/>
        <c:spPr>
          <a:ln>
            <a:solidFill>
              <a:srgbClr val="A6A6A6"/>
            </a:solidFill>
          </a:ln>
        </c:spPr>
        <c:txPr>
          <a:bodyPr/>
          <a:lstStyle/>
          <a:p>
            <a:pPr>
              <a:defRPr sz="800">
                <a:solidFill>
                  <a:srgbClr val="7F7F7F"/>
                </a:solidFill>
                <a:latin typeface="Helvetica Neue"/>
              </a:defRPr>
            </a:pPr>
            <a:endParaRPr lang="pl-PL"/>
          </a:p>
        </c:txPr>
        <c:crossAx val="132717568"/>
        <c:crosses val="autoZero"/>
        <c:auto val="1"/>
        <c:lblAlgn val="ctr"/>
        <c:lblOffset val="100"/>
        <c:noMultiLvlLbl val="0"/>
      </c:catAx>
      <c:valAx>
        <c:axId val="132717568"/>
        <c:scaling>
          <c:orientation val="minMax"/>
          <c:max val="8"/>
          <c:min val="0"/>
        </c:scaling>
        <c:delete val="0"/>
        <c:axPos val="l"/>
        <c:numFmt formatCode="0" sourceLinked="0"/>
        <c:majorTickMark val="none"/>
        <c:minorTickMark val="none"/>
        <c:tickLblPos val="nextTo"/>
        <c:txPr>
          <a:bodyPr/>
          <a:lstStyle/>
          <a:p>
            <a:pPr>
              <a:defRPr sz="1000">
                <a:solidFill>
                  <a:srgbClr val="7F7F7F"/>
                </a:solidFill>
                <a:latin typeface="Helvetica Neue"/>
              </a:defRPr>
            </a:pPr>
            <a:endParaRPr lang="pl-PL"/>
          </a:p>
        </c:txPr>
        <c:crossAx val="132716032"/>
        <c:crosses val="autoZero"/>
        <c:crossBetween val="between"/>
        <c:majorUnit val="2"/>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2393986227584E-2"/>
          <c:y val="5.2208174411918683E-2"/>
          <c:w val="0.92186092923408058"/>
          <c:h val="0.71303530479715671"/>
        </c:manualLayout>
      </c:layout>
      <c:barChart>
        <c:barDir val="col"/>
        <c:grouping val="clustered"/>
        <c:varyColors val="0"/>
        <c:ser>
          <c:idx val="0"/>
          <c:order val="0"/>
          <c:spPr>
            <a:solidFill>
              <a:srgbClr val="A6A6A6"/>
            </a:solidFill>
          </c:spPr>
          <c:invertIfNegative val="0"/>
          <c:dPt>
            <c:idx val="7"/>
            <c:invertIfNegative val="0"/>
            <c:bubble3D val="0"/>
            <c:extLst>
              <c:ext xmlns:c16="http://schemas.microsoft.com/office/drawing/2014/chart" uri="{C3380CC4-5D6E-409C-BE32-E72D297353CC}">
                <c16:uniqueId val="{00000000-58EB-4298-81B4-84205E3D52B4}"/>
              </c:ext>
            </c:extLst>
          </c:dPt>
          <c:dPt>
            <c:idx val="8"/>
            <c:invertIfNegative val="0"/>
            <c:bubble3D val="0"/>
            <c:spPr>
              <a:solidFill>
                <a:srgbClr val="FF0000"/>
              </a:solidFill>
            </c:spPr>
            <c:extLst>
              <c:ext xmlns:c16="http://schemas.microsoft.com/office/drawing/2014/chart" uri="{C3380CC4-5D6E-409C-BE32-E72D297353CC}">
                <c16:uniqueId val="{00000002-58EB-4298-81B4-84205E3D52B4}"/>
              </c:ext>
            </c:extLst>
          </c:dPt>
          <c:dLbls>
            <c:dLbl>
              <c:idx val="0"/>
              <c:layout>
                <c:manualLayout>
                  <c:x val="-2.5753669999367432E-3"/>
                  <c:y val="-2.43886279860466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EB-4298-81B4-84205E3D52B4}"/>
                </c:ext>
              </c:extLst>
            </c:dLbl>
            <c:dLbl>
              <c:idx val="2"/>
              <c:layout>
                <c:manualLayout>
                  <c:x val="-2.575366999936731E-3"/>
                  <c:y val="-4.87762957898890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EB-4298-81B4-84205E3D52B4}"/>
                </c:ext>
              </c:extLst>
            </c:dLbl>
            <c:numFmt formatCode="#,##0.0" sourceLinked="0"/>
            <c:spPr>
              <a:noFill/>
              <a:ln>
                <a:noFill/>
              </a:ln>
              <a:effectLst/>
            </c:spPr>
            <c:txPr>
              <a:bodyPr/>
              <a:lstStyle/>
              <a:p>
                <a:pPr>
                  <a:defRPr sz="1000" b="0">
                    <a:solidFill>
                      <a:srgbClr val="44546A"/>
                    </a:solidFill>
                    <a:latin typeface="Helvetica Neue"/>
                    <a:ea typeface="Calibri" charset="0"/>
                    <a:cs typeface="Calibri"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Arkusz1!$P$8:$P$16</c:f>
              <c:strCache>
                <c:ptCount val="9"/>
                <c:pt idx="0">
                  <c:v>1Q22</c:v>
                </c:pt>
                <c:pt idx="1">
                  <c:v>2Q22</c:v>
                </c:pt>
                <c:pt idx="2">
                  <c:v>3Q22</c:v>
                </c:pt>
                <c:pt idx="3">
                  <c:v>4Q22</c:v>
                </c:pt>
                <c:pt idx="4">
                  <c:v>1Q23</c:v>
                </c:pt>
                <c:pt idx="5">
                  <c:v>2Q23</c:v>
                </c:pt>
                <c:pt idx="6">
                  <c:v>3Q23</c:v>
                </c:pt>
                <c:pt idx="7">
                  <c:v>4Q23</c:v>
                </c:pt>
                <c:pt idx="8">
                  <c:v>1Q24</c:v>
                </c:pt>
              </c:strCache>
            </c:strRef>
          </c:cat>
          <c:val>
            <c:numRef>
              <c:f>Arkusz1!$Q$8:$Q$16</c:f>
              <c:numCache>
                <c:formatCode>General</c:formatCode>
                <c:ptCount val="9"/>
                <c:pt idx="0">
                  <c:v>8.8000000000000007</c:v>
                </c:pt>
                <c:pt idx="1">
                  <c:v>6.3</c:v>
                </c:pt>
                <c:pt idx="2">
                  <c:v>4.0999999999999996</c:v>
                </c:pt>
                <c:pt idx="3">
                  <c:v>2.5</c:v>
                </c:pt>
                <c:pt idx="4">
                  <c:v>-0.3</c:v>
                </c:pt>
                <c:pt idx="5">
                  <c:v>-0.6</c:v>
                </c:pt>
                <c:pt idx="6">
                  <c:v>0.4</c:v>
                </c:pt>
                <c:pt idx="7">
                  <c:v>1</c:v>
                </c:pt>
                <c:pt idx="8">
                  <c:v>1.9</c:v>
                </c:pt>
              </c:numCache>
            </c:numRef>
          </c:val>
          <c:extLst>
            <c:ext xmlns:c16="http://schemas.microsoft.com/office/drawing/2014/chart" uri="{C3380CC4-5D6E-409C-BE32-E72D297353CC}">
              <c16:uniqueId val="{00000005-58EB-4298-81B4-84205E3D52B4}"/>
            </c:ext>
          </c:extLst>
        </c:ser>
        <c:dLbls>
          <c:showLegendKey val="0"/>
          <c:showVal val="1"/>
          <c:showCatName val="0"/>
          <c:showSerName val="0"/>
          <c:showPercent val="0"/>
          <c:showBubbleSize val="0"/>
        </c:dLbls>
        <c:gapWidth val="82"/>
        <c:axId val="132716032"/>
        <c:axId val="132717568"/>
      </c:barChart>
      <c:catAx>
        <c:axId val="132716032"/>
        <c:scaling>
          <c:orientation val="minMax"/>
        </c:scaling>
        <c:delete val="0"/>
        <c:axPos val="b"/>
        <c:numFmt formatCode="General" sourceLinked="0"/>
        <c:majorTickMark val="none"/>
        <c:minorTickMark val="none"/>
        <c:tickLblPos val="low"/>
        <c:spPr>
          <a:ln>
            <a:solidFill>
              <a:srgbClr val="A6A6A6"/>
            </a:solidFill>
          </a:ln>
        </c:spPr>
        <c:txPr>
          <a:bodyPr/>
          <a:lstStyle/>
          <a:p>
            <a:pPr>
              <a:defRPr sz="1000">
                <a:solidFill>
                  <a:srgbClr val="7F7F7F"/>
                </a:solidFill>
                <a:latin typeface="Helvetica Neue"/>
              </a:defRPr>
            </a:pPr>
            <a:endParaRPr lang="pl-PL"/>
          </a:p>
        </c:txPr>
        <c:crossAx val="132717568"/>
        <c:crosses val="autoZero"/>
        <c:auto val="1"/>
        <c:lblAlgn val="ctr"/>
        <c:lblOffset val="100"/>
        <c:noMultiLvlLbl val="0"/>
      </c:catAx>
      <c:valAx>
        <c:axId val="132717568"/>
        <c:scaling>
          <c:orientation val="minMax"/>
          <c:max val="13"/>
        </c:scaling>
        <c:delete val="0"/>
        <c:axPos val="l"/>
        <c:numFmt formatCode="General" sourceLinked="1"/>
        <c:majorTickMark val="none"/>
        <c:minorTickMark val="none"/>
        <c:tickLblPos val="nextTo"/>
        <c:txPr>
          <a:bodyPr/>
          <a:lstStyle/>
          <a:p>
            <a:pPr>
              <a:defRPr sz="1000">
                <a:solidFill>
                  <a:srgbClr val="7F7F7F"/>
                </a:solidFill>
                <a:latin typeface="Helvetica Neue"/>
              </a:defRPr>
            </a:pPr>
            <a:endParaRPr lang="pl-PL"/>
          </a:p>
        </c:txPr>
        <c:crossAx val="132716032"/>
        <c:crosses val="autoZero"/>
        <c:crossBetween val="between"/>
        <c:majorUnit val="2"/>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0979588716961"/>
          <c:y val="0.1365561937914492"/>
          <c:w val="0.87226270248517779"/>
          <c:h val="0.74097131874307121"/>
        </c:manualLayout>
      </c:layout>
      <c:lineChart>
        <c:grouping val="standard"/>
        <c:varyColors val="0"/>
        <c:ser>
          <c:idx val="0"/>
          <c:order val="0"/>
          <c:tx>
            <c:strRef>
              <c:f>Arkusz1!$B$1</c:f>
              <c:strCache>
                <c:ptCount val="1"/>
                <c:pt idx="0">
                  <c:v>LPG</c:v>
                </c:pt>
              </c:strCache>
            </c:strRef>
          </c:tx>
          <c:spPr>
            <a:ln w="28575" cap="rnd">
              <a:solidFill>
                <a:srgbClr val="0070C0"/>
              </a:solidFill>
              <a:round/>
            </a:ln>
            <a:effectLst/>
          </c:spPr>
          <c:marker>
            <c:symbol val="none"/>
          </c:marker>
          <c:cat>
            <c:numRef>
              <c:f>Arkusz1!$A$2:$A$1068</c:f>
              <c:numCache>
                <c:formatCode>yyyy/mm/dd</c:formatCode>
                <c:ptCount val="1067"/>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43878</c:v>
                </c:pt>
                <c:pt idx="33">
                  <c:v>43879</c:v>
                </c:pt>
                <c:pt idx="34">
                  <c:v>43880</c:v>
                </c:pt>
                <c:pt idx="35">
                  <c:v>43881</c:v>
                </c:pt>
                <c:pt idx="36">
                  <c:v>43882</c:v>
                </c:pt>
                <c:pt idx="37">
                  <c:v>43885</c:v>
                </c:pt>
                <c:pt idx="38">
                  <c:v>43886</c:v>
                </c:pt>
                <c:pt idx="39">
                  <c:v>43887</c:v>
                </c:pt>
                <c:pt idx="40">
                  <c:v>43888</c:v>
                </c:pt>
                <c:pt idx="41">
                  <c:v>43889</c:v>
                </c:pt>
                <c:pt idx="42">
                  <c:v>43892</c:v>
                </c:pt>
                <c:pt idx="43">
                  <c:v>43893</c:v>
                </c:pt>
                <c:pt idx="44">
                  <c:v>43894</c:v>
                </c:pt>
                <c:pt idx="45">
                  <c:v>43895</c:v>
                </c:pt>
                <c:pt idx="46">
                  <c:v>43896</c:v>
                </c:pt>
                <c:pt idx="47">
                  <c:v>43899</c:v>
                </c:pt>
                <c:pt idx="48">
                  <c:v>43900</c:v>
                </c:pt>
                <c:pt idx="49">
                  <c:v>43901</c:v>
                </c:pt>
                <c:pt idx="50">
                  <c:v>43902</c:v>
                </c:pt>
                <c:pt idx="51">
                  <c:v>43903</c:v>
                </c:pt>
                <c:pt idx="52">
                  <c:v>43906</c:v>
                </c:pt>
                <c:pt idx="53">
                  <c:v>43907</c:v>
                </c:pt>
                <c:pt idx="54">
                  <c:v>43908</c:v>
                </c:pt>
                <c:pt idx="55">
                  <c:v>43909</c:v>
                </c:pt>
                <c:pt idx="56">
                  <c:v>43910</c:v>
                </c:pt>
                <c:pt idx="57">
                  <c:v>43913</c:v>
                </c:pt>
                <c:pt idx="58">
                  <c:v>43914</c:v>
                </c:pt>
                <c:pt idx="59">
                  <c:v>43915</c:v>
                </c:pt>
                <c:pt idx="60">
                  <c:v>43916</c:v>
                </c:pt>
                <c:pt idx="61">
                  <c:v>43917</c:v>
                </c:pt>
                <c:pt idx="62">
                  <c:v>43920</c:v>
                </c:pt>
                <c:pt idx="63">
                  <c:v>43921</c:v>
                </c:pt>
                <c:pt idx="64">
                  <c:v>43922</c:v>
                </c:pt>
                <c:pt idx="65">
                  <c:v>43923</c:v>
                </c:pt>
                <c:pt idx="66">
                  <c:v>43924</c:v>
                </c:pt>
                <c:pt idx="67">
                  <c:v>43927</c:v>
                </c:pt>
                <c:pt idx="68">
                  <c:v>43928</c:v>
                </c:pt>
                <c:pt idx="69">
                  <c:v>43929</c:v>
                </c:pt>
                <c:pt idx="70">
                  <c:v>43930</c:v>
                </c:pt>
                <c:pt idx="71">
                  <c:v>43935</c:v>
                </c:pt>
                <c:pt idx="72">
                  <c:v>43936</c:v>
                </c:pt>
                <c:pt idx="73">
                  <c:v>43937</c:v>
                </c:pt>
                <c:pt idx="74">
                  <c:v>43938</c:v>
                </c:pt>
                <c:pt idx="75">
                  <c:v>43941</c:v>
                </c:pt>
                <c:pt idx="76">
                  <c:v>43942</c:v>
                </c:pt>
                <c:pt idx="77">
                  <c:v>43943</c:v>
                </c:pt>
                <c:pt idx="78">
                  <c:v>43944</c:v>
                </c:pt>
                <c:pt idx="79">
                  <c:v>43945</c:v>
                </c:pt>
                <c:pt idx="80">
                  <c:v>43948</c:v>
                </c:pt>
                <c:pt idx="81">
                  <c:v>43949</c:v>
                </c:pt>
                <c:pt idx="82">
                  <c:v>43950</c:v>
                </c:pt>
                <c:pt idx="83">
                  <c:v>43951</c:v>
                </c:pt>
                <c:pt idx="84">
                  <c:v>43952</c:v>
                </c:pt>
                <c:pt idx="85">
                  <c:v>43955</c:v>
                </c:pt>
                <c:pt idx="86">
                  <c:v>43956</c:v>
                </c:pt>
                <c:pt idx="87">
                  <c:v>43957</c:v>
                </c:pt>
                <c:pt idx="88">
                  <c:v>43958</c:v>
                </c:pt>
                <c:pt idx="89">
                  <c:v>43962</c:v>
                </c:pt>
                <c:pt idx="90">
                  <c:v>43963</c:v>
                </c:pt>
                <c:pt idx="91">
                  <c:v>43964</c:v>
                </c:pt>
                <c:pt idx="92">
                  <c:v>43965</c:v>
                </c:pt>
                <c:pt idx="93">
                  <c:v>43966</c:v>
                </c:pt>
                <c:pt idx="94">
                  <c:v>43969</c:v>
                </c:pt>
                <c:pt idx="95">
                  <c:v>43970</c:v>
                </c:pt>
                <c:pt idx="96">
                  <c:v>43971</c:v>
                </c:pt>
                <c:pt idx="97">
                  <c:v>43972</c:v>
                </c:pt>
                <c:pt idx="98">
                  <c:v>43973</c:v>
                </c:pt>
                <c:pt idx="99">
                  <c:v>43977</c:v>
                </c:pt>
                <c:pt idx="100">
                  <c:v>43978</c:v>
                </c:pt>
                <c:pt idx="101">
                  <c:v>43979</c:v>
                </c:pt>
                <c:pt idx="102">
                  <c:v>43980</c:v>
                </c:pt>
                <c:pt idx="103">
                  <c:v>43983</c:v>
                </c:pt>
                <c:pt idx="104">
                  <c:v>43984</c:v>
                </c:pt>
                <c:pt idx="105">
                  <c:v>43985</c:v>
                </c:pt>
                <c:pt idx="106">
                  <c:v>43986</c:v>
                </c:pt>
                <c:pt idx="107">
                  <c:v>43987</c:v>
                </c:pt>
                <c:pt idx="108">
                  <c:v>43990</c:v>
                </c:pt>
                <c:pt idx="109">
                  <c:v>43991</c:v>
                </c:pt>
                <c:pt idx="110">
                  <c:v>43992</c:v>
                </c:pt>
                <c:pt idx="111">
                  <c:v>43993</c:v>
                </c:pt>
                <c:pt idx="112">
                  <c:v>43994</c:v>
                </c:pt>
                <c:pt idx="113">
                  <c:v>43997</c:v>
                </c:pt>
                <c:pt idx="114">
                  <c:v>43998</c:v>
                </c:pt>
                <c:pt idx="115">
                  <c:v>43999</c:v>
                </c:pt>
                <c:pt idx="116">
                  <c:v>44000</c:v>
                </c:pt>
                <c:pt idx="117">
                  <c:v>44001</c:v>
                </c:pt>
                <c:pt idx="118">
                  <c:v>44004</c:v>
                </c:pt>
                <c:pt idx="119">
                  <c:v>44005</c:v>
                </c:pt>
                <c:pt idx="120">
                  <c:v>44006</c:v>
                </c:pt>
                <c:pt idx="121">
                  <c:v>44007</c:v>
                </c:pt>
                <c:pt idx="122">
                  <c:v>44008</c:v>
                </c:pt>
                <c:pt idx="123">
                  <c:v>44011</c:v>
                </c:pt>
                <c:pt idx="124">
                  <c:v>44012</c:v>
                </c:pt>
                <c:pt idx="125">
                  <c:v>44013</c:v>
                </c:pt>
                <c:pt idx="126">
                  <c:v>44014</c:v>
                </c:pt>
                <c:pt idx="127">
                  <c:v>44015</c:v>
                </c:pt>
                <c:pt idx="128">
                  <c:v>44018</c:v>
                </c:pt>
                <c:pt idx="129">
                  <c:v>44019</c:v>
                </c:pt>
                <c:pt idx="130">
                  <c:v>44020</c:v>
                </c:pt>
                <c:pt idx="131">
                  <c:v>44021</c:v>
                </c:pt>
                <c:pt idx="132">
                  <c:v>44022</c:v>
                </c:pt>
                <c:pt idx="133">
                  <c:v>44025</c:v>
                </c:pt>
                <c:pt idx="134">
                  <c:v>44026</c:v>
                </c:pt>
                <c:pt idx="135">
                  <c:v>44027</c:v>
                </c:pt>
                <c:pt idx="136">
                  <c:v>44028</c:v>
                </c:pt>
                <c:pt idx="137">
                  <c:v>44029</c:v>
                </c:pt>
                <c:pt idx="138">
                  <c:v>44032</c:v>
                </c:pt>
                <c:pt idx="139">
                  <c:v>44033</c:v>
                </c:pt>
                <c:pt idx="140">
                  <c:v>44034</c:v>
                </c:pt>
                <c:pt idx="141">
                  <c:v>44035</c:v>
                </c:pt>
                <c:pt idx="142">
                  <c:v>44036</c:v>
                </c:pt>
                <c:pt idx="143">
                  <c:v>44039</c:v>
                </c:pt>
                <c:pt idx="144">
                  <c:v>44040</c:v>
                </c:pt>
                <c:pt idx="145">
                  <c:v>44041</c:v>
                </c:pt>
                <c:pt idx="146">
                  <c:v>44042</c:v>
                </c:pt>
                <c:pt idx="147">
                  <c:v>44043</c:v>
                </c:pt>
                <c:pt idx="148">
                  <c:v>44046</c:v>
                </c:pt>
                <c:pt idx="149">
                  <c:v>44047</c:v>
                </c:pt>
                <c:pt idx="150">
                  <c:v>44048</c:v>
                </c:pt>
                <c:pt idx="151">
                  <c:v>44049</c:v>
                </c:pt>
                <c:pt idx="152">
                  <c:v>44050</c:v>
                </c:pt>
                <c:pt idx="153">
                  <c:v>44053</c:v>
                </c:pt>
                <c:pt idx="154">
                  <c:v>44054</c:v>
                </c:pt>
                <c:pt idx="155">
                  <c:v>44055</c:v>
                </c:pt>
                <c:pt idx="156">
                  <c:v>44056</c:v>
                </c:pt>
                <c:pt idx="157">
                  <c:v>44057</c:v>
                </c:pt>
                <c:pt idx="158">
                  <c:v>44060</c:v>
                </c:pt>
                <c:pt idx="159">
                  <c:v>44061</c:v>
                </c:pt>
                <c:pt idx="160">
                  <c:v>44062</c:v>
                </c:pt>
                <c:pt idx="161">
                  <c:v>44063</c:v>
                </c:pt>
                <c:pt idx="162">
                  <c:v>44064</c:v>
                </c:pt>
                <c:pt idx="163">
                  <c:v>44067</c:v>
                </c:pt>
                <c:pt idx="164">
                  <c:v>44068</c:v>
                </c:pt>
                <c:pt idx="165">
                  <c:v>44069</c:v>
                </c:pt>
                <c:pt idx="166">
                  <c:v>44070</c:v>
                </c:pt>
                <c:pt idx="167">
                  <c:v>44071</c:v>
                </c:pt>
                <c:pt idx="168">
                  <c:v>44075</c:v>
                </c:pt>
                <c:pt idx="169">
                  <c:v>44076</c:v>
                </c:pt>
                <c:pt idx="170">
                  <c:v>44077</c:v>
                </c:pt>
                <c:pt idx="171">
                  <c:v>44078</c:v>
                </c:pt>
                <c:pt idx="172">
                  <c:v>44081</c:v>
                </c:pt>
                <c:pt idx="173">
                  <c:v>44082</c:v>
                </c:pt>
                <c:pt idx="174">
                  <c:v>44083</c:v>
                </c:pt>
                <c:pt idx="175">
                  <c:v>44084</c:v>
                </c:pt>
                <c:pt idx="176">
                  <c:v>44085</c:v>
                </c:pt>
                <c:pt idx="177">
                  <c:v>44088</c:v>
                </c:pt>
                <c:pt idx="178">
                  <c:v>44089</c:v>
                </c:pt>
                <c:pt idx="179">
                  <c:v>44090</c:v>
                </c:pt>
                <c:pt idx="180">
                  <c:v>44091</c:v>
                </c:pt>
                <c:pt idx="181">
                  <c:v>44092</c:v>
                </c:pt>
                <c:pt idx="182">
                  <c:v>44095</c:v>
                </c:pt>
                <c:pt idx="183">
                  <c:v>44096</c:v>
                </c:pt>
                <c:pt idx="184">
                  <c:v>44097</c:v>
                </c:pt>
                <c:pt idx="185">
                  <c:v>44098</c:v>
                </c:pt>
                <c:pt idx="186">
                  <c:v>44099</c:v>
                </c:pt>
                <c:pt idx="187">
                  <c:v>44102</c:v>
                </c:pt>
                <c:pt idx="188">
                  <c:v>44103</c:v>
                </c:pt>
                <c:pt idx="189">
                  <c:v>44104</c:v>
                </c:pt>
                <c:pt idx="190">
                  <c:v>44105</c:v>
                </c:pt>
                <c:pt idx="191">
                  <c:v>44106</c:v>
                </c:pt>
                <c:pt idx="192">
                  <c:v>44109</c:v>
                </c:pt>
                <c:pt idx="193">
                  <c:v>44110</c:v>
                </c:pt>
                <c:pt idx="194">
                  <c:v>44111</c:v>
                </c:pt>
                <c:pt idx="195">
                  <c:v>44112</c:v>
                </c:pt>
                <c:pt idx="196">
                  <c:v>44113</c:v>
                </c:pt>
                <c:pt idx="197">
                  <c:v>44116</c:v>
                </c:pt>
                <c:pt idx="198">
                  <c:v>44117</c:v>
                </c:pt>
                <c:pt idx="199">
                  <c:v>44118</c:v>
                </c:pt>
                <c:pt idx="200">
                  <c:v>44119</c:v>
                </c:pt>
                <c:pt idx="201">
                  <c:v>44120</c:v>
                </c:pt>
                <c:pt idx="202">
                  <c:v>44123</c:v>
                </c:pt>
                <c:pt idx="203">
                  <c:v>44124</c:v>
                </c:pt>
                <c:pt idx="204">
                  <c:v>44125</c:v>
                </c:pt>
                <c:pt idx="205">
                  <c:v>44126</c:v>
                </c:pt>
                <c:pt idx="206">
                  <c:v>44127</c:v>
                </c:pt>
                <c:pt idx="207">
                  <c:v>44130</c:v>
                </c:pt>
                <c:pt idx="208">
                  <c:v>44131</c:v>
                </c:pt>
                <c:pt idx="209">
                  <c:v>44132</c:v>
                </c:pt>
                <c:pt idx="210">
                  <c:v>44133</c:v>
                </c:pt>
                <c:pt idx="211">
                  <c:v>44134</c:v>
                </c:pt>
                <c:pt idx="212">
                  <c:v>44137</c:v>
                </c:pt>
                <c:pt idx="213">
                  <c:v>44138</c:v>
                </c:pt>
                <c:pt idx="214">
                  <c:v>44139</c:v>
                </c:pt>
                <c:pt idx="215">
                  <c:v>44140</c:v>
                </c:pt>
                <c:pt idx="216">
                  <c:v>44141</c:v>
                </c:pt>
                <c:pt idx="217">
                  <c:v>44144</c:v>
                </c:pt>
                <c:pt idx="218">
                  <c:v>44145</c:v>
                </c:pt>
                <c:pt idx="219">
                  <c:v>44146</c:v>
                </c:pt>
                <c:pt idx="220">
                  <c:v>44147</c:v>
                </c:pt>
                <c:pt idx="221">
                  <c:v>44148</c:v>
                </c:pt>
                <c:pt idx="222">
                  <c:v>44151</c:v>
                </c:pt>
                <c:pt idx="223">
                  <c:v>44152</c:v>
                </c:pt>
                <c:pt idx="224">
                  <c:v>44153</c:v>
                </c:pt>
                <c:pt idx="225">
                  <c:v>44154</c:v>
                </c:pt>
                <c:pt idx="226">
                  <c:v>44155</c:v>
                </c:pt>
                <c:pt idx="227">
                  <c:v>44158</c:v>
                </c:pt>
                <c:pt idx="228">
                  <c:v>44159</c:v>
                </c:pt>
                <c:pt idx="229">
                  <c:v>44160</c:v>
                </c:pt>
                <c:pt idx="230">
                  <c:v>44161</c:v>
                </c:pt>
                <c:pt idx="231">
                  <c:v>44162</c:v>
                </c:pt>
                <c:pt idx="232">
                  <c:v>44165</c:v>
                </c:pt>
                <c:pt idx="233">
                  <c:v>44166</c:v>
                </c:pt>
                <c:pt idx="234">
                  <c:v>44167</c:v>
                </c:pt>
                <c:pt idx="235">
                  <c:v>44168</c:v>
                </c:pt>
                <c:pt idx="236">
                  <c:v>44169</c:v>
                </c:pt>
                <c:pt idx="237">
                  <c:v>44172</c:v>
                </c:pt>
                <c:pt idx="238">
                  <c:v>44173</c:v>
                </c:pt>
                <c:pt idx="239">
                  <c:v>44174</c:v>
                </c:pt>
                <c:pt idx="240">
                  <c:v>44175</c:v>
                </c:pt>
                <c:pt idx="241">
                  <c:v>44176</c:v>
                </c:pt>
                <c:pt idx="242">
                  <c:v>44179</c:v>
                </c:pt>
                <c:pt idx="243">
                  <c:v>44180</c:v>
                </c:pt>
                <c:pt idx="244">
                  <c:v>44181</c:v>
                </c:pt>
                <c:pt idx="245">
                  <c:v>44182</c:v>
                </c:pt>
                <c:pt idx="246">
                  <c:v>44183</c:v>
                </c:pt>
                <c:pt idx="247">
                  <c:v>44186</c:v>
                </c:pt>
                <c:pt idx="248">
                  <c:v>44187</c:v>
                </c:pt>
                <c:pt idx="249">
                  <c:v>44188</c:v>
                </c:pt>
                <c:pt idx="250">
                  <c:v>44189</c:v>
                </c:pt>
                <c:pt idx="251">
                  <c:v>44194</c:v>
                </c:pt>
                <c:pt idx="252">
                  <c:v>44196</c:v>
                </c:pt>
                <c:pt idx="253">
                  <c:v>44196</c:v>
                </c:pt>
                <c:pt idx="254">
                  <c:v>44200</c:v>
                </c:pt>
                <c:pt idx="255">
                  <c:v>44201</c:v>
                </c:pt>
                <c:pt idx="256">
                  <c:v>44202</c:v>
                </c:pt>
                <c:pt idx="257">
                  <c:v>44202</c:v>
                </c:pt>
                <c:pt idx="258">
                  <c:v>44203</c:v>
                </c:pt>
                <c:pt idx="259">
                  <c:v>44204</c:v>
                </c:pt>
                <c:pt idx="260">
                  <c:v>44207</c:v>
                </c:pt>
                <c:pt idx="261">
                  <c:v>44208</c:v>
                </c:pt>
                <c:pt idx="262">
                  <c:v>44209</c:v>
                </c:pt>
                <c:pt idx="263">
                  <c:v>44210</c:v>
                </c:pt>
                <c:pt idx="264">
                  <c:v>44211</c:v>
                </c:pt>
                <c:pt idx="265">
                  <c:v>44214</c:v>
                </c:pt>
                <c:pt idx="266">
                  <c:v>44215</c:v>
                </c:pt>
                <c:pt idx="267">
                  <c:v>44216</c:v>
                </c:pt>
                <c:pt idx="268">
                  <c:v>44217</c:v>
                </c:pt>
                <c:pt idx="269">
                  <c:v>44218</c:v>
                </c:pt>
                <c:pt idx="270">
                  <c:v>44221</c:v>
                </c:pt>
                <c:pt idx="271">
                  <c:v>44222</c:v>
                </c:pt>
                <c:pt idx="272">
                  <c:v>44223</c:v>
                </c:pt>
                <c:pt idx="273">
                  <c:v>44224</c:v>
                </c:pt>
                <c:pt idx="274">
                  <c:v>44225</c:v>
                </c:pt>
                <c:pt idx="275">
                  <c:v>44228</c:v>
                </c:pt>
                <c:pt idx="276">
                  <c:v>44229</c:v>
                </c:pt>
                <c:pt idx="277">
                  <c:v>44230</c:v>
                </c:pt>
                <c:pt idx="278">
                  <c:v>44231</c:v>
                </c:pt>
                <c:pt idx="279">
                  <c:v>44232</c:v>
                </c:pt>
                <c:pt idx="280">
                  <c:v>44235</c:v>
                </c:pt>
                <c:pt idx="281">
                  <c:v>44236</c:v>
                </c:pt>
                <c:pt idx="282">
                  <c:v>44237</c:v>
                </c:pt>
                <c:pt idx="283">
                  <c:v>44238</c:v>
                </c:pt>
                <c:pt idx="284">
                  <c:v>44239</c:v>
                </c:pt>
                <c:pt idx="285">
                  <c:v>44242</c:v>
                </c:pt>
                <c:pt idx="286">
                  <c:v>44243</c:v>
                </c:pt>
                <c:pt idx="287">
                  <c:v>44244</c:v>
                </c:pt>
                <c:pt idx="288">
                  <c:v>44245</c:v>
                </c:pt>
                <c:pt idx="289">
                  <c:v>44246</c:v>
                </c:pt>
                <c:pt idx="290">
                  <c:v>44249</c:v>
                </c:pt>
                <c:pt idx="291">
                  <c:v>44250</c:v>
                </c:pt>
                <c:pt idx="292">
                  <c:v>44251</c:v>
                </c:pt>
                <c:pt idx="293">
                  <c:v>44252</c:v>
                </c:pt>
                <c:pt idx="294">
                  <c:v>44253</c:v>
                </c:pt>
                <c:pt idx="295">
                  <c:v>44256</c:v>
                </c:pt>
                <c:pt idx="296">
                  <c:v>44257</c:v>
                </c:pt>
                <c:pt idx="297">
                  <c:v>44258</c:v>
                </c:pt>
                <c:pt idx="298">
                  <c:v>44259</c:v>
                </c:pt>
                <c:pt idx="299">
                  <c:v>44260</c:v>
                </c:pt>
                <c:pt idx="300">
                  <c:v>44263</c:v>
                </c:pt>
                <c:pt idx="301">
                  <c:v>44264</c:v>
                </c:pt>
                <c:pt idx="302">
                  <c:v>44265</c:v>
                </c:pt>
                <c:pt idx="303">
                  <c:v>44266</c:v>
                </c:pt>
                <c:pt idx="304">
                  <c:v>44267</c:v>
                </c:pt>
                <c:pt idx="305">
                  <c:v>44270</c:v>
                </c:pt>
                <c:pt idx="306">
                  <c:v>44271</c:v>
                </c:pt>
                <c:pt idx="307">
                  <c:v>44272</c:v>
                </c:pt>
                <c:pt idx="308">
                  <c:v>44273</c:v>
                </c:pt>
                <c:pt idx="309">
                  <c:v>44274</c:v>
                </c:pt>
                <c:pt idx="310">
                  <c:v>44277</c:v>
                </c:pt>
                <c:pt idx="311">
                  <c:v>44278</c:v>
                </c:pt>
                <c:pt idx="312">
                  <c:v>44279</c:v>
                </c:pt>
                <c:pt idx="313">
                  <c:v>44280</c:v>
                </c:pt>
                <c:pt idx="314">
                  <c:v>44281</c:v>
                </c:pt>
                <c:pt idx="315">
                  <c:v>44284</c:v>
                </c:pt>
                <c:pt idx="316">
                  <c:v>44285</c:v>
                </c:pt>
                <c:pt idx="317">
                  <c:v>44286</c:v>
                </c:pt>
                <c:pt idx="318">
                  <c:v>44287</c:v>
                </c:pt>
                <c:pt idx="319">
                  <c:v>44292</c:v>
                </c:pt>
                <c:pt idx="320">
                  <c:v>44293</c:v>
                </c:pt>
                <c:pt idx="321">
                  <c:v>44294</c:v>
                </c:pt>
                <c:pt idx="322">
                  <c:v>44295</c:v>
                </c:pt>
                <c:pt idx="323">
                  <c:v>44298</c:v>
                </c:pt>
                <c:pt idx="324">
                  <c:v>44299</c:v>
                </c:pt>
                <c:pt idx="325">
                  <c:v>44300</c:v>
                </c:pt>
                <c:pt idx="326">
                  <c:v>44301</c:v>
                </c:pt>
                <c:pt idx="327">
                  <c:v>44302</c:v>
                </c:pt>
                <c:pt idx="328">
                  <c:v>44305</c:v>
                </c:pt>
                <c:pt idx="329">
                  <c:v>44306</c:v>
                </c:pt>
                <c:pt idx="330">
                  <c:v>44307</c:v>
                </c:pt>
                <c:pt idx="331">
                  <c:v>44308</c:v>
                </c:pt>
                <c:pt idx="332">
                  <c:v>44309</c:v>
                </c:pt>
                <c:pt idx="333">
                  <c:v>44312</c:v>
                </c:pt>
                <c:pt idx="334">
                  <c:v>44313</c:v>
                </c:pt>
                <c:pt idx="335">
                  <c:v>44314</c:v>
                </c:pt>
                <c:pt idx="336">
                  <c:v>44315</c:v>
                </c:pt>
                <c:pt idx="337">
                  <c:v>44316</c:v>
                </c:pt>
                <c:pt idx="338">
                  <c:v>44320</c:v>
                </c:pt>
                <c:pt idx="339">
                  <c:v>44321</c:v>
                </c:pt>
                <c:pt idx="340">
                  <c:v>44322</c:v>
                </c:pt>
                <c:pt idx="341">
                  <c:v>44323</c:v>
                </c:pt>
                <c:pt idx="342">
                  <c:v>44326</c:v>
                </c:pt>
                <c:pt idx="343">
                  <c:v>44327</c:v>
                </c:pt>
                <c:pt idx="344">
                  <c:v>44328</c:v>
                </c:pt>
                <c:pt idx="345">
                  <c:v>44329</c:v>
                </c:pt>
                <c:pt idx="346">
                  <c:v>44330</c:v>
                </c:pt>
                <c:pt idx="347">
                  <c:v>44333</c:v>
                </c:pt>
                <c:pt idx="348">
                  <c:v>44334</c:v>
                </c:pt>
                <c:pt idx="349">
                  <c:v>44335</c:v>
                </c:pt>
                <c:pt idx="350">
                  <c:v>44336</c:v>
                </c:pt>
                <c:pt idx="351">
                  <c:v>44337</c:v>
                </c:pt>
                <c:pt idx="352">
                  <c:v>44340</c:v>
                </c:pt>
                <c:pt idx="353">
                  <c:v>44341</c:v>
                </c:pt>
                <c:pt idx="354">
                  <c:v>44342</c:v>
                </c:pt>
                <c:pt idx="355">
                  <c:v>44343</c:v>
                </c:pt>
                <c:pt idx="356">
                  <c:v>44344</c:v>
                </c:pt>
                <c:pt idx="357">
                  <c:v>44348</c:v>
                </c:pt>
                <c:pt idx="358">
                  <c:v>44350</c:v>
                </c:pt>
                <c:pt idx="359">
                  <c:v>44350</c:v>
                </c:pt>
                <c:pt idx="360">
                  <c:v>44351</c:v>
                </c:pt>
                <c:pt idx="361">
                  <c:v>44354</c:v>
                </c:pt>
                <c:pt idx="362">
                  <c:v>44355</c:v>
                </c:pt>
                <c:pt idx="363">
                  <c:v>44356</c:v>
                </c:pt>
                <c:pt idx="364">
                  <c:v>44357</c:v>
                </c:pt>
                <c:pt idx="365">
                  <c:v>44358</c:v>
                </c:pt>
                <c:pt idx="366">
                  <c:v>44361</c:v>
                </c:pt>
                <c:pt idx="367">
                  <c:v>44362</c:v>
                </c:pt>
                <c:pt idx="368">
                  <c:v>44363</c:v>
                </c:pt>
                <c:pt idx="369">
                  <c:v>44364</c:v>
                </c:pt>
                <c:pt idx="370">
                  <c:v>44365</c:v>
                </c:pt>
                <c:pt idx="371">
                  <c:v>44368</c:v>
                </c:pt>
                <c:pt idx="372">
                  <c:v>44369</c:v>
                </c:pt>
                <c:pt idx="373">
                  <c:v>44370</c:v>
                </c:pt>
                <c:pt idx="374">
                  <c:v>44371</c:v>
                </c:pt>
                <c:pt idx="375">
                  <c:v>44372</c:v>
                </c:pt>
                <c:pt idx="376">
                  <c:v>44375</c:v>
                </c:pt>
                <c:pt idx="377">
                  <c:v>44376</c:v>
                </c:pt>
                <c:pt idx="378">
                  <c:v>44377</c:v>
                </c:pt>
                <c:pt idx="379">
                  <c:v>44378</c:v>
                </c:pt>
                <c:pt idx="380">
                  <c:v>44379</c:v>
                </c:pt>
                <c:pt idx="381">
                  <c:v>44382</c:v>
                </c:pt>
                <c:pt idx="382">
                  <c:v>44383</c:v>
                </c:pt>
                <c:pt idx="383">
                  <c:v>44384</c:v>
                </c:pt>
                <c:pt idx="384">
                  <c:v>44385</c:v>
                </c:pt>
                <c:pt idx="385">
                  <c:v>44386</c:v>
                </c:pt>
                <c:pt idx="386">
                  <c:v>44389</c:v>
                </c:pt>
                <c:pt idx="387">
                  <c:v>44390</c:v>
                </c:pt>
                <c:pt idx="388">
                  <c:v>44391</c:v>
                </c:pt>
                <c:pt idx="389">
                  <c:v>44392</c:v>
                </c:pt>
                <c:pt idx="390">
                  <c:v>44393</c:v>
                </c:pt>
                <c:pt idx="391">
                  <c:v>44396</c:v>
                </c:pt>
                <c:pt idx="392">
                  <c:v>44397</c:v>
                </c:pt>
                <c:pt idx="393">
                  <c:v>44398</c:v>
                </c:pt>
                <c:pt idx="394">
                  <c:v>44399</c:v>
                </c:pt>
                <c:pt idx="395">
                  <c:v>44400</c:v>
                </c:pt>
                <c:pt idx="396">
                  <c:v>44403</c:v>
                </c:pt>
                <c:pt idx="397">
                  <c:v>44403</c:v>
                </c:pt>
                <c:pt idx="398">
                  <c:v>44405</c:v>
                </c:pt>
                <c:pt idx="399">
                  <c:v>44406</c:v>
                </c:pt>
                <c:pt idx="400">
                  <c:v>44407</c:v>
                </c:pt>
                <c:pt idx="401">
                  <c:v>44410</c:v>
                </c:pt>
                <c:pt idx="402">
                  <c:v>44411</c:v>
                </c:pt>
                <c:pt idx="403">
                  <c:v>44412</c:v>
                </c:pt>
                <c:pt idx="404">
                  <c:v>44413</c:v>
                </c:pt>
                <c:pt idx="405">
                  <c:v>44414</c:v>
                </c:pt>
                <c:pt idx="406">
                  <c:v>44417</c:v>
                </c:pt>
                <c:pt idx="407">
                  <c:v>44418</c:v>
                </c:pt>
                <c:pt idx="408">
                  <c:v>44419</c:v>
                </c:pt>
                <c:pt idx="409">
                  <c:v>44420</c:v>
                </c:pt>
                <c:pt idx="410">
                  <c:v>44421</c:v>
                </c:pt>
                <c:pt idx="411">
                  <c:v>44424</c:v>
                </c:pt>
                <c:pt idx="412">
                  <c:v>44425</c:v>
                </c:pt>
                <c:pt idx="413">
                  <c:v>44426</c:v>
                </c:pt>
                <c:pt idx="414">
                  <c:v>44427</c:v>
                </c:pt>
                <c:pt idx="415">
                  <c:v>44428</c:v>
                </c:pt>
                <c:pt idx="416">
                  <c:v>44431</c:v>
                </c:pt>
                <c:pt idx="417">
                  <c:v>44432</c:v>
                </c:pt>
                <c:pt idx="418">
                  <c:v>44433</c:v>
                </c:pt>
                <c:pt idx="419">
                  <c:v>44434</c:v>
                </c:pt>
                <c:pt idx="420">
                  <c:v>44435</c:v>
                </c:pt>
                <c:pt idx="421">
                  <c:v>44439</c:v>
                </c:pt>
                <c:pt idx="422">
                  <c:v>44440</c:v>
                </c:pt>
                <c:pt idx="423">
                  <c:v>44441</c:v>
                </c:pt>
                <c:pt idx="424">
                  <c:v>44442</c:v>
                </c:pt>
                <c:pt idx="425">
                  <c:v>44445</c:v>
                </c:pt>
                <c:pt idx="426">
                  <c:v>44446</c:v>
                </c:pt>
                <c:pt idx="427">
                  <c:v>44447</c:v>
                </c:pt>
                <c:pt idx="428">
                  <c:v>44448</c:v>
                </c:pt>
                <c:pt idx="429">
                  <c:v>44449</c:v>
                </c:pt>
                <c:pt idx="430">
                  <c:v>44452</c:v>
                </c:pt>
                <c:pt idx="431">
                  <c:v>44453</c:v>
                </c:pt>
                <c:pt idx="432">
                  <c:v>44454</c:v>
                </c:pt>
                <c:pt idx="433">
                  <c:v>44455</c:v>
                </c:pt>
                <c:pt idx="434">
                  <c:v>44456</c:v>
                </c:pt>
                <c:pt idx="435">
                  <c:v>44459</c:v>
                </c:pt>
                <c:pt idx="436">
                  <c:v>44460</c:v>
                </c:pt>
                <c:pt idx="437">
                  <c:v>44461</c:v>
                </c:pt>
                <c:pt idx="438">
                  <c:v>44462</c:v>
                </c:pt>
                <c:pt idx="439">
                  <c:v>44463</c:v>
                </c:pt>
                <c:pt idx="440">
                  <c:v>44466</c:v>
                </c:pt>
                <c:pt idx="441">
                  <c:v>44467</c:v>
                </c:pt>
                <c:pt idx="442">
                  <c:v>44468</c:v>
                </c:pt>
                <c:pt idx="443">
                  <c:v>44469</c:v>
                </c:pt>
                <c:pt idx="444">
                  <c:v>44470</c:v>
                </c:pt>
                <c:pt idx="445">
                  <c:v>44473</c:v>
                </c:pt>
                <c:pt idx="446">
                  <c:v>44474</c:v>
                </c:pt>
                <c:pt idx="447">
                  <c:v>44475</c:v>
                </c:pt>
                <c:pt idx="448">
                  <c:v>44476</c:v>
                </c:pt>
                <c:pt idx="449">
                  <c:v>44477</c:v>
                </c:pt>
                <c:pt idx="450">
                  <c:v>44480</c:v>
                </c:pt>
                <c:pt idx="451">
                  <c:v>44481</c:v>
                </c:pt>
                <c:pt idx="452">
                  <c:v>44482</c:v>
                </c:pt>
                <c:pt idx="453">
                  <c:v>44483</c:v>
                </c:pt>
                <c:pt idx="454">
                  <c:v>44484</c:v>
                </c:pt>
                <c:pt idx="455">
                  <c:v>44487</c:v>
                </c:pt>
                <c:pt idx="456">
                  <c:v>44488</c:v>
                </c:pt>
                <c:pt idx="457">
                  <c:v>44489</c:v>
                </c:pt>
                <c:pt idx="458">
                  <c:v>44490</c:v>
                </c:pt>
                <c:pt idx="459">
                  <c:v>44491</c:v>
                </c:pt>
                <c:pt idx="460">
                  <c:v>44494</c:v>
                </c:pt>
                <c:pt idx="461">
                  <c:v>44495</c:v>
                </c:pt>
                <c:pt idx="462">
                  <c:v>44496</c:v>
                </c:pt>
                <c:pt idx="463">
                  <c:v>44497</c:v>
                </c:pt>
                <c:pt idx="464">
                  <c:v>44498</c:v>
                </c:pt>
                <c:pt idx="465">
                  <c:v>44501</c:v>
                </c:pt>
                <c:pt idx="466">
                  <c:v>44502</c:v>
                </c:pt>
                <c:pt idx="467">
                  <c:v>44503</c:v>
                </c:pt>
                <c:pt idx="468">
                  <c:v>44504</c:v>
                </c:pt>
                <c:pt idx="469">
                  <c:v>44505</c:v>
                </c:pt>
                <c:pt idx="470">
                  <c:v>44508</c:v>
                </c:pt>
                <c:pt idx="471">
                  <c:v>44509</c:v>
                </c:pt>
                <c:pt idx="472">
                  <c:v>44510</c:v>
                </c:pt>
                <c:pt idx="473">
                  <c:v>44511</c:v>
                </c:pt>
                <c:pt idx="474">
                  <c:v>44512</c:v>
                </c:pt>
                <c:pt idx="475">
                  <c:v>44515</c:v>
                </c:pt>
                <c:pt idx="476">
                  <c:v>44516</c:v>
                </c:pt>
                <c:pt idx="477">
                  <c:v>44517</c:v>
                </c:pt>
                <c:pt idx="478">
                  <c:v>44518</c:v>
                </c:pt>
                <c:pt idx="479">
                  <c:v>44519</c:v>
                </c:pt>
                <c:pt idx="480">
                  <c:v>44522</c:v>
                </c:pt>
                <c:pt idx="481">
                  <c:v>44523</c:v>
                </c:pt>
                <c:pt idx="482">
                  <c:v>44524</c:v>
                </c:pt>
                <c:pt idx="483">
                  <c:v>44525</c:v>
                </c:pt>
                <c:pt idx="484">
                  <c:v>44526</c:v>
                </c:pt>
                <c:pt idx="485">
                  <c:v>44529</c:v>
                </c:pt>
                <c:pt idx="486">
                  <c:v>44530</c:v>
                </c:pt>
                <c:pt idx="487">
                  <c:v>44531</c:v>
                </c:pt>
                <c:pt idx="488">
                  <c:v>44532</c:v>
                </c:pt>
                <c:pt idx="489">
                  <c:v>44533</c:v>
                </c:pt>
                <c:pt idx="490">
                  <c:v>44536</c:v>
                </c:pt>
                <c:pt idx="491">
                  <c:v>44537</c:v>
                </c:pt>
                <c:pt idx="492">
                  <c:v>44538</c:v>
                </c:pt>
                <c:pt idx="493">
                  <c:v>44539</c:v>
                </c:pt>
                <c:pt idx="494">
                  <c:v>44540</c:v>
                </c:pt>
                <c:pt idx="495">
                  <c:v>44543</c:v>
                </c:pt>
                <c:pt idx="496">
                  <c:v>44544</c:v>
                </c:pt>
                <c:pt idx="497">
                  <c:v>44545</c:v>
                </c:pt>
                <c:pt idx="498">
                  <c:v>44546</c:v>
                </c:pt>
                <c:pt idx="499">
                  <c:v>44547</c:v>
                </c:pt>
                <c:pt idx="500">
                  <c:v>44550</c:v>
                </c:pt>
                <c:pt idx="501">
                  <c:v>44551</c:v>
                </c:pt>
                <c:pt idx="502">
                  <c:v>44552</c:v>
                </c:pt>
                <c:pt idx="503">
                  <c:v>44553</c:v>
                </c:pt>
                <c:pt idx="504">
                  <c:v>44554</c:v>
                </c:pt>
                <c:pt idx="505">
                  <c:v>44559</c:v>
                </c:pt>
                <c:pt idx="506">
                  <c:v>44560</c:v>
                </c:pt>
                <c:pt idx="507">
                  <c:v>44561</c:v>
                </c:pt>
                <c:pt idx="508">
                  <c:v>44565</c:v>
                </c:pt>
                <c:pt idx="509">
                  <c:v>44566</c:v>
                </c:pt>
                <c:pt idx="510">
                  <c:v>44567</c:v>
                </c:pt>
                <c:pt idx="511">
                  <c:v>44568</c:v>
                </c:pt>
                <c:pt idx="512">
                  <c:v>44571</c:v>
                </c:pt>
                <c:pt idx="513">
                  <c:v>44572</c:v>
                </c:pt>
                <c:pt idx="514">
                  <c:v>44573</c:v>
                </c:pt>
                <c:pt idx="515">
                  <c:v>44574</c:v>
                </c:pt>
                <c:pt idx="516">
                  <c:v>44575</c:v>
                </c:pt>
                <c:pt idx="517">
                  <c:v>44578</c:v>
                </c:pt>
                <c:pt idx="518">
                  <c:v>44579</c:v>
                </c:pt>
                <c:pt idx="519">
                  <c:v>44580</c:v>
                </c:pt>
                <c:pt idx="520">
                  <c:v>44581</c:v>
                </c:pt>
                <c:pt idx="521">
                  <c:v>44582</c:v>
                </c:pt>
                <c:pt idx="522">
                  <c:v>44585</c:v>
                </c:pt>
                <c:pt idx="523">
                  <c:v>44586</c:v>
                </c:pt>
                <c:pt idx="524">
                  <c:v>44587</c:v>
                </c:pt>
                <c:pt idx="525">
                  <c:v>44588</c:v>
                </c:pt>
                <c:pt idx="526">
                  <c:v>44589</c:v>
                </c:pt>
                <c:pt idx="527">
                  <c:v>44592</c:v>
                </c:pt>
                <c:pt idx="528">
                  <c:v>44593</c:v>
                </c:pt>
                <c:pt idx="529">
                  <c:v>44594</c:v>
                </c:pt>
                <c:pt idx="530">
                  <c:v>44595</c:v>
                </c:pt>
                <c:pt idx="531">
                  <c:v>44596</c:v>
                </c:pt>
                <c:pt idx="532">
                  <c:v>44599</c:v>
                </c:pt>
                <c:pt idx="533">
                  <c:v>44600</c:v>
                </c:pt>
                <c:pt idx="534">
                  <c:v>44601</c:v>
                </c:pt>
                <c:pt idx="535">
                  <c:v>44602</c:v>
                </c:pt>
                <c:pt idx="536">
                  <c:v>44603</c:v>
                </c:pt>
                <c:pt idx="537">
                  <c:v>44606</c:v>
                </c:pt>
                <c:pt idx="538">
                  <c:v>44607</c:v>
                </c:pt>
                <c:pt idx="539">
                  <c:v>44608</c:v>
                </c:pt>
                <c:pt idx="540">
                  <c:v>44609</c:v>
                </c:pt>
                <c:pt idx="541">
                  <c:v>44610</c:v>
                </c:pt>
                <c:pt idx="542">
                  <c:v>44613</c:v>
                </c:pt>
                <c:pt idx="543">
                  <c:v>44614</c:v>
                </c:pt>
                <c:pt idx="544">
                  <c:v>44615</c:v>
                </c:pt>
                <c:pt idx="545">
                  <c:v>44616</c:v>
                </c:pt>
                <c:pt idx="546">
                  <c:v>44617</c:v>
                </c:pt>
                <c:pt idx="547">
                  <c:v>44620</c:v>
                </c:pt>
                <c:pt idx="548">
                  <c:v>44621</c:v>
                </c:pt>
                <c:pt idx="549">
                  <c:v>44622</c:v>
                </c:pt>
                <c:pt idx="550">
                  <c:v>44623</c:v>
                </c:pt>
                <c:pt idx="551">
                  <c:v>44624</c:v>
                </c:pt>
                <c:pt idx="552">
                  <c:v>44627</c:v>
                </c:pt>
                <c:pt idx="553">
                  <c:v>44628</c:v>
                </c:pt>
                <c:pt idx="554">
                  <c:v>44629</c:v>
                </c:pt>
                <c:pt idx="555">
                  <c:v>44630</c:v>
                </c:pt>
                <c:pt idx="556">
                  <c:v>44631</c:v>
                </c:pt>
                <c:pt idx="557">
                  <c:v>44634</c:v>
                </c:pt>
                <c:pt idx="558">
                  <c:v>44635</c:v>
                </c:pt>
                <c:pt idx="559">
                  <c:v>44636</c:v>
                </c:pt>
                <c:pt idx="560">
                  <c:v>44637</c:v>
                </c:pt>
                <c:pt idx="561">
                  <c:v>44638</c:v>
                </c:pt>
                <c:pt idx="562">
                  <c:v>44641</c:v>
                </c:pt>
                <c:pt idx="563">
                  <c:v>44642</c:v>
                </c:pt>
                <c:pt idx="564">
                  <c:v>44643</c:v>
                </c:pt>
                <c:pt idx="565">
                  <c:v>44644</c:v>
                </c:pt>
                <c:pt idx="566">
                  <c:v>44645</c:v>
                </c:pt>
                <c:pt idx="567">
                  <c:v>44648</c:v>
                </c:pt>
                <c:pt idx="568">
                  <c:v>44649</c:v>
                </c:pt>
                <c:pt idx="569">
                  <c:v>44650</c:v>
                </c:pt>
                <c:pt idx="570">
                  <c:v>44651</c:v>
                </c:pt>
                <c:pt idx="571">
                  <c:v>44652</c:v>
                </c:pt>
                <c:pt idx="572">
                  <c:v>44655</c:v>
                </c:pt>
                <c:pt idx="573">
                  <c:v>44656</c:v>
                </c:pt>
                <c:pt idx="574">
                  <c:v>44657</c:v>
                </c:pt>
                <c:pt idx="575">
                  <c:v>44658</c:v>
                </c:pt>
                <c:pt idx="576">
                  <c:v>44659</c:v>
                </c:pt>
                <c:pt idx="577">
                  <c:v>44662</c:v>
                </c:pt>
                <c:pt idx="578">
                  <c:v>44663</c:v>
                </c:pt>
                <c:pt idx="579">
                  <c:v>44664</c:v>
                </c:pt>
                <c:pt idx="580">
                  <c:v>44665</c:v>
                </c:pt>
                <c:pt idx="581">
                  <c:v>44670</c:v>
                </c:pt>
                <c:pt idx="582">
                  <c:v>44671</c:v>
                </c:pt>
                <c:pt idx="583">
                  <c:v>44672</c:v>
                </c:pt>
                <c:pt idx="584">
                  <c:v>44673</c:v>
                </c:pt>
                <c:pt idx="585">
                  <c:v>44676</c:v>
                </c:pt>
                <c:pt idx="586">
                  <c:v>44677</c:v>
                </c:pt>
                <c:pt idx="587">
                  <c:v>44678</c:v>
                </c:pt>
                <c:pt idx="588">
                  <c:v>44679</c:v>
                </c:pt>
                <c:pt idx="589">
                  <c:v>44680</c:v>
                </c:pt>
                <c:pt idx="590">
                  <c:v>44684</c:v>
                </c:pt>
                <c:pt idx="591">
                  <c:v>44685</c:v>
                </c:pt>
                <c:pt idx="592">
                  <c:v>44686</c:v>
                </c:pt>
                <c:pt idx="593">
                  <c:v>44687</c:v>
                </c:pt>
                <c:pt idx="594">
                  <c:v>44690</c:v>
                </c:pt>
                <c:pt idx="595">
                  <c:v>44691</c:v>
                </c:pt>
                <c:pt idx="596">
                  <c:v>44692</c:v>
                </c:pt>
                <c:pt idx="597">
                  <c:v>44693</c:v>
                </c:pt>
                <c:pt idx="598">
                  <c:v>44694</c:v>
                </c:pt>
                <c:pt idx="599">
                  <c:v>44697</c:v>
                </c:pt>
                <c:pt idx="600">
                  <c:v>44698</c:v>
                </c:pt>
                <c:pt idx="601">
                  <c:v>44699</c:v>
                </c:pt>
                <c:pt idx="602">
                  <c:v>44700</c:v>
                </c:pt>
                <c:pt idx="603">
                  <c:v>44701</c:v>
                </c:pt>
                <c:pt idx="604">
                  <c:v>44704</c:v>
                </c:pt>
                <c:pt idx="605">
                  <c:v>44705</c:v>
                </c:pt>
                <c:pt idx="606">
                  <c:v>44706</c:v>
                </c:pt>
                <c:pt idx="607">
                  <c:v>44707</c:v>
                </c:pt>
                <c:pt idx="608">
                  <c:v>44708</c:v>
                </c:pt>
                <c:pt idx="609">
                  <c:v>44711</c:v>
                </c:pt>
                <c:pt idx="610">
                  <c:v>44712</c:v>
                </c:pt>
                <c:pt idx="611">
                  <c:v>44713</c:v>
                </c:pt>
                <c:pt idx="612">
                  <c:v>44718</c:v>
                </c:pt>
                <c:pt idx="613">
                  <c:v>44719</c:v>
                </c:pt>
                <c:pt idx="614">
                  <c:v>44720</c:v>
                </c:pt>
                <c:pt idx="615">
                  <c:v>44721</c:v>
                </c:pt>
                <c:pt idx="616">
                  <c:v>44722</c:v>
                </c:pt>
                <c:pt idx="617">
                  <c:v>44725</c:v>
                </c:pt>
                <c:pt idx="618">
                  <c:v>44726</c:v>
                </c:pt>
                <c:pt idx="619">
                  <c:v>44727</c:v>
                </c:pt>
                <c:pt idx="620">
                  <c:v>44728</c:v>
                </c:pt>
                <c:pt idx="621">
                  <c:v>44729</c:v>
                </c:pt>
                <c:pt idx="622">
                  <c:v>44732</c:v>
                </c:pt>
                <c:pt idx="623">
                  <c:v>44733</c:v>
                </c:pt>
                <c:pt idx="624">
                  <c:v>44734</c:v>
                </c:pt>
                <c:pt idx="625">
                  <c:v>44735</c:v>
                </c:pt>
                <c:pt idx="626">
                  <c:v>44736</c:v>
                </c:pt>
                <c:pt idx="627">
                  <c:v>44739</c:v>
                </c:pt>
                <c:pt idx="628">
                  <c:v>44740</c:v>
                </c:pt>
                <c:pt idx="629">
                  <c:v>44741</c:v>
                </c:pt>
                <c:pt idx="630">
                  <c:v>44742</c:v>
                </c:pt>
                <c:pt idx="631">
                  <c:v>44743</c:v>
                </c:pt>
                <c:pt idx="632">
                  <c:v>44746</c:v>
                </c:pt>
                <c:pt idx="633">
                  <c:v>44747</c:v>
                </c:pt>
                <c:pt idx="634">
                  <c:v>44748</c:v>
                </c:pt>
                <c:pt idx="635">
                  <c:v>44749</c:v>
                </c:pt>
                <c:pt idx="636">
                  <c:v>44750</c:v>
                </c:pt>
                <c:pt idx="637">
                  <c:v>44753</c:v>
                </c:pt>
                <c:pt idx="638">
                  <c:v>44754</c:v>
                </c:pt>
                <c:pt idx="639">
                  <c:v>44755</c:v>
                </c:pt>
                <c:pt idx="640">
                  <c:v>44756</c:v>
                </c:pt>
                <c:pt idx="641">
                  <c:v>44757</c:v>
                </c:pt>
                <c:pt idx="642">
                  <c:v>44760</c:v>
                </c:pt>
                <c:pt idx="643">
                  <c:v>44761</c:v>
                </c:pt>
                <c:pt idx="644">
                  <c:v>44762</c:v>
                </c:pt>
                <c:pt idx="645">
                  <c:v>44763</c:v>
                </c:pt>
                <c:pt idx="646">
                  <c:v>44764</c:v>
                </c:pt>
                <c:pt idx="647">
                  <c:v>44767</c:v>
                </c:pt>
                <c:pt idx="648">
                  <c:v>44768</c:v>
                </c:pt>
                <c:pt idx="649">
                  <c:v>44769</c:v>
                </c:pt>
                <c:pt idx="650">
                  <c:v>44770</c:v>
                </c:pt>
                <c:pt idx="651">
                  <c:v>44771</c:v>
                </c:pt>
                <c:pt idx="652">
                  <c:v>44774</c:v>
                </c:pt>
                <c:pt idx="653">
                  <c:v>44775</c:v>
                </c:pt>
                <c:pt idx="654">
                  <c:v>44776</c:v>
                </c:pt>
                <c:pt idx="655">
                  <c:v>44777</c:v>
                </c:pt>
                <c:pt idx="656">
                  <c:v>44778</c:v>
                </c:pt>
                <c:pt idx="657">
                  <c:v>44781</c:v>
                </c:pt>
                <c:pt idx="658">
                  <c:v>44782</c:v>
                </c:pt>
                <c:pt idx="659">
                  <c:v>44783</c:v>
                </c:pt>
                <c:pt idx="660">
                  <c:v>44784</c:v>
                </c:pt>
                <c:pt idx="661">
                  <c:v>44788</c:v>
                </c:pt>
                <c:pt idx="662">
                  <c:v>44789</c:v>
                </c:pt>
                <c:pt idx="663">
                  <c:v>44790</c:v>
                </c:pt>
                <c:pt idx="664">
                  <c:v>44791</c:v>
                </c:pt>
                <c:pt idx="665">
                  <c:v>44792</c:v>
                </c:pt>
                <c:pt idx="666">
                  <c:v>44795</c:v>
                </c:pt>
                <c:pt idx="667">
                  <c:v>44796</c:v>
                </c:pt>
                <c:pt idx="668">
                  <c:v>44797</c:v>
                </c:pt>
                <c:pt idx="669">
                  <c:v>44798</c:v>
                </c:pt>
                <c:pt idx="670">
                  <c:v>44799</c:v>
                </c:pt>
                <c:pt idx="671">
                  <c:v>44803</c:v>
                </c:pt>
                <c:pt idx="672">
                  <c:v>44804</c:v>
                </c:pt>
                <c:pt idx="673">
                  <c:v>44805</c:v>
                </c:pt>
                <c:pt idx="674">
                  <c:v>44806</c:v>
                </c:pt>
                <c:pt idx="675">
                  <c:v>44809</c:v>
                </c:pt>
                <c:pt idx="676">
                  <c:v>44810</c:v>
                </c:pt>
                <c:pt idx="677">
                  <c:v>44811</c:v>
                </c:pt>
                <c:pt idx="678">
                  <c:v>44812</c:v>
                </c:pt>
                <c:pt idx="679">
                  <c:v>44813</c:v>
                </c:pt>
                <c:pt idx="680">
                  <c:v>44816</c:v>
                </c:pt>
                <c:pt idx="681">
                  <c:v>44817</c:v>
                </c:pt>
                <c:pt idx="682">
                  <c:v>44818</c:v>
                </c:pt>
                <c:pt idx="683">
                  <c:v>44819</c:v>
                </c:pt>
                <c:pt idx="684">
                  <c:v>44820</c:v>
                </c:pt>
                <c:pt idx="685">
                  <c:v>44824</c:v>
                </c:pt>
                <c:pt idx="686">
                  <c:v>44825</c:v>
                </c:pt>
                <c:pt idx="687">
                  <c:v>44826</c:v>
                </c:pt>
                <c:pt idx="688">
                  <c:v>44827</c:v>
                </c:pt>
                <c:pt idx="689">
                  <c:v>44830</c:v>
                </c:pt>
                <c:pt idx="690">
                  <c:v>44831</c:v>
                </c:pt>
                <c:pt idx="691">
                  <c:v>44832</c:v>
                </c:pt>
                <c:pt idx="692">
                  <c:v>44833</c:v>
                </c:pt>
                <c:pt idx="693">
                  <c:v>44834</c:v>
                </c:pt>
                <c:pt idx="694">
                  <c:v>44837</c:v>
                </c:pt>
                <c:pt idx="695">
                  <c:v>44838</c:v>
                </c:pt>
                <c:pt idx="696">
                  <c:v>44839</c:v>
                </c:pt>
                <c:pt idx="697">
                  <c:v>44840</c:v>
                </c:pt>
                <c:pt idx="698">
                  <c:v>44844</c:v>
                </c:pt>
                <c:pt idx="699">
                  <c:v>44845</c:v>
                </c:pt>
                <c:pt idx="700">
                  <c:v>44846</c:v>
                </c:pt>
                <c:pt idx="701">
                  <c:v>44847</c:v>
                </c:pt>
                <c:pt idx="702">
                  <c:v>44848</c:v>
                </c:pt>
                <c:pt idx="703">
                  <c:v>44851</c:v>
                </c:pt>
                <c:pt idx="704">
                  <c:v>44852</c:v>
                </c:pt>
                <c:pt idx="705">
                  <c:v>44853</c:v>
                </c:pt>
                <c:pt idx="706">
                  <c:v>44854</c:v>
                </c:pt>
                <c:pt idx="707">
                  <c:v>44855</c:v>
                </c:pt>
                <c:pt idx="708">
                  <c:v>44858</c:v>
                </c:pt>
                <c:pt idx="709">
                  <c:v>44859</c:v>
                </c:pt>
                <c:pt idx="710">
                  <c:v>44860</c:v>
                </c:pt>
                <c:pt idx="711">
                  <c:v>44861</c:v>
                </c:pt>
                <c:pt idx="712">
                  <c:v>44862</c:v>
                </c:pt>
                <c:pt idx="713">
                  <c:v>44865</c:v>
                </c:pt>
                <c:pt idx="714">
                  <c:v>44866</c:v>
                </c:pt>
                <c:pt idx="715">
                  <c:v>44867</c:v>
                </c:pt>
                <c:pt idx="716">
                  <c:v>44868</c:v>
                </c:pt>
                <c:pt idx="717">
                  <c:v>44869</c:v>
                </c:pt>
                <c:pt idx="718">
                  <c:v>44872</c:v>
                </c:pt>
                <c:pt idx="719">
                  <c:v>44873</c:v>
                </c:pt>
                <c:pt idx="720">
                  <c:v>44874</c:v>
                </c:pt>
                <c:pt idx="721">
                  <c:v>44875</c:v>
                </c:pt>
                <c:pt idx="722">
                  <c:v>44876</c:v>
                </c:pt>
                <c:pt idx="723">
                  <c:v>44879</c:v>
                </c:pt>
                <c:pt idx="724">
                  <c:v>44880</c:v>
                </c:pt>
                <c:pt idx="725">
                  <c:v>44881</c:v>
                </c:pt>
                <c:pt idx="726">
                  <c:v>44882</c:v>
                </c:pt>
                <c:pt idx="727">
                  <c:v>44883</c:v>
                </c:pt>
                <c:pt idx="728">
                  <c:v>44886</c:v>
                </c:pt>
                <c:pt idx="729">
                  <c:v>44887</c:v>
                </c:pt>
                <c:pt idx="730">
                  <c:v>44888</c:v>
                </c:pt>
                <c:pt idx="731">
                  <c:v>44889</c:v>
                </c:pt>
                <c:pt idx="732">
                  <c:v>44890</c:v>
                </c:pt>
                <c:pt idx="733">
                  <c:v>44893</c:v>
                </c:pt>
                <c:pt idx="734">
                  <c:v>44894</c:v>
                </c:pt>
                <c:pt idx="735">
                  <c:v>44895</c:v>
                </c:pt>
                <c:pt idx="736">
                  <c:v>44896</c:v>
                </c:pt>
                <c:pt idx="737">
                  <c:v>44897</c:v>
                </c:pt>
                <c:pt idx="738">
                  <c:v>44900</c:v>
                </c:pt>
                <c:pt idx="739">
                  <c:v>44901</c:v>
                </c:pt>
                <c:pt idx="740">
                  <c:v>44902</c:v>
                </c:pt>
                <c:pt idx="741">
                  <c:v>44903</c:v>
                </c:pt>
                <c:pt idx="742">
                  <c:v>44904</c:v>
                </c:pt>
                <c:pt idx="743">
                  <c:v>44907</c:v>
                </c:pt>
                <c:pt idx="744">
                  <c:v>44908</c:v>
                </c:pt>
                <c:pt idx="745">
                  <c:v>44909</c:v>
                </c:pt>
                <c:pt idx="746">
                  <c:v>44910</c:v>
                </c:pt>
                <c:pt idx="747">
                  <c:v>44911</c:v>
                </c:pt>
                <c:pt idx="748">
                  <c:v>44914</c:v>
                </c:pt>
                <c:pt idx="749">
                  <c:v>44915</c:v>
                </c:pt>
                <c:pt idx="750">
                  <c:v>44916</c:v>
                </c:pt>
                <c:pt idx="751">
                  <c:v>44917</c:v>
                </c:pt>
                <c:pt idx="752">
                  <c:v>44918</c:v>
                </c:pt>
                <c:pt idx="753">
                  <c:v>44923</c:v>
                </c:pt>
                <c:pt idx="754">
                  <c:v>44924</c:v>
                </c:pt>
                <c:pt idx="755">
                  <c:v>44925</c:v>
                </c:pt>
                <c:pt idx="756">
                  <c:v>44929</c:v>
                </c:pt>
                <c:pt idx="757">
                  <c:v>44930</c:v>
                </c:pt>
                <c:pt idx="758">
                  <c:v>44931</c:v>
                </c:pt>
                <c:pt idx="759">
                  <c:v>44932</c:v>
                </c:pt>
                <c:pt idx="760">
                  <c:v>44935</c:v>
                </c:pt>
                <c:pt idx="761">
                  <c:v>44936</c:v>
                </c:pt>
                <c:pt idx="762">
                  <c:v>44937</c:v>
                </c:pt>
                <c:pt idx="763">
                  <c:v>44938</c:v>
                </c:pt>
                <c:pt idx="764">
                  <c:v>44939</c:v>
                </c:pt>
                <c:pt idx="765">
                  <c:v>44942</c:v>
                </c:pt>
                <c:pt idx="766">
                  <c:v>44943</c:v>
                </c:pt>
                <c:pt idx="767">
                  <c:v>44944</c:v>
                </c:pt>
                <c:pt idx="768">
                  <c:v>44945</c:v>
                </c:pt>
                <c:pt idx="769">
                  <c:v>44946</c:v>
                </c:pt>
                <c:pt idx="770">
                  <c:v>44949</c:v>
                </c:pt>
                <c:pt idx="771">
                  <c:v>44950</c:v>
                </c:pt>
                <c:pt idx="772">
                  <c:v>44951</c:v>
                </c:pt>
                <c:pt idx="773">
                  <c:v>44952</c:v>
                </c:pt>
                <c:pt idx="774">
                  <c:v>44953</c:v>
                </c:pt>
                <c:pt idx="775">
                  <c:v>44956</c:v>
                </c:pt>
                <c:pt idx="776">
                  <c:v>44957</c:v>
                </c:pt>
                <c:pt idx="777">
                  <c:v>44958</c:v>
                </c:pt>
                <c:pt idx="778">
                  <c:v>44959</c:v>
                </c:pt>
                <c:pt idx="779">
                  <c:v>44960</c:v>
                </c:pt>
                <c:pt idx="780">
                  <c:v>44963</c:v>
                </c:pt>
                <c:pt idx="781">
                  <c:v>44964</c:v>
                </c:pt>
                <c:pt idx="782">
                  <c:v>44965</c:v>
                </c:pt>
                <c:pt idx="783">
                  <c:v>44966</c:v>
                </c:pt>
                <c:pt idx="784">
                  <c:v>44967</c:v>
                </c:pt>
                <c:pt idx="785">
                  <c:v>44970</c:v>
                </c:pt>
                <c:pt idx="786">
                  <c:v>44971</c:v>
                </c:pt>
                <c:pt idx="787">
                  <c:v>44972</c:v>
                </c:pt>
                <c:pt idx="788">
                  <c:v>44973</c:v>
                </c:pt>
                <c:pt idx="789">
                  <c:v>44974</c:v>
                </c:pt>
                <c:pt idx="790">
                  <c:v>44977</c:v>
                </c:pt>
                <c:pt idx="791">
                  <c:v>44978</c:v>
                </c:pt>
                <c:pt idx="792">
                  <c:v>44979</c:v>
                </c:pt>
                <c:pt idx="793">
                  <c:v>44980</c:v>
                </c:pt>
                <c:pt idx="794">
                  <c:v>44981</c:v>
                </c:pt>
                <c:pt idx="795">
                  <c:v>44984</c:v>
                </c:pt>
                <c:pt idx="796">
                  <c:v>44985</c:v>
                </c:pt>
                <c:pt idx="797">
                  <c:v>44986</c:v>
                </c:pt>
                <c:pt idx="798">
                  <c:v>44987</c:v>
                </c:pt>
                <c:pt idx="799">
                  <c:v>44988</c:v>
                </c:pt>
                <c:pt idx="800">
                  <c:v>44991</c:v>
                </c:pt>
                <c:pt idx="801">
                  <c:v>44992</c:v>
                </c:pt>
                <c:pt idx="802">
                  <c:v>44993</c:v>
                </c:pt>
                <c:pt idx="803">
                  <c:v>44994</c:v>
                </c:pt>
                <c:pt idx="804">
                  <c:v>44995</c:v>
                </c:pt>
                <c:pt idx="805">
                  <c:v>44998</c:v>
                </c:pt>
                <c:pt idx="806">
                  <c:v>44999</c:v>
                </c:pt>
                <c:pt idx="807">
                  <c:v>45000</c:v>
                </c:pt>
                <c:pt idx="808">
                  <c:v>45001</c:v>
                </c:pt>
                <c:pt idx="809">
                  <c:v>45002</c:v>
                </c:pt>
                <c:pt idx="810">
                  <c:v>45005</c:v>
                </c:pt>
                <c:pt idx="811">
                  <c:v>45006</c:v>
                </c:pt>
                <c:pt idx="812">
                  <c:v>45007</c:v>
                </c:pt>
                <c:pt idx="813">
                  <c:v>45008</c:v>
                </c:pt>
                <c:pt idx="814">
                  <c:v>45009</c:v>
                </c:pt>
                <c:pt idx="815">
                  <c:v>45012</c:v>
                </c:pt>
                <c:pt idx="816">
                  <c:v>45013</c:v>
                </c:pt>
                <c:pt idx="817">
                  <c:v>45014</c:v>
                </c:pt>
                <c:pt idx="818">
                  <c:v>45015</c:v>
                </c:pt>
                <c:pt idx="819">
                  <c:v>45016</c:v>
                </c:pt>
                <c:pt idx="820" formatCode="m/d/yyyy">
                  <c:v>45019</c:v>
                </c:pt>
                <c:pt idx="821" formatCode="m/d/yyyy">
                  <c:v>45020</c:v>
                </c:pt>
                <c:pt idx="822" formatCode="m/d/yyyy">
                  <c:v>45021</c:v>
                </c:pt>
                <c:pt idx="823" formatCode="m/d/yyyy">
                  <c:v>45022</c:v>
                </c:pt>
                <c:pt idx="824" formatCode="m/d/yyyy">
                  <c:v>45027</c:v>
                </c:pt>
                <c:pt idx="825" formatCode="m/d/yyyy">
                  <c:v>45028</c:v>
                </c:pt>
                <c:pt idx="826" formatCode="m/d/yyyy">
                  <c:v>45029</c:v>
                </c:pt>
                <c:pt idx="827" formatCode="m/d/yyyy">
                  <c:v>45030</c:v>
                </c:pt>
                <c:pt idx="828" formatCode="m/d/yyyy">
                  <c:v>45033</c:v>
                </c:pt>
                <c:pt idx="829" formatCode="m/d/yyyy">
                  <c:v>45034</c:v>
                </c:pt>
                <c:pt idx="830" formatCode="m/d/yyyy">
                  <c:v>45035</c:v>
                </c:pt>
                <c:pt idx="831" formatCode="m/d/yyyy">
                  <c:v>45036</c:v>
                </c:pt>
                <c:pt idx="832" formatCode="m/d/yyyy">
                  <c:v>45037</c:v>
                </c:pt>
                <c:pt idx="833" formatCode="m/d/yyyy">
                  <c:v>45040</c:v>
                </c:pt>
                <c:pt idx="834" formatCode="m/d/yyyy">
                  <c:v>45041</c:v>
                </c:pt>
                <c:pt idx="835" formatCode="m/d/yyyy">
                  <c:v>45042</c:v>
                </c:pt>
                <c:pt idx="836" formatCode="m/d/yyyy">
                  <c:v>45043</c:v>
                </c:pt>
                <c:pt idx="837" formatCode="m/d/yyyy">
                  <c:v>45044</c:v>
                </c:pt>
                <c:pt idx="838" formatCode="m/d/yyyy">
                  <c:v>45048</c:v>
                </c:pt>
                <c:pt idx="839" formatCode="m/d/yyyy">
                  <c:v>45049</c:v>
                </c:pt>
                <c:pt idx="840" formatCode="m/d/yyyy">
                  <c:v>45050</c:v>
                </c:pt>
                <c:pt idx="841" formatCode="m/d/yyyy">
                  <c:v>45051</c:v>
                </c:pt>
                <c:pt idx="842" formatCode="m/d/yyyy">
                  <c:v>45055</c:v>
                </c:pt>
                <c:pt idx="843" formatCode="m/d/yyyy">
                  <c:v>45056</c:v>
                </c:pt>
                <c:pt idx="844" formatCode="m/d/yyyy">
                  <c:v>45057</c:v>
                </c:pt>
                <c:pt idx="845" formatCode="m/d/yyyy">
                  <c:v>45058</c:v>
                </c:pt>
                <c:pt idx="846" formatCode="m/d/yyyy">
                  <c:v>45061</c:v>
                </c:pt>
                <c:pt idx="847" formatCode="m/d/yyyy">
                  <c:v>45062</c:v>
                </c:pt>
                <c:pt idx="848" formatCode="m/d/yyyy">
                  <c:v>45063</c:v>
                </c:pt>
                <c:pt idx="849" formatCode="m/d/yyyy">
                  <c:v>45064</c:v>
                </c:pt>
                <c:pt idx="850" formatCode="m/d/yyyy">
                  <c:v>45065</c:v>
                </c:pt>
                <c:pt idx="851" formatCode="m/d/yyyy">
                  <c:v>45068</c:v>
                </c:pt>
                <c:pt idx="852" formatCode="m/d/yyyy">
                  <c:v>45069</c:v>
                </c:pt>
                <c:pt idx="853" formatCode="m/d/yyyy">
                  <c:v>45070</c:v>
                </c:pt>
                <c:pt idx="854" formatCode="m/d/yyyy">
                  <c:v>45071</c:v>
                </c:pt>
                <c:pt idx="855" formatCode="m/d/yyyy">
                  <c:v>45072</c:v>
                </c:pt>
                <c:pt idx="856" formatCode="m/d/yyyy">
                  <c:v>45076</c:v>
                </c:pt>
                <c:pt idx="857" formatCode="m/d/yyyy">
                  <c:v>45077</c:v>
                </c:pt>
                <c:pt idx="858" formatCode="m/d/yyyy">
                  <c:v>45078</c:v>
                </c:pt>
                <c:pt idx="859" formatCode="m/d/yyyy">
                  <c:v>45079</c:v>
                </c:pt>
                <c:pt idx="860" formatCode="m/d/yyyy">
                  <c:v>45082</c:v>
                </c:pt>
                <c:pt idx="861" formatCode="m/d/yyyy">
                  <c:v>45083</c:v>
                </c:pt>
                <c:pt idx="862" formatCode="m/d/yyyy">
                  <c:v>45084</c:v>
                </c:pt>
                <c:pt idx="863" formatCode="m/d/yyyy">
                  <c:v>45085</c:v>
                </c:pt>
                <c:pt idx="864" formatCode="m/d/yyyy">
                  <c:v>45086</c:v>
                </c:pt>
                <c:pt idx="865" formatCode="m/d/yyyy">
                  <c:v>45089</c:v>
                </c:pt>
                <c:pt idx="866" formatCode="m/d/yyyy">
                  <c:v>45090</c:v>
                </c:pt>
                <c:pt idx="867" formatCode="m/d/yyyy">
                  <c:v>45091</c:v>
                </c:pt>
                <c:pt idx="868" formatCode="m/d/yyyy">
                  <c:v>45092</c:v>
                </c:pt>
                <c:pt idx="869" formatCode="m/d/yyyy">
                  <c:v>45093</c:v>
                </c:pt>
                <c:pt idx="870" formatCode="m/d/yyyy">
                  <c:v>45096</c:v>
                </c:pt>
                <c:pt idx="871" formatCode="m/d/yyyy">
                  <c:v>45097</c:v>
                </c:pt>
                <c:pt idx="872" formatCode="m/d/yyyy">
                  <c:v>45098</c:v>
                </c:pt>
                <c:pt idx="873" formatCode="m/d/yyyy">
                  <c:v>45099</c:v>
                </c:pt>
                <c:pt idx="874" formatCode="m/d/yyyy">
                  <c:v>45100</c:v>
                </c:pt>
                <c:pt idx="875" formatCode="m/d/yyyy">
                  <c:v>45103</c:v>
                </c:pt>
                <c:pt idx="876" formatCode="m/d/yyyy">
                  <c:v>45104</c:v>
                </c:pt>
                <c:pt idx="877" formatCode="m/d/yyyy">
                  <c:v>45105</c:v>
                </c:pt>
                <c:pt idx="878" formatCode="m/d/yyyy">
                  <c:v>45106</c:v>
                </c:pt>
                <c:pt idx="879" formatCode="m/d/yyyy">
                  <c:v>45107</c:v>
                </c:pt>
                <c:pt idx="880" formatCode="m/d/yyyy">
                  <c:v>45110</c:v>
                </c:pt>
                <c:pt idx="881" formatCode="m/d/yyyy">
                  <c:v>45111</c:v>
                </c:pt>
                <c:pt idx="882" formatCode="m/d/yyyy">
                  <c:v>45112</c:v>
                </c:pt>
                <c:pt idx="883" formatCode="m/d/yyyy">
                  <c:v>45113</c:v>
                </c:pt>
                <c:pt idx="884" formatCode="m/d/yyyy">
                  <c:v>45114</c:v>
                </c:pt>
                <c:pt idx="885" formatCode="m/d/yyyy">
                  <c:v>45117</c:v>
                </c:pt>
                <c:pt idx="886" formatCode="m/d/yyyy">
                  <c:v>45118</c:v>
                </c:pt>
                <c:pt idx="887" formatCode="m/d/yyyy">
                  <c:v>45119</c:v>
                </c:pt>
                <c:pt idx="888" formatCode="m/d/yyyy">
                  <c:v>45120</c:v>
                </c:pt>
                <c:pt idx="889" formatCode="m/d/yyyy">
                  <c:v>45121</c:v>
                </c:pt>
                <c:pt idx="890" formatCode="m/d/yyyy">
                  <c:v>45124</c:v>
                </c:pt>
                <c:pt idx="891" formatCode="m/d/yyyy">
                  <c:v>45125</c:v>
                </c:pt>
                <c:pt idx="892" formatCode="m/d/yyyy">
                  <c:v>45126</c:v>
                </c:pt>
                <c:pt idx="893" formatCode="m/d/yyyy">
                  <c:v>45127</c:v>
                </c:pt>
                <c:pt idx="894" formatCode="m/d/yyyy">
                  <c:v>45128</c:v>
                </c:pt>
                <c:pt idx="895" formatCode="m/d/yyyy">
                  <c:v>45131</c:v>
                </c:pt>
                <c:pt idx="896" formatCode="m/d/yyyy">
                  <c:v>45132</c:v>
                </c:pt>
                <c:pt idx="897" formatCode="m/d/yyyy">
                  <c:v>45133</c:v>
                </c:pt>
                <c:pt idx="898" formatCode="m/d/yyyy">
                  <c:v>45134</c:v>
                </c:pt>
                <c:pt idx="899" formatCode="m/d/yyyy">
                  <c:v>45135</c:v>
                </c:pt>
                <c:pt idx="900" formatCode="m/d/yyyy">
                  <c:v>45138</c:v>
                </c:pt>
                <c:pt idx="901" formatCode="m/d/yyyy">
                  <c:v>45139</c:v>
                </c:pt>
                <c:pt idx="902" formatCode="m/d/yyyy">
                  <c:v>45140</c:v>
                </c:pt>
                <c:pt idx="903" formatCode="m/d/yyyy">
                  <c:v>45141</c:v>
                </c:pt>
                <c:pt idx="904" formatCode="m/d/yyyy">
                  <c:v>45142</c:v>
                </c:pt>
                <c:pt idx="905" formatCode="m/d/yyyy">
                  <c:v>45145</c:v>
                </c:pt>
                <c:pt idx="906" formatCode="m/d/yyyy">
                  <c:v>45146</c:v>
                </c:pt>
                <c:pt idx="907" formatCode="m/d/yyyy">
                  <c:v>45147</c:v>
                </c:pt>
                <c:pt idx="908" formatCode="m/d/yyyy">
                  <c:v>45148</c:v>
                </c:pt>
                <c:pt idx="909" formatCode="m/d/yyyy">
                  <c:v>45149</c:v>
                </c:pt>
                <c:pt idx="910" formatCode="m/d/yyyy">
                  <c:v>45152</c:v>
                </c:pt>
                <c:pt idx="911" formatCode="m/d/yyyy">
                  <c:v>45153</c:v>
                </c:pt>
                <c:pt idx="912" formatCode="m/d/yyyy">
                  <c:v>45154</c:v>
                </c:pt>
                <c:pt idx="913" formatCode="m/d/yyyy">
                  <c:v>45155</c:v>
                </c:pt>
                <c:pt idx="914" formatCode="m/d/yyyy">
                  <c:v>45156</c:v>
                </c:pt>
                <c:pt idx="915" formatCode="m/d/yyyy">
                  <c:v>45159</c:v>
                </c:pt>
                <c:pt idx="916" formatCode="m/d/yyyy">
                  <c:v>45160</c:v>
                </c:pt>
                <c:pt idx="917" formatCode="m/d/yyyy">
                  <c:v>45161</c:v>
                </c:pt>
                <c:pt idx="918" formatCode="m/d/yyyy">
                  <c:v>45162</c:v>
                </c:pt>
                <c:pt idx="919" formatCode="m/d/yyyy">
                  <c:v>45163</c:v>
                </c:pt>
                <c:pt idx="920" formatCode="m/d/yyyy">
                  <c:v>45167</c:v>
                </c:pt>
                <c:pt idx="921" formatCode="m/d/yyyy">
                  <c:v>45168</c:v>
                </c:pt>
                <c:pt idx="922" formatCode="m/d/yyyy">
                  <c:v>45169</c:v>
                </c:pt>
                <c:pt idx="923" formatCode="m/d/yyyy">
                  <c:v>45170</c:v>
                </c:pt>
                <c:pt idx="924" formatCode="m/d/yyyy">
                  <c:v>45173</c:v>
                </c:pt>
                <c:pt idx="925" formatCode="m/d/yyyy">
                  <c:v>45174</c:v>
                </c:pt>
                <c:pt idx="926" formatCode="m/d/yyyy">
                  <c:v>45175</c:v>
                </c:pt>
                <c:pt idx="927" formatCode="m/d/yyyy">
                  <c:v>45176</c:v>
                </c:pt>
                <c:pt idx="928" formatCode="m/d/yyyy">
                  <c:v>45177</c:v>
                </c:pt>
                <c:pt idx="929" formatCode="m/d/yyyy">
                  <c:v>45180</c:v>
                </c:pt>
                <c:pt idx="930" formatCode="m/d/yyyy">
                  <c:v>45181</c:v>
                </c:pt>
                <c:pt idx="931" formatCode="m/d/yyyy">
                  <c:v>45182</c:v>
                </c:pt>
                <c:pt idx="932" formatCode="m/d/yyyy">
                  <c:v>45183</c:v>
                </c:pt>
                <c:pt idx="933" formatCode="m/d/yyyy">
                  <c:v>45184</c:v>
                </c:pt>
                <c:pt idx="934" formatCode="m/d/yyyy">
                  <c:v>45187</c:v>
                </c:pt>
                <c:pt idx="935" formatCode="m/d/yyyy">
                  <c:v>45188</c:v>
                </c:pt>
                <c:pt idx="936" formatCode="m/d/yyyy">
                  <c:v>45189</c:v>
                </c:pt>
                <c:pt idx="937" formatCode="m/d/yyyy">
                  <c:v>45190</c:v>
                </c:pt>
                <c:pt idx="938" formatCode="m/d/yyyy">
                  <c:v>45191</c:v>
                </c:pt>
                <c:pt idx="939" formatCode="m/d/yyyy">
                  <c:v>45194</c:v>
                </c:pt>
                <c:pt idx="940" formatCode="m/d/yyyy">
                  <c:v>45195</c:v>
                </c:pt>
                <c:pt idx="941" formatCode="m/d/yyyy">
                  <c:v>45196</c:v>
                </c:pt>
                <c:pt idx="942" formatCode="m/d/yyyy">
                  <c:v>45197</c:v>
                </c:pt>
                <c:pt idx="943" formatCode="m/d/yyyy">
                  <c:v>45198</c:v>
                </c:pt>
                <c:pt idx="944" formatCode="m/d/yyyy">
                  <c:v>45201</c:v>
                </c:pt>
                <c:pt idx="945" formatCode="m/d/yyyy">
                  <c:v>45202</c:v>
                </c:pt>
                <c:pt idx="946" formatCode="m/d/yyyy">
                  <c:v>45203</c:v>
                </c:pt>
                <c:pt idx="947" formatCode="m/d/yyyy">
                  <c:v>45204</c:v>
                </c:pt>
                <c:pt idx="948" formatCode="m/d/yyyy">
                  <c:v>45205</c:v>
                </c:pt>
                <c:pt idx="949" formatCode="m/d/yyyy">
                  <c:v>45208</c:v>
                </c:pt>
                <c:pt idx="950" formatCode="m/d/yyyy">
                  <c:v>45209</c:v>
                </c:pt>
                <c:pt idx="951" formatCode="m/d/yyyy">
                  <c:v>45210</c:v>
                </c:pt>
                <c:pt idx="952" formatCode="m/d/yyyy">
                  <c:v>45211</c:v>
                </c:pt>
                <c:pt idx="953" formatCode="m/d/yyyy">
                  <c:v>45212</c:v>
                </c:pt>
                <c:pt idx="954" formatCode="m/d/yyyy">
                  <c:v>45215</c:v>
                </c:pt>
                <c:pt idx="955" formatCode="m/d/yyyy">
                  <c:v>45216</c:v>
                </c:pt>
                <c:pt idx="956" formatCode="m/d/yyyy">
                  <c:v>45217</c:v>
                </c:pt>
                <c:pt idx="957" formatCode="m/d/yyyy">
                  <c:v>45218</c:v>
                </c:pt>
                <c:pt idx="958" formatCode="m/d/yyyy">
                  <c:v>45219</c:v>
                </c:pt>
                <c:pt idx="959" formatCode="m/d/yyyy">
                  <c:v>45222</c:v>
                </c:pt>
                <c:pt idx="960" formatCode="m/d/yyyy">
                  <c:v>45223</c:v>
                </c:pt>
                <c:pt idx="961" formatCode="m/d/yyyy">
                  <c:v>45224</c:v>
                </c:pt>
                <c:pt idx="962" formatCode="m/d/yyyy">
                  <c:v>45225</c:v>
                </c:pt>
                <c:pt idx="963" formatCode="m/d/yyyy">
                  <c:v>45226</c:v>
                </c:pt>
                <c:pt idx="964" formatCode="m/d/yyyy">
                  <c:v>45229</c:v>
                </c:pt>
                <c:pt idx="965" formatCode="m/d/yyyy">
                  <c:v>45230</c:v>
                </c:pt>
                <c:pt idx="966" formatCode="m/d/yyyy">
                  <c:v>45231</c:v>
                </c:pt>
                <c:pt idx="967" formatCode="m/d/yyyy">
                  <c:v>45232</c:v>
                </c:pt>
                <c:pt idx="968" formatCode="m/d/yyyy">
                  <c:v>45238</c:v>
                </c:pt>
                <c:pt idx="969" formatCode="m/d/yyyy">
                  <c:v>45239</c:v>
                </c:pt>
                <c:pt idx="970" formatCode="m/d/yyyy">
                  <c:v>45240</c:v>
                </c:pt>
                <c:pt idx="971" formatCode="m/d/yyyy">
                  <c:v>45243</c:v>
                </c:pt>
                <c:pt idx="972" formatCode="m/d/yyyy">
                  <c:v>45244</c:v>
                </c:pt>
                <c:pt idx="973" formatCode="m/d/yyyy">
                  <c:v>45245</c:v>
                </c:pt>
                <c:pt idx="974" formatCode="m/d/yyyy">
                  <c:v>45246</c:v>
                </c:pt>
                <c:pt idx="975" formatCode="m/d/yyyy">
                  <c:v>45247</c:v>
                </c:pt>
                <c:pt idx="976" formatCode="m/d/yyyy">
                  <c:v>45250</c:v>
                </c:pt>
                <c:pt idx="977" formatCode="m/d/yyyy">
                  <c:v>45251</c:v>
                </c:pt>
                <c:pt idx="978" formatCode="m/d/yyyy">
                  <c:v>45252</c:v>
                </c:pt>
                <c:pt idx="979" formatCode="m/d/yyyy">
                  <c:v>45253</c:v>
                </c:pt>
                <c:pt idx="980" formatCode="m/d/yyyy">
                  <c:v>45254</c:v>
                </c:pt>
                <c:pt idx="981" formatCode="m/d/yyyy">
                  <c:v>45257</c:v>
                </c:pt>
                <c:pt idx="982" formatCode="m/d/yyyy">
                  <c:v>45258</c:v>
                </c:pt>
                <c:pt idx="983" formatCode="m/d/yyyy">
                  <c:v>45259</c:v>
                </c:pt>
                <c:pt idx="984" formatCode="m/d/yyyy">
                  <c:v>45260</c:v>
                </c:pt>
                <c:pt idx="985" formatCode="m/d/yyyy">
                  <c:v>45261</c:v>
                </c:pt>
                <c:pt idx="986" formatCode="m/d/yyyy">
                  <c:v>45264</c:v>
                </c:pt>
                <c:pt idx="987" formatCode="m/d/yyyy">
                  <c:v>45265</c:v>
                </c:pt>
                <c:pt idx="988" formatCode="m/d/yyyy">
                  <c:v>45266</c:v>
                </c:pt>
                <c:pt idx="989" formatCode="m/d/yyyy">
                  <c:v>45267</c:v>
                </c:pt>
                <c:pt idx="990" formatCode="m/d/yyyy">
                  <c:v>45268</c:v>
                </c:pt>
                <c:pt idx="991" formatCode="m/d/yyyy">
                  <c:v>45271</c:v>
                </c:pt>
                <c:pt idx="992" formatCode="m/d/yyyy">
                  <c:v>45272</c:v>
                </c:pt>
                <c:pt idx="993" formatCode="m/d/yyyy">
                  <c:v>45273</c:v>
                </c:pt>
                <c:pt idx="994" formatCode="m/d/yyyy">
                  <c:v>45274</c:v>
                </c:pt>
                <c:pt idx="995" formatCode="m/d/yyyy">
                  <c:v>45275</c:v>
                </c:pt>
                <c:pt idx="996" formatCode="m/d/yyyy">
                  <c:v>45278</c:v>
                </c:pt>
                <c:pt idx="997" formatCode="m/d/yyyy">
                  <c:v>45279</c:v>
                </c:pt>
                <c:pt idx="998" formatCode="m/d/yyyy">
                  <c:v>45280</c:v>
                </c:pt>
                <c:pt idx="999" formatCode="m/d/yyyy">
                  <c:v>45281</c:v>
                </c:pt>
                <c:pt idx="1000" formatCode="m/d/yyyy">
                  <c:v>45282</c:v>
                </c:pt>
                <c:pt idx="1001" formatCode="m/d/yyyy">
                  <c:v>45287</c:v>
                </c:pt>
                <c:pt idx="1002" formatCode="m/d/yyyy">
                  <c:v>45288</c:v>
                </c:pt>
                <c:pt idx="1003" formatCode="m/d/yyyy">
                  <c:v>45289</c:v>
                </c:pt>
                <c:pt idx="1004" formatCode="m/d/yyyy">
                  <c:v>45293</c:v>
                </c:pt>
                <c:pt idx="1005" formatCode="m/d/yyyy">
                  <c:v>45294</c:v>
                </c:pt>
                <c:pt idx="1006" formatCode="m/d/yyyy">
                  <c:v>45295</c:v>
                </c:pt>
                <c:pt idx="1007" formatCode="m/d/yyyy">
                  <c:v>45296</c:v>
                </c:pt>
                <c:pt idx="1008" formatCode="m/d/yyyy">
                  <c:v>45299</c:v>
                </c:pt>
                <c:pt idx="1009" formatCode="m/d/yyyy">
                  <c:v>45300</c:v>
                </c:pt>
                <c:pt idx="1010" formatCode="m/d/yyyy">
                  <c:v>45301</c:v>
                </c:pt>
                <c:pt idx="1011" formatCode="m/d/yyyy">
                  <c:v>45302</c:v>
                </c:pt>
                <c:pt idx="1012" formatCode="m/d/yyyy">
                  <c:v>45303</c:v>
                </c:pt>
                <c:pt idx="1013" formatCode="m/d/yyyy">
                  <c:v>45306</c:v>
                </c:pt>
                <c:pt idx="1014" formatCode="m/d/yyyy">
                  <c:v>45307</c:v>
                </c:pt>
                <c:pt idx="1015" formatCode="m/d/yyyy">
                  <c:v>45308</c:v>
                </c:pt>
                <c:pt idx="1016" formatCode="m/d/yyyy">
                  <c:v>45309</c:v>
                </c:pt>
                <c:pt idx="1017" formatCode="m/d/yyyy">
                  <c:v>45310</c:v>
                </c:pt>
                <c:pt idx="1018" formatCode="m/d/yyyy">
                  <c:v>45313</c:v>
                </c:pt>
                <c:pt idx="1019" formatCode="m/d/yyyy">
                  <c:v>45314</c:v>
                </c:pt>
                <c:pt idx="1020" formatCode="m/d/yyyy">
                  <c:v>45315</c:v>
                </c:pt>
                <c:pt idx="1021" formatCode="m/d/yyyy">
                  <c:v>45316</c:v>
                </c:pt>
                <c:pt idx="1022" formatCode="m/d/yyyy">
                  <c:v>45317</c:v>
                </c:pt>
                <c:pt idx="1023" formatCode="m/d/yyyy">
                  <c:v>45320</c:v>
                </c:pt>
                <c:pt idx="1024" formatCode="m/d/yyyy">
                  <c:v>45321</c:v>
                </c:pt>
                <c:pt idx="1025" formatCode="m/d/yyyy">
                  <c:v>45322</c:v>
                </c:pt>
                <c:pt idx="1026" formatCode="m/d/yyyy">
                  <c:v>45323</c:v>
                </c:pt>
                <c:pt idx="1027" formatCode="m/d/yyyy">
                  <c:v>45324</c:v>
                </c:pt>
                <c:pt idx="1028" formatCode="m/d/yyyy">
                  <c:v>45327</c:v>
                </c:pt>
                <c:pt idx="1029" formatCode="m/d/yyyy">
                  <c:v>45328</c:v>
                </c:pt>
                <c:pt idx="1030" formatCode="m/d/yyyy">
                  <c:v>45329</c:v>
                </c:pt>
                <c:pt idx="1031" formatCode="m/d/yyyy">
                  <c:v>45330</c:v>
                </c:pt>
                <c:pt idx="1032" formatCode="m/d/yyyy">
                  <c:v>45331</c:v>
                </c:pt>
                <c:pt idx="1033" formatCode="m/d/yyyy">
                  <c:v>45334</c:v>
                </c:pt>
                <c:pt idx="1034" formatCode="m/d/yyyy">
                  <c:v>45335</c:v>
                </c:pt>
                <c:pt idx="1035" formatCode="m/d/yyyy">
                  <c:v>45336</c:v>
                </c:pt>
                <c:pt idx="1036" formatCode="m/d/yyyy">
                  <c:v>45337</c:v>
                </c:pt>
                <c:pt idx="1037" formatCode="m/d/yyyy">
                  <c:v>45338</c:v>
                </c:pt>
                <c:pt idx="1038" formatCode="m/d/yyyy">
                  <c:v>45341</c:v>
                </c:pt>
                <c:pt idx="1039" formatCode="m/d/yyyy">
                  <c:v>45342</c:v>
                </c:pt>
                <c:pt idx="1040" formatCode="m/d/yyyy">
                  <c:v>45343</c:v>
                </c:pt>
                <c:pt idx="1041" formatCode="m/d/yyyy">
                  <c:v>45344</c:v>
                </c:pt>
                <c:pt idx="1042" formatCode="m/d/yyyy">
                  <c:v>45345</c:v>
                </c:pt>
                <c:pt idx="1043" formatCode="m/d/yyyy">
                  <c:v>45348</c:v>
                </c:pt>
                <c:pt idx="1044" formatCode="m/d/yyyy">
                  <c:v>45349</c:v>
                </c:pt>
                <c:pt idx="1045" formatCode="m/d/yyyy">
                  <c:v>45350</c:v>
                </c:pt>
                <c:pt idx="1046" formatCode="m/d/yyyy">
                  <c:v>45351</c:v>
                </c:pt>
                <c:pt idx="1047" formatCode="m/d/yyyy">
                  <c:v>45352</c:v>
                </c:pt>
                <c:pt idx="1048" formatCode="m/d/yyyy">
                  <c:v>45355</c:v>
                </c:pt>
                <c:pt idx="1049" formatCode="m/d/yyyy">
                  <c:v>45356</c:v>
                </c:pt>
                <c:pt idx="1050" formatCode="m/d/yyyy">
                  <c:v>45357</c:v>
                </c:pt>
                <c:pt idx="1051" formatCode="m/d/yyyy">
                  <c:v>45358</c:v>
                </c:pt>
                <c:pt idx="1052" formatCode="m/d/yyyy">
                  <c:v>45359</c:v>
                </c:pt>
                <c:pt idx="1053" formatCode="m/d/yyyy">
                  <c:v>45362</c:v>
                </c:pt>
                <c:pt idx="1054" formatCode="m/d/yyyy">
                  <c:v>45363</c:v>
                </c:pt>
                <c:pt idx="1055" formatCode="m/d/yyyy">
                  <c:v>45364</c:v>
                </c:pt>
                <c:pt idx="1056" formatCode="m/d/yyyy">
                  <c:v>45365</c:v>
                </c:pt>
                <c:pt idx="1057" formatCode="m/d/yyyy">
                  <c:v>45366</c:v>
                </c:pt>
                <c:pt idx="1058" formatCode="m/d/yyyy">
                  <c:v>45369</c:v>
                </c:pt>
                <c:pt idx="1059" formatCode="m/d/yyyy">
                  <c:v>45370</c:v>
                </c:pt>
                <c:pt idx="1060" formatCode="m/d/yyyy">
                  <c:v>45371</c:v>
                </c:pt>
                <c:pt idx="1061" formatCode="m/d/yyyy">
                  <c:v>45372</c:v>
                </c:pt>
                <c:pt idx="1062" formatCode="m/d/yyyy">
                  <c:v>45373</c:v>
                </c:pt>
                <c:pt idx="1063" formatCode="m/d/yyyy">
                  <c:v>45376</c:v>
                </c:pt>
                <c:pt idx="1064" formatCode="m/d/yyyy">
                  <c:v>45377</c:v>
                </c:pt>
                <c:pt idx="1065" formatCode="m/d/yyyy">
                  <c:v>45378</c:v>
                </c:pt>
                <c:pt idx="1066" formatCode="m/d/yyyy">
                  <c:v>45379</c:v>
                </c:pt>
              </c:numCache>
            </c:numRef>
          </c:cat>
          <c:val>
            <c:numRef>
              <c:f>Arkusz1!$B$2:$B$1068</c:f>
              <c:numCache>
                <c:formatCode>General</c:formatCode>
                <c:ptCount val="1067"/>
                <c:pt idx="0">
                  <c:v>484.5</c:v>
                </c:pt>
                <c:pt idx="1">
                  <c:v>515.5</c:v>
                </c:pt>
                <c:pt idx="2">
                  <c:v>531</c:v>
                </c:pt>
                <c:pt idx="3">
                  <c:v>521</c:v>
                </c:pt>
                <c:pt idx="4">
                  <c:v>493.5</c:v>
                </c:pt>
                <c:pt idx="5">
                  <c:v>470.5</c:v>
                </c:pt>
                <c:pt idx="6">
                  <c:v>466</c:v>
                </c:pt>
                <c:pt idx="7">
                  <c:v>451</c:v>
                </c:pt>
                <c:pt idx="8">
                  <c:v>471</c:v>
                </c:pt>
                <c:pt idx="9">
                  <c:v>456</c:v>
                </c:pt>
                <c:pt idx="10">
                  <c:v>454</c:v>
                </c:pt>
                <c:pt idx="11">
                  <c:v>439.5</c:v>
                </c:pt>
                <c:pt idx="12">
                  <c:v>444</c:v>
                </c:pt>
                <c:pt idx="13">
                  <c:v>424</c:v>
                </c:pt>
                <c:pt idx="14">
                  <c:v>424</c:v>
                </c:pt>
                <c:pt idx="15">
                  <c:v>425</c:v>
                </c:pt>
                <c:pt idx="16">
                  <c:v>404</c:v>
                </c:pt>
                <c:pt idx="17">
                  <c:v>389</c:v>
                </c:pt>
                <c:pt idx="18">
                  <c:v>378</c:v>
                </c:pt>
                <c:pt idx="19">
                  <c:v>372.5</c:v>
                </c:pt>
                <c:pt idx="20">
                  <c:v>360</c:v>
                </c:pt>
                <c:pt idx="21">
                  <c:v>339</c:v>
                </c:pt>
                <c:pt idx="22">
                  <c:v>317</c:v>
                </c:pt>
                <c:pt idx="23">
                  <c:v>332</c:v>
                </c:pt>
                <c:pt idx="24">
                  <c:v>333.5</c:v>
                </c:pt>
                <c:pt idx="25">
                  <c:v>330</c:v>
                </c:pt>
                <c:pt idx="26">
                  <c:v>337</c:v>
                </c:pt>
                <c:pt idx="27">
                  <c:v>327</c:v>
                </c:pt>
                <c:pt idx="28">
                  <c:v>320</c:v>
                </c:pt>
                <c:pt idx="29">
                  <c:v>329</c:v>
                </c:pt>
                <c:pt idx="30">
                  <c:v>334</c:v>
                </c:pt>
                <c:pt idx="31">
                  <c:v>326</c:v>
                </c:pt>
                <c:pt idx="32">
                  <c:v>333</c:v>
                </c:pt>
                <c:pt idx="33">
                  <c:v>331</c:v>
                </c:pt>
                <c:pt idx="34">
                  <c:v>346</c:v>
                </c:pt>
                <c:pt idx="35">
                  <c:v>351</c:v>
                </c:pt>
                <c:pt idx="36">
                  <c:v>339.5</c:v>
                </c:pt>
                <c:pt idx="37">
                  <c:v>328.5</c:v>
                </c:pt>
                <c:pt idx="38">
                  <c:v>327.5</c:v>
                </c:pt>
                <c:pt idx="39">
                  <c:v>321.5</c:v>
                </c:pt>
                <c:pt idx="40">
                  <c:v>316</c:v>
                </c:pt>
                <c:pt idx="41">
                  <c:v>316</c:v>
                </c:pt>
                <c:pt idx="42">
                  <c:v>320</c:v>
                </c:pt>
                <c:pt idx="43">
                  <c:v>327.5</c:v>
                </c:pt>
                <c:pt idx="44">
                  <c:v>307.5</c:v>
                </c:pt>
                <c:pt idx="45">
                  <c:v>314.5</c:v>
                </c:pt>
                <c:pt idx="46">
                  <c:v>291.5</c:v>
                </c:pt>
                <c:pt idx="47">
                  <c:v>251.5</c:v>
                </c:pt>
                <c:pt idx="48">
                  <c:v>229</c:v>
                </c:pt>
                <c:pt idx="49">
                  <c:v>226</c:v>
                </c:pt>
                <c:pt idx="50">
                  <c:v>208</c:v>
                </c:pt>
                <c:pt idx="51">
                  <c:v>216</c:v>
                </c:pt>
                <c:pt idx="52">
                  <c:v>192.5</c:v>
                </c:pt>
                <c:pt idx="53">
                  <c:v>187</c:v>
                </c:pt>
                <c:pt idx="54">
                  <c:v>163.5</c:v>
                </c:pt>
                <c:pt idx="55">
                  <c:v>158.5</c:v>
                </c:pt>
                <c:pt idx="56">
                  <c:v>166</c:v>
                </c:pt>
                <c:pt idx="57">
                  <c:v>136</c:v>
                </c:pt>
                <c:pt idx="58">
                  <c:v>149</c:v>
                </c:pt>
                <c:pt idx="59">
                  <c:v>161.5</c:v>
                </c:pt>
                <c:pt idx="60">
                  <c:v>167.5</c:v>
                </c:pt>
                <c:pt idx="61">
                  <c:v>176</c:v>
                </c:pt>
                <c:pt idx="62">
                  <c:v>175.5</c:v>
                </c:pt>
                <c:pt idx="63">
                  <c:v>196</c:v>
                </c:pt>
                <c:pt idx="64">
                  <c:v>189</c:v>
                </c:pt>
                <c:pt idx="65">
                  <c:v>203</c:v>
                </c:pt>
                <c:pt idx="66">
                  <c:v>226</c:v>
                </c:pt>
                <c:pt idx="67">
                  <c:v>220.5</c:v>
                </c:pt>
                <c:pt idx="68">
                  <c:v>217.5</c:v>
                </c:pt>
                <c:pt idx="69">
                  <c:v>215</c:v>
                </c:pt>
                <c:pt idx="70">
                  <c:v>221</c:v>
                </c:pt>
                <c:pt idx="71">
                  <c:v>264.5</c:v>
                </c:pt>
                <c:pt idx="72">
                  <c:v>260.5</c:v>
                </c:pt>
                <c:pt idx="73">
                  <c:v>272</c:v>
                </c:pt>
                <c:pt idx="74">
                  <c:v>280.5</c:v>
                </c:pt>
                <c:pt idx="75">
                  <c:v>269</c:v>
                </c:pt>
                <c:pt idx="76">
                  <c:v>234</c:v>
                </c:pt>
                <c:pt idx="77">
                  <c:v>247.5</c:v>
                </c:pt>
                <c:pt idx="78">
                  <c:v>247</c:v>
                </c:pt>
                <c:pt idx="79">
                  <c:v>228.5</c:v>
                </c:pt>
                <c:pt idx="80">
                  <c:v>219</c:v>
                </c:pt>
                <c:pt idx="81">
                  <c:v>226</c:v>
                </c:pt>
                <c:pt idx="82">
                  <c:v>224.5</c:v>
                </c:pt>
                <c:pt idx="83">
                  <c:v>213</c:v>
                </c:pt>
                <c:pt idx="84">
                  <c:v>208.5</c:v>
                </c:pt>
                <c:pt idx="85">
                  <c:v>211</c:v>
                </c:pt>
                <c:pt idx="86">
                  <c:v>229.5</c:v>
                </c:pt>
                <c:pt idx="87">
                  <c:v>231</c:v>
                </c:pt>
                <c:pt idx="88">
                  <c:v>240.5</c:v>
                </c:pt>
                <c:pt idx="89">
                  <c:v>234</c:v>
                </c:pt>
                <c:pt idx="90">
                  <c:v>236.5</c:v>
                </c:pt>
                <c:pt idx="91">
                  <c:v>243</c:v>
                </c:pt>
                <c:pt idx="92">
                  <c:v>255</c:v>
                </c:pt>
                <c:pt idx="93">
                  <c:v>258</c:v>
                </c:pt>
                <c:pt idx="94">
                  <c:v>279</c:v>
                </c:pt>
                <c:pt idx="95">
                  <c:v>275</c:v>
                </c:pt>
                <c:pt idx="96">
                  <c:v>284</c:v>
                </c:pt>
                <c:pt idx="97">
                  <c:v>290</c:v>
                </c:pt>
                <c:pt idx="98">
                  <c:v>278.5</c:v>
                </c:pt>
                <c:pt idx="99">
                  <c:v>276.5</c:v>
                </c:pt>
                <c:pt idx="100">
                  <c:v>262.5</c:v>
                </c:pt>
                <c:pt idx="101">
                  <c:v>263.5</c:v>
                </c:pt>
                <c:pt idx="102">
                  <c:v>274</c:v>
                </c:pt>
                <c:pt idx="103">
                  <c:v>290</c:v>
                </c:pt>
                <c:pt idx="104">
                  <c:v>294.5</c:v>
                </c:pt>
                <c:pt idx="105">
                  <c:v>297</c:v>
                </c:pt>
                <c:pt idx="106">
                  <c:v>299</c:v>
                </c:pt>
                <c:pt idx="107">
                  <c:v>329</c:v>
                </c:pt>
                <c:pt idx="108">
                  <c:v>321</c:v>
                </c:pt>
                <c:pt idx="109">
                  <c:v>300</c:v>
                </c:pt>
                <c:pt idx="110">
                  <c:v>297</c:v>
                </c:pt>
                <c:pt idx="111">
                  <c:v>284.5</c:v>
                </c:pt>
                <c:pt idx="112">
                  <c:v>290</c:v>
                </c:pt>
                <c:pt idx="113">
                  <c:v>293</c:v>
                </c:pt>
                <c:pt idx="114">
                  <c:v>300</c:v>
                </c:pt>
                <c:pt idx="115">
                  <c:v>295</c:v>
                </c:pt>
                <c:pt idx="116">
                  <c:v>295</c:v>
                </c:pt>
                <c:pt idx="117">
                  <c:v>295.5</c:v>
                </c:pt>
                <c:pt idx="118">
                  <c:v>302.5</c:v>
                </c:pt>
                <c:pt idx="119">
                  <c:v>303.5</c:v>
                </c:pt>
                <c:pt idx="120">
                  <c:v>282.5</c:v>
                </c:pt>
                <c:pt idx="121">
                  <c:v>282.5</c:v>
                </c:pt>
                <c:pt idx="122">
                  <c:v>273.5</c:v>
                </c:pt>
                <c:pt idx="123">
                  <c:v>269.25</c:v>
                </c:pt>
                <c:pt idx="124">
                  <c:v>267</c:v>
                </c:pt>
                <c:pt idx="125">
                  <c:v>266.75</c:v>
                </c:pt>
                <c:pt idx="126">
                  <c:v>271</c:v>
                </c:pt>
                <c:pt idx="127">
                  <c:v>277</c:v>
                </c:pt>
                <c:pt idx="128">
                  <c:v>276.5</c:v>
                </c:pt>
                <c:pt idx="129">
                  <c:v>280.75</c:v>
                </c:pt>
                <c:pt idx="130">
                  <c:v>282</c:v>
                </c:pt>
                <c:pt idx="131">
                  <c:v>283.5</c:v>
                </c:pt>
                <c:pt idx="132">
                  <c:v>284</c:v>
                </c:pt>
                <c:pt idx="133">
                  <c:v>294</c:v>
                </c:pt>
                <c:pt idx="134">
                  <c:v>295.75</c:v>
                </c:pt>
                <c:pt idx="135">
                  <c:v>302.75</c:v>
                </c:pt>
                <c:pt idx="136">
                  <c:v>303</c:v>
                </c:pt>
                <c:pt idx="137">
                  <c:v>300</c:v>
                </c:pt>
                <c:pt idx="138">
                  <c:v>305</c:v>
                </c:pt>
                <c:pt idx="139">
                  <c:v>316.75</c:v>
                </c:pt>
                <c:pt idx="140">
                  <c:v>310</c:v>
                </c:pt>
                <c:pt idx="141">
                  <c:v>310.5</c:v>
                </c:pt>
                <c:pt idx="142">
                  <c:v>307.25</c:v>
                </c:pt>
                <c:pt idx="143">
                  <c:v>303</c:v>
                </c:pt>
                <c:pt idx="144">
                  <c:v>298</c:v>
                </c:pt>
                <c:pt idx="145">
                  <c:v>299</c:v>
                </c:pt>
                <c:pt idx="146">
                  <c:v>292</c:v>
                </c:pt>
                <c:pt idx="147">
                  <c:v>298.5</c:v>
                </c:pt>
                <c:pt idx="148">
                  <c:v>318.25</c:v>
                </c:pt>
                <c:pt idx="149">
                  <c:v>319.75</c:v>
                </c:pt>
                <c:pt idx="150">
                  <c:v>335.75</c:v>
                </c:pt>
                <c:pt idx="151">
                  <c:v>331.25</c:v>
                </c:pt>
                <c:pt idx="152">
                  <c:v>323.5</c:v>
                </c:pt>
                <c:pt idx="153">
                  <c:v>320</c:v>
                </c:pt>
                <c:pt idx="154">
                  <c:v>318</c:v>
                </c:pt>
                <c:pt idx="155">
                  <c:v>329</c:v>
                </c:pt>
                <c:pt idx="156">
                  <c:v>328.25</c:v>
                </c:pt>
                <c:pt idx="157">
                  <c:v>325.25</c:v>
                </c:pt>
                <c:pt idx="158">
                  <c:v>330.25</c:v>
                </c:pt>
                <c:pt idx="159">
                  <c:v>333</c:v>
                </c:pt>
                <c:pt idx="160">
                  <c:v>335.75</c:v>
                </c:pt>
                <c:pt idx="161">
                  <c:v>331.25</c:v>
                </c:pt>
                <c:pt idx="162">
                  <c:v>332.5</c:v>
                </c:pt>
                <c:pt idx="163">
                  <c:v>337</c:v>
                </c:pt>
                <c:pt idx="164">
                  <c:v>330.5</c:v>
                </c:pt>
                <c:pt idx="165">
                  <c:v>321</c:v>
                </c:pt>
                <c:pt idx="166">
                  <c:v>322</c:v>
                </c:pt>
                <c:pt idx="167">
                  <c:v>328</c:v>
                </c:pt>
                <c:pt idx="168">
                  <c:v>328.5</c:v>
                </c:pt>
                <c:pt idx="169">
                  <c:v>319</c:v>
                </c:pt>
                <c:pt idx="170">
                  <c:v>304.25</c:v>
                </c:pt>
                <c:pt idx="171">
                  <c:v>286.5</c:v>
                </c:pt>
                <c:pt idx="172">
                  <c:v>295</c:v>
                </c:pt>
                <c:pt idx="173">
                  <c:v>298.5</c:v>
                </c:pt>
                <c:pt idx="174">
                  <c:v>303</c:v>
                </c:pt>
                <c:pt idx="175">
                  <c:v>301.25</c:v>
                </c:pt>
                <c:pt idx="176">
                  <c:v>303.5</c:v>
                </c:pt>
                <c:pt idx="177">
                  <c:v>306.25</c:v>
                </c:pt>
                <c:pt idx="178">
                  <c:v>312</c:v>
                </c:pt>
                <c:pt idx="179">
                  <c:v>323</c:v>
                </c:pt>
                <c:pt idx="180">
                  <c:v>330.5</c:v>
                </c:pt>
                <c:pt idx="181">
                  <c:v>328.5</c:v>
                </c:pt>
                <c:pt idx="182">
                  <c:v>314.25</c:v>
                </c:pt>
                <c:pt idx="183">
                  <c:v>326.75</c:v>
                </c:pt>
                <c:pt idx="184">
                  <c:v>331.5</c:v>
                </c:pt>
                <c:pt idx="185">
                  <c:v>332</c:v>
                </c:pt>
                <c:pt idx="186">
                  <c:v>348.75</c:v>
                </c:pt>
                <c:pt idx="187">
                  <c:v>352</c:v>
                </c:pt>
                <c:pt idx="188">
                  <c:v>348.25</c:v>
                </c:pt>
                <c:pt idx="189">
                  <c:v>355</c:v>
                </c:pt>
                <c:pt idx="190">
                  <c:v>347</c:v>
                </c:pt>
                <c:pt idx="191">
                  <c:v>341.5</c:v>
                </c:pt>
                <c:pt idx="192">
                  <c:v>355</c:v>
                </c:pt>
                <c:pt idx="193">
                  <c:v>361</c:v>
                </c:pt>
                <c:pt idx="194">
                  <c:v>361</c:v>
                </c:pt>
                <c:pt idx="195">
                  <c:v>382.5</c:v>
                </c:pt>
                <c:pt idx="196">
                  <c:v>389.5</c:v>
                </c:pt>
                <c:pt idx="197">
                  <c:v>383</c:v>
                </c:pt>
                <c:pt idx="198">
                  <c:v>384.75</c:v>
                </c:pt>
                <c:pt idx="199">
                  <c:v>398.25</c:v>
                </c:pt>
                <c:pt idx="200">
                  <c:v>394</c:v>
                </c:pt>
                <c:pt idx="201">
                  <c:v>387.75</c:v>
                </c:pt>
                <c:pt idx="202">
                  <c:v>390.25</c:v>
                </c:pt>
                <c:pt idx="203">
                  <c:v>390.5</c:v>
                </c:pt>
                <c:pt idx="204">
                  <c:v>381.25</c:v>
                </c:pt>
                <c:pt idx="205">
                  <c:v>388.75</c:v>
                </c:pt>
                <c:pt idx="206">
                  <c:v>384</c:v>
                </c:pt>
                <c:pt idx="207">
                  <c:v>375</c:v>
                </c:pt>
                <c:pt idx="208">
                  <c:v>377</c:v>
                </c:pt>
                <c:pt idx="209">
                  <c:v>367</c:v>
                </c:pt>
                <c:pt idx="210">
                  <c:v>365</c:v>
                </c:pt>
                <c:pt idx="211">
                  <c:v>368.25</c:v>
                </c:pt>
                <c:pt idx="212">
                  <c:v>377</c:v>
                </c:pt>
                <c:pt idx="213">
                  <c:v>386</c:v>
                </c:pt>
                <c:pt idx="214">
                  <c:v>388.5</c:v>
                </c:pt>
                <c:pt idx="215">
                  <c:v>384.25</c:v>
                </c:pt>
                <c:pt idx="216">
                  <c:v>372.5</c:v>
                </c:pt>
                <c:pt idx="217">
                  <c:v>377.5</c:v>
                </c:pt>
                <c:pt idx="218">
                  <c:v>374</c:v>
                </c:pt>
                <c:pt idx="219">
                  <c:v>384.25</c:v>
                </c:pt>
                <c:pt idx="220">
                  <c:v>392.5</c:v>
                </c:pt>
                <c:pt idx="221">
                  <c:v>383.25</c:v>
                </c:pt>
                <c:pt idx="222">
                  <c:v>379.5</c:v>
                </c:pt>
                <c:pt idx="223">
                  <c:v>375</c:v>
                </c:pt>
                <c:pt idx="224">
                  <c:v>372</c:v>
                </c:pt>
                <c:pt idx="225">
                  <c:v>362</c:v>
                </c:pt>
                <c:pt idx="226">
                  <c:v>370</c:v>
                </c:pt>
                <c:pt idx="227">
                  <c:v>374.5</c:v>
                </c:pt>
                <c:pt idx="228">
                  <c:v>392.5</c:v>
                </c:pt>
                <c:pt idx="229">
                  <c:v>385</c:v>
                </c:pt>
                <c:pt idx="230">
                  <c:v>381.75</c:v>
                </c:pt>
                <c:pt idx="231">
                  <c:v>386</c:v>
                </c:pt>
                <c:pt idx="232">
                  <c:v>384</c:v>
                </c:pt>
                <c:pt idx="233">
                  <c:v>367.5</c:v>
                </c:pt>
                <c:pt idx="234">
                  <c:v>370</c:v>
                </c:pt>
                <c:pt idx="235">
                  <c:v>379</c:v>
                </c:pt>
                <c:pt idx="236">
                  <c:v>389</c:v>
                </c:pt>
                <c:pt idx="237">
                  <c:v>403</c:v>
                </c:pt>
                <c:pt idx="238">
                  <c:v>411</c:v>
                </c:pt>
                <c:pt idx="239">
                  <c:v>406.5</c:v>
                </c:pt>
                <c:pt idx="240">
                  <c:v>419.5</c:v>
                </c:pt>
                <c:pt idx="241">
                  <c:v>418.25</c:v>
                </c:pt>
                <c:pt idx="242">
                  <c:v>420</c:v>
                </c:pt>
                <c:pt idx="243">
                  <c:v>425</c:v>
                </c:pt>
                <c:pt idx="244">
                  <c:v>439.5</c:v>
                </c:pt>
                <c:pt idx="245">
                  <c:v>462.5</c:v>
                </c:pt>
                <c:pt idx="246">
                  <c:v>484.5</c:v>
                </c:pt>
                <c:pt idx="247">
                  <c:v>453.5</c:v>
                </c:pt>
                <c:pt idx="248">
                  <c:v>449.5</c:v>
                </c:pt>
                <c:pt idx="249">
                  <c:v>457.5</c:v>
                </c:pt>
                <c:pt idx="250">
                  <c:v>465.5</c:v>
                </c:pt>
                <c:pt idx="251">
                  <c:v>486</c:v>
                </c:pt>
                <c:pt idx="252">
                  <c:v>507.5</c:v>
                </c:pt>
                <c:pt idx="253">
                  <c:v>507.5</c:v>
                </c:pt>
                <c:pt idx="254">
                  <c:v>526.75</c:v>
                </c:pt>
                <c:pt idx="255">
                  <c:v>518</c:v>
                </c:pt>
                <c:pt idx="256">
                  <c:v>523</c:v>
                </c:pt>
                <c:pt idx="257">
                  <c:v>523</c:v>
                </c:pt>
                <c:pt idx="258">
                  <c:v>513.75</c:v>
                </c:pt>
                <c:pt idx="259">
                  <c:v>519</c:v>
                </c:pt>
                <c:pt idx="260">
                  <c:v>522</c:v>
                </c:pt>
                <c:pt idx="261">
                  <c:v>527</c:v>
                </c:pt>
                <c:pt idx="262">
                  <c:v>531</c:v>
                </c:pt>
                <c:pt idx="263">
                  <c:v>547</c:v>
                </c:pt>
                <c:pt idx="264">
                  <c:v>549.5</c:v>
                </c:pt>
                <c:pt idx="265">
                  <c:v>537.5</c:v>
                </c:pt>
                <c:pt idx="266">
                  <c:v>514</c:v>
                </c:pt>
                <c:pt idx="267">
                  <c:v>491</c:v>
                </c:pt>
                <c:pt idx="268">
                  <c:v>495.5</c:v>
                </c:pt>
                <c:pt idx="269">
                  <c:v>491.5</c:v>
                </c:pt>
                <c:pt idx="270">
                  <c:v>496.5</c:v>
                </c:pt>
                <c:pt idx="271">
                  <c:v>488.25</c:v>
                </c:pt>
                <c:pt idx="272">
                  <c:v>488.5</c:v>
                </c:pt>
                <c:pt idx="273">
                  <c:v>482</c:v>
                </c:pt>
                <c:pt idx="274">
                  <c:v>493</c:v>
                </c:pt>
                <c:pt idx="275">
                  <c:v>492</c:v>
                </c:pt>
                <c:pt idx="276">
                  <c:v>499.5</c:v>
                </c:pt>
                <c:pt idx="277">
                  <c:v>517.75</c:v>
                </c:pt>
                <c:pt idx="278">
                  <c:v>521.5</c:v>
                </c:pt>
                <c:pt idx="279">
                  <c:v>526</c:v>
                </c:pt>
                <c:pt idx="280">
                  <c:v>531</c:v>
                </c:pt>
                <c:pt idx="281">
                  <c:v>528.5</c:v>
                </c:pt>
                <c:pt idx="282">
                  <c:v>524.5</c:v>
                </c:pt>
                <c:pt idx="283">
                  <c:v>536</c:v>
                </c:pt>
                <c:pt idx="284">
                  <c:v>541</c:v>
                </c:pt>
                <c:pt idx="285">
                  <c:v>553</c:v>
                </c:pt>
                <c:pt idx="286">
                  <c:v>554.5</c:v>
                </c:pt>
                <c:pt idx="287">
                  <c:v>550</c:v>
                </c:pt>
                <c:pt idx="288">
                  <c:v>568.75</c:v>
                </c:pt>
                <c:pt idx="289">
                  <c:v>568.75</c:v>
                </c:pt>
                <c:pt idx="290">
                  <c:v>564</c:v>
                </c:pt>
                <c:pt idx="291">
                  <c:v>556</c:v>
                </c:pt>
                <c:pt idx="292">
                  <c:v>562.25</c:v>
                </c:pt>
                <c:pt idx="293">
                  <c:v>561</c:v>
                </c:pt>
                <c:pt idx="294">
                  <c:v>558</c:v>
                </c:pt>
                <c:pt idx="295">
                  <c:v>551.75</c:v>
                </c:pt>
                <c:pt idx="296">
                  <c:v>545.75</c:v>
                </c:pt>
                <c:pt idx="297">
                  <c:v>557</c:v>
                </c:pt>
                <c:pt idx="298">
                  <c:v>570</c:v>
                </c:pt>
                <c:pt idx="299">
                  <c:v>573.5</c:v>
                </c:pt>
                <c:pt idx="300">
                  <c:v>572</c:v>
                </c:pt>
                <c:pt idx="301">
                  <c:v>552.25</c:v>
                </c:pt>
                <c:pt idx="302">
                  <c:v>533.5</c:v>
                </c:pt>
                <c:pt idx="303">
                  <c:v>536.5</c:v>
                </c:pt>
                <c:pt idx="304">
                  <c:v>539</c:v>
                </c:pt>
                <c:pt idx="305">
                  <c:v>534</c:v>
                </c:pt>
                <c:pt idx="306">
                  <c:v>528</c:v>
                </c:pt>
                <c:pt idx="307">
                  <c:v>523</c:v>
                </c:pt>
                <c:pt idx="308">
                  <c:v>511</c:v>
                </c:pt>
                <c:pt idx="309">
                  <c:v>509</c:v>
                </c:pt>
                <c:pt idx="310">
                  <c:v>511.25</c:v>
                </c:pt>
                <c:pt idx="311">
                  <c:v>502</c:v>
                </c:pt>
                <c:pt idx="312">
                  <c:v>503</c:v>
                </c:pt>
                <c:pt idx="313">
                  <c:v>491</c:v>
                </c:pt>
                <c:pt idx="314">
                  <c:v>503.25</c:v>
                </c:pt>
                <c:pt idx="315">
                  <c:v>513.5</c:v>
                </c:pt>
                <c:pt idx="316">
                  <c:v>519</c:v>
                </c:pt>
                <c:pt idx="317">
                  <c:v>528</c:v>
                </c:pt>
                <c:pt idx="318">
                  <c:v>524.5</c:v>
                </c:pt>
                <c:pt idx="319">
                  <c:v>529.75</c:v>
                </c:pt>
                <c:pt idx="320">
                  <c:v>513</c:v>
                </c:pt>
                <c:pt idx="321">
                  <c:v>506.25</c:v>
                </c:pt>
                <c:pt idx="322">
                  <c:v>500</c:v>
                </c:pt>
                <c:pt idx="323">
                  <c:v>494</c:v>
                </c:pt>
                <c:pt idx="324">
                  <c:v>482</c:v>
                </c:pt>
                <c:pt idx="325">
                  <c:v>472</c:v>
                </c:pt>
                <c:pt idx="326">
                  <c:v>472.75</c:v>
                </c:pt>
                <c:pt idx="327">
                  <c:v>474</c:v>
                </c:pt>
                <c:pt idx="328">
                  <c:v>461.5</c:v>
                </c:pt>
                <c:pt idx="329">
                  <c:v>455.5</c:v>
                </c:pt>
                <c:pt idx="330">
                  <c:v>459</c:v>
                </c:pt>
                <c:pt idx="331">
                  <c:v>469.5</c:v>
                </c:pt>
                <c:pt idx="332">
                  <c:v>472.5</c:v>
                </c:pt>
                <c:pt idx="333">
                  <c:v>475</c:v>
                </c:pt>
                <c:pt idx="334">
                  <c:v>481</c:v>
                </c:pt>
                <c:pt idx="335">
                  <c:v>491</c:v>
                </c:pt>
                <c:pt idx="336">
                  <c:v>498</c:v>
                </c:pt>
                <c:pt idx="337">
                  <c:v>501</c:v>
                </c:pt>
                <c:pt idx="338">
                  <c:v>496.5</c:v>
                </c:pt>
                <c:pt idx="339">
                  <c:v>496</c:v>
                </c:pt>
                <c:pt idx="340">
                  <c:v>482.25</c:v>
                </c:pt>
                <c:pt idx="341">
                  <c:v>480</c:v>
                </c:pt>
                <c:pt idx="342">
                  <c:v>479</c:v>
                </c:pt>
                <c:pt idx="343">
                  <c:v>483</c:v>
                </c:pt>
                <c:pt idx="344">
                  <c:v>489.5</c:v>
                </c:pt>
                <c:pt idx="345">
                  <c:v>478.5</c:v>
                </c:pt>
                <c:pt idx="346">
                  <c:v>480.5</c:v>
                </c:pt>
                <c:pt idx="347">
                  <c:v>486</c:v>
                </c:pt>
                <c:pt idx="348">
                  <c:v>491</c:v>
                </c:pt>
                <c:pt idx="349">
                  <c:v>478.25</c:v>
                </c:pt>
                <c:pt idx="350">
                  <c:v>483.25</c:v>
                </c:pt>
                <c:pt idx="351">
                  <c:v>480.75</c:v>
                </c:pt>
                <c:pt idx="352">
                  <c:v>488</c:v>
                </c:pt>
                <c:pt idx="353">
                  <c:v>500.5</c:v>
                </c:pt>
                <c:pt idx="354">
                  <c:v>506</c:v>
                </c:pt>
                <c:pt idx="355">
                  <c:v>509</c:v>
                </c:pt>
                <c:pt idx="356">
                  <c:v>513.5</c:v>
                </c:pt>
                <c:pt idx="357">
                  <c:v>523</c:v>
                </c:pt>
                <c:pt idx="358">
                  <c:v>519.5</c:v>
                </c:pt>
                <c:pt idx="359">
                  <c:v>519.5</c:v>
                </c:pt>
                <c:pt idx="360">
                  <c:v>523.5</c:v>
                </c:pt>
                <c:pt idx="361">
                  <c:v>524</c:v>
                </c:pt>
                <c:pt idx="362">
                  <c:v>531.5</c:v>
                </c:pt>
                <c:pt idx="363">
                  <c:v>544.75</c:v>
                </c:pt>
                <c:pt idx="364">
                  <c:v>552</c:v>
                </c:pt>
                <c:pt idx="365">
                  <c:v>548.75</c:v>
                </c:pt>
                <c:pt idx="366">
                  <c:v>556.25</c:v>
                </c:pt>
                <c:pt idx="367">
                  <c:v>551.25</c:v>
                </c:pt>
                <c:pt idx="368">
                  <c:v>560.75</c:v>
                </c:pt>
                <c:pt idx="369">
                  <c:v>560.5</c:v>
                </c:pt>
                <c:pt idx="370">
                  <c:v>566.5</c:v>
                </c:pt>
                <c:pt idx="371">
                  <c:v>575.5</c:v>
                </c:pt>
                <c:pt idx="372">
                  <c:v>590.25</c:v>
                </c:pt>
                <c:pt idx="373">
                  <c:v>599</c:v>
                </c:pt>
                <c:pt idx="374">
                  <c:v>606</c:v>
                </c:pt>
                <c:pt idx="375">
                  <c:v>608</c:v>
                </c:pt>
                <c:pt idx="376">
                  <c:v>603.5</c:v>
                </c:pt>
                <c:pt idx="377">
                  <c:v>607</c:v>
                </c:pt>
                <c:pt idx="378">
                  <c:v>619.5</c:v>
                </c:pt>
                <c:pt idx="379">
                  <c:v>635.5</c:v>
                </c:pt>
                <c:pt idx="380">
                  <c:v>665</c:v>
                </c:pt>
                <c:pt idx="381">
                  <c:v>682.5</c:v>
                </c:pt>
                <c:pt idx="382">
                  <c:v>670.75</c:v>
                </c:pt>
                <c:pt idx="383">
                  <c:v>637</c:v>
                </c:pt>
                <c:pt idx="384">
                  <c:v>620</c:v>
                </c:pt>
                <c:pt idx="385">
                  <c:v>635</c:v>
                </c:pt>
                <c:pt idx="386">
                  <c:v>631</c:v>
                </c:pt>
                <c:pt idx="387">
                  <c:v>632</c:v>
                </c:pt>
                <c:pt idx="388">
                  <c:v>635.25</c:v>
                </c:pt>
                <c:pt idx="389">
                  <c:v>633</c:v>
                </c:pt>
                <c:pt idx="390">
                  <c:v>632</c:v>
                </c:pt>
                <c:pt idx="391">
                  <c:v>603</c:v>
                </c:pt>
                <c:pt idx="392">
                  <c:v>594.75</c:v>
                </c:pt>
                <c:pt idx="393">
                  <c:v>604</c:v>
                </c:pt>
                <c:pt idx="394">
                  <c:v>614</c:v>
                </c:pt>
                <c:pt idx="395">
                  <c:v>624.5</c:v>
                </c:pt>
                <c:pt idx="396">
                  <c:v>624</c:v>
                </c:pt>
                <c:pt idx="397">
                  <c:v>624</c:v>
                </c:pt>
                <c:pt idx="398">
                  <c:v>628</c:v>
                </c:pt>
                <c:pt idx="399">
                  <c:v>643</c:v>
                </c:pt>
                <c:pt idx="400">
                  <c:v>640.75</c:v>
                </c:pt>
                <c:pt idx="401">
                  <c:v>620.5</c:v>
                </c:pt>
                <c:pt idx="402">
                  <c:v>619.5</c:v>
                </c:pt>
                <c:pt idx="403">
                  <c:v>616</c:v>
                </c:pt>
                <c:pt idx="404">
                  <c:v>620</c:v>
                </c:pt>
                <c:pt idx="405">
                  <c:v>627.25</c:v>
                </c:pt>
                <c:pt idx="406">
                  <c:v>624</c:v>
                </c:pt>
                <c:pt idx="407">
                  <c:v>643.25</c:v>
                </c:pt>
                <c:pt idx="408">
                  <c:v>660.25</c:v>
                </c:pt>
                <c:pt idx="409">
                  <c:v>665.5</c:v>
                </c:pt>
                <c:pt idx="410">
                  <c:v>667.5</c:v>
                </c:pt>
                <c:pt idx="411">
                  <c:v>662</c:v>
                </c:pt>
                <c:pt idx="412">
                  <c:v>662.5</c:v>
                </c:pt>
                <c:pt idx="413">
                  <c:v>661.75</c:v>
                </c:pt>
                <c:pt idx="414">
                  <c:v>637.5</c:v>
                </c:pt>
                <c:pt idx="415">
                  <c:v>628.75</c:v>
                </c:pt>
                <c:pt idx="416">
                  <c:v>638.25</c:v>
                </c:pt>
                <c:pt idx="417">
                  <c:v>642.5</c:v>
                </c:pt>
                <c:pt idx="418">
                  <c:v>642.75</c:v>
                </c:pt>
                <c:pt idx="419">
                  <c:v>635.75</c:v>
                </c:pt>
                <c:pt idx="420">
                  <c:v>649.75</c:v>
                </c:pt>
                <c:pt idx="421">
                  <c:v>650.75</c:v>
                </c:pt>
                <c:pt idx="422">
                  <c:v>661</c:v>
                </c:pt>
                <c:pt idx="423">
                  <c:v>673.25</c:v>
                </c:pt>
                <c:pt idx="424">
                  <c:v>665.5</c:v>
                </c:pt>
                <c:pt idx="425">
                  <c:v>668.5</c:v>
                </c:pt>
                <c:pt idx="426">
                  <c:v>661.5</c:v>
                </c:pt>
                <c:pt idx="427">
                  <c:v>669.5</c:v>
                </c:pt>
                <c:pt idx="428">
                  <c:v>674.5</c:v>
                </c:pt>
                <c:pt idx="429">
                  <c:v>680.5</c:v>
                </c:pt>
                <c:pt idx="430">
                  <c:v>701</c:v>
                </c:pt>
                <c:pt idx="431">
                  <c:v>714</c:v>
                </c:pt>
                <c:pt idx="432">
                  <c:v>746</c:v>
                </c:pt>
                <c:pt idx="433">
                  <c:v>748</c:v>
                </c:pt>
                <c:pt idx="434">
                  <c:v>759.5</c:v>
                </c:pt>
                <c:pt idx="435">
                  <c:v>756</c:v>
                </c:pt>
                <c:pt idx="436">
                  <c:v>754</c:v>
                </c:pt>
                <c:pt idx="437">
                  <c:v>750</c:v>
                </c:pt>
                <c:pt idx="438">
                  <c:v>758</c:v>
                </c:pt>
                <c:pt idx="439">
                  <c:v>760.25</c:v>
                </c:pt>
                <c:pt idx="440">
                  <c:v>781</c:v>
                </c:pt>
                <c:pt idx="441">
                  <c:v>811.25</c:v>
                </c:pt>
                <c:pt idx="442">
                  <c:v>819</c:v>
                </c:pt>
                <c:pt idx="443">
                  <c:v>813</c:v>
                </c:pt>
                <c:pt idx="444">
                  <c:v>840</c:v>
                </c:pt>
                <c:pt idx="445">
                  <c:v>865</c:v>
                </c:pt>
                <c:pt idx="446">
                  <c:v>860.25</c:v>
                </c:pt>
                <c:pt idx="447">
                  <c:v>843.5</c:v>
                </c:pt>
                <c:pt idx="448">
                  <c:v>827.5</c:v>
                </c:pt>
                <c:pt idx="449">
                  <c:v>830.75</c:v>
                </c:pt>
                <c:pt idx="450">
                  <c:v>846</c:v>
                </c:pt>
                <c:pt idx="451">
                  <c:v>833.5</c:v>
                </c:pt>
                <c:pt idx="452">
                  <c:v>824</c:v>
                </c:pt>
                <c:pt idx="453">
                  <c:v>849</c:v>
                </c:pt>
                <c:pt idx="454">
                  <c:v>879</c:v>
                </c:pt>
                <c:pt idx="455">
                  <c:v>870</c:v>
                </c:pt>
                <c:pt idx="456">
                  <c:v>866</c:v>
                </c:pt>
                <c:pt idx="457">
                  <c:v>860</c:v>
                </c:pt>
                <c:pt idx="458">
                  <c:v>827.75</c:v>
                </c:pt>
                <c:pt idx="459">
                  <c:v>835</c:v>
                </c:pt>
                <c:pt idx="460">
                  <c:v>831</c:v>
                </c:pt>
                <c:pt idx="461">
                  <c:v>826</c:v>
                </c:pt>
                <c:pt idx="462">
                  <c:v>811</c:v>
                </c:pt>
                <c:pt idx="463">
                  <c:v>803</c:v>
                </c:pt>
                <c:pt idx="464">
                  <c:v>817</c:v>
                </c:pt>
                <c:pt idx="465">
                  <c:v>842.75</c:v>
                </c:pt>
                <c:pt idx="466">
                  <c:v>846.5</c:v>
                </c:pt>
                <c:pt idx="467">
                  <c:v>830.5</c:v>
                </c:pt>
                <c:pt idx="468">
                  <c:v>828.5</c:v>
                </c:pt>
                <c:pt idx="469">
                  <c:v>833.25</c:v>
                </c:pt>
                <c:pt idx="470">
                  <c:v>844.25</c:v>
                </c:pt>
                <c:pt idx="471">
                  <c:v>847</c:v>
                </c:pt>
                <c:pt idx="472">
                  <c:v>861</c:v>
                </c:pt>
                <c:pt idx="473">
                  <c:v>839</c:v>
                </c:pt>
                <c:pt idx="474">
                  <c:v>827.5</c:v>
                </c:pt>
                <c:pt idx="475">
                  <c:v>761</c:v>
                </c:pt>
                <c:pt idx="476">
                  <c:v>777</c:v>
                </c:pt>
                <c:pt idx="477">
                  <c:v>781</c:v>
                </c:pt>
                <c:pt idx="478">
                  <c:v>745</c:v>
                </c:pt>
                <c:pt idx="479">
                  <c:v>726</c:v>
                </c:pt>
                <c:pt idx="480">
                  <c:v>730</c:v>
                </c:pt>
                <c:pt idx="481">
                  <c:v>756</c:v>
                </c:pt>
                <c:pt idx="482">
                  <c:v>788</c:v>
                </c:pt>
                <c:pt idx="483">
                  <c:v>783</c:v>
                </c:pt>
                <c:pt idx="484">
                  <c:v>720</c:v>
                </c:pt>
                <c:pt idx="485">
                  <c:v>714</c:v>
                </c:pt>
                <c:pt idx="486">
                  <c:v>653</c:v>
                </c:pt>
                <c:pt idx="487">
                  <c:v>646</c:v>
                </c:pt>
                <c:pt idx="488">
                  <c:v>595</c:v>
                </c:pt>
                <c:pt idx="489">
                  <c:v>619.5</c:v>
                </c:pt>
                <c:pt idx="490">
                  <c:v>624</c:v>
                </c:pt>
                <c:pt idx="491">
                  <c:v>639</c:v>
                </c:pt>
                <c:pt idx="492">
                  <c:v>638</c:v>
                </c:pt>
                <c:pt idx="493">
                  <c:v>641.5</c:v>
                </c:pt>
                <c:pt idx="494">
                  <c:v>644</c:v>
                </c:pt>
                <c:pt idx="495">
                  <c:v>653</c:v>
                </c:pt>
                <c:pt idx="496">
                  <c:v>650.5</c:v>
                </c:pt>
                <c:pt idx="497">
                  <c:v>642</c:v>
                </c:pt>
                <c:pt idx="498">
                  <c:v>652</c:v>
                </c:pt>
                <c:pt idx="499">
                  <c:v>639.5</c:v>
                </c:pt>
                <c:pt idx="500">
                  <c:v>603</c:v>
                </c:pt>
                <c:pt idx="501">
                  <c:v>621.5</c:v>
                </c:pt>
                <c:pt idx="502">
                  <c:v>643</c:v>
                </c:pt>
                <c:pt idx="503">
                  <c:v>668.5</c:v>
                </c:pt>
                <c:pt idx="504">
                  <c:v>665</c:v>
                </c:pt>
                <c:pt idx="505">
                  <c:v>683</c:v>
                </c:pt>
                <c:pt idx="506">
                  <c:v>695</c:v>
                </c:pt>
                <c:pt idx="507">
                  <c:v>690</c:v>
                </c:pt>
                <c:pt idx="508">
                  <c:v>694</c:v>
                </c:pt>
                <c:pt idx="509">
                  <c:v>700.75</c:v>
                </c:pt>
                <c:pt idx="510">
                  <c:v>695</c:v>
                </c:pt>
                <c:pt idx="511">
                  <c:v>691.75</c:v>
                </c:pt>
                <c:pt idx="512">
                  <c:v>696.5</c:v>
                </c:pt>
                <c:pt idx="513">
                  <c:v>711.5</c:v>
                </c:pt>
                <c:pt idx="514">
                  <c:v>732.5</c:v>
                </c:pt>
                <c:pt idx="515">
                  <c:v>721.5</c:v>
                </c:pt>
                <c:pt idx="516">
                  <c:v>715</c:v>
                </c:pt>
                <c:pt idx="517">
                  <c:v>720</c:v>
                </c:pt>
                <c:pt idx="518">
                  <c:v>712.5</c:v>
                </c:pt>
                <c:pt idx="519">
                  <c:v>692.25</c:v>
                </c:pt>
                <c:pt idx="520">
                  <c:v>695.75</c:v>
                </c:pt>
                <c:pt idx="521">
                  <c:v>694.25</c:v>
                </c:pt>
                <c:pt idx="522">
                  <c:v>675</c:v>
                </c:pt>
                <c:pt idx="523">
                  <c:v>682</c:v>
                </c:pt>
                <c:pt idx="524">
                  <c:v>697</c:v>
                </c:pt>
                <c:pt idx="525">
                  <c:v>696</c:v>
                </c:pt>
                <c:pt idx="526">
                  <c:v>722</c:v>
                </c:pt>
                <c:pt idx="527">
                  <c:v>728.75</c:v>
                </c:pt>
                <c:pt idx="528">
                  <c:v>731</c:v>
                </c:pt>
                <c:pt idx="529">
                  <c:v>726</c:v>
                </c:pt>
                <c:pt idx="530">
                  <c:v>715</c:v>
                </c:pt>
                <c:pt idx="531">
                  <c:v>728</c:v>
                </c:pt>
                <c:pt idx="532">
                  <c:v>722</c:v>
                </c:pt>
                <c:pt idx="533">
                  <c:v>698</c:v>
                </c:pt>
                <c:pt idx="534">
                  <c:v>722</c:v>
                </c:pt>
                <c:pt idx="535">
                  <c:v>728.5</c:v>
                </c:pt>
                <c:pt idx="536">
                  <c:v>731.5</c:v>
                </c:pt>
                <c:pt idx="537">
                  <c:v>738.5</c:v>
                </c:pt>
                <c:pt idx="538">
                  <c:v>725</c:v>
                </c:pt>
                <c:pt idx="539">
                  <c:v>749.5</c:v>
                </c:pt>
                <c:pt idx="540">
                  <c:v>746</c:v>
                </c:pt>
                <c:pt idx="541">
                  <c:v>751.75</c:v>
                </c:pt>
                <c:pt idx="542">
                  <c:v>763.5</c:v>
                </c:pt>
                <c:pt idx="543">
                  <c:v>785</c:v>
                </c:pt>
                <c:pt idx="544">
                  <c:v>794.5</c:v>
                </c:pt>
                <c:pt idx="545">
                  <c:v>846</c:v>
                </c:pt>
                <c:pt idx="546">
                  <c:v>810.5</c:v>
                </c:pt>
                <c:pt idx="547">
                  <c:v>841.25</c:v>
                </c:pt>
                <c:pt idx="548">
                  <c:v>904.5</c:v>
                </c:pt>
                <c:pt idx="549">
                  <c:v>941</c:v>
                </c:pt>
                <c:pt idx="550">
                  <c:v>954.25</c:v>
                </c:pt>
                <c:pt idx="551">
                  <c:v>964.25</c:v>
                </c:pt>
                <c:pt idx="552">
                  <c:v>985.75</c:v>
                </c:pt>
                <c:pt idx="553">
                  <c:v>998.25</c:v>
                </c:pt>
                <c:pt idx="554">
                  <c:v>939</c:v>
                </c:pt>
                <c:pt idx="555">
                  <c:v>880</c:v>
                </c:pt>
                <c:pt idx="556">
                  <c:v>842.5</c:v>
                </c:pt>
                <c:pt idx="557">
                  <c:v>803.5</c:v>
                </c:pt>
                <c:pt idx="558">
                  <c:v>771</c:v>
                </c:pt>
                <c:pt idx="559">
                  <c:v>779</c:v>
                </c:pt>
                <c:pt idx="560">
                  <c:v>800</c:v>
                </c:pt>
                <c:pt idx="561">
                  <c:v>822.5</c:v>
                </c:pt>
                <c:pt idx="562">
                  <c:v>861</c:v>
                </c:pt>
                <c:pt idx="563">
                  <c:v>866</c:v>
                </c:pt>
                <c:pt idx="564">
                  <c:v>899</c:v>
                </c:pt>
                <c:pt idx="565">
                  <c:v>892.5</c:v>
                </c:pt>
                <c:pt idx="566">
                  <c:v>898</c:v>
                </c:pt>
                <c:pt idx="567">
                  <c:v>862</c:v>
                </c:pt>
                <c:pt idx="568">
                  <c:v>850</c:v>
                </c:pt>
                <c:pt idx="569">
                  <c:v>853</c:v>
                </c:pt>
                <c:pt idx="570">
                  <c:v>833</c:v>
                </c:pt>
                <c:pt idx="571">
                  <c:v>813</c:v>
                </c:pt>
                <c:pt idx="572">
                  <c:v>818.5</c:v>
                </c:pt>
                <c:pt idx="573">
                  <c:v>796</c:v>
                </c:pt>
                <c:pt idx="574">
                  <c:v>779</c:v>
                </c:pt>
                <c:pt idx="575">
                  <c:v>747</c:v>
                </c:pt>
                <c:pt idx="576">
                  <c:v>755</c:v>
                </c:pt>
                <c:pt idx="577">
                  <c:v>754</c:v>
                </c:pt>
                <c:pt idx="578">
                  <c:v>788</c:v>
                </c:pt>
                <c:pt idx="579">
                  <c:v>791.75</c:v>
                </c:pt>
                <c:pt idx="580">
                  <c:v>796</c:v>
                </c:pt>
                <c:pt idx="581">
                  <c:v>779.5</c:v>
                </c:pt>
                <c:pt idx="582">
                  <c:v>770</c:v>
                </c:pt>
                <c:pt idx="583">
                  <c:v>780</c:v>
                </c:pt>
                <c:pt idx="584">
                  <c:v>760.5</c:v>
                </c:pt>
                <c:pt idx="585">
                  <c:v>720</c:v>
                </c:pt>
                <c:pt idx="586">
                  <c:v>757.25</c:v>
                </c:pt>
                <c:pt idx="587">
                  <c:v>761</c:v>
                </c:pt>
                <c:pt idx="588">
                  <c:v>765.5</c:v>
                </c:pt>
                <c:pt idx="589">
                  <c:v>770.5</c:v>
                </c:pt>
                <c:pt idx="590">
                  <c:v>763.5</c:v>
                </c:pt>
                <c:pt idx="591">
                  <c:v>765.25</c:v>
                </c:pt>
                <c:pt idx="592">
                  <c:v>766.5</c:v>
                </c:pt>
                <c:pt idx="593">
                  <c:v>770.5</c:v>
                </c:pt>
                <c:pt idx="594">
                  <c:v>751</c:v>
                </c:pt>
                <c:pt idx="595">
                  <c:v>742</c:v>
                </c:pt>
                <c:pt idx="596">
                  <c:v>755.5</c:v>
                </c:pt>
                <c:pt idx="597">
                  <c:v>752.5</c:v>
                </c:pt>
                <c:pt idx="598">
                  <c:v>754.5</c:v>
                </c:pt>
                <c:pt idx="599">
                  <c:v>756.5</c:v>
                </c:pt>
                <c:pt idx="600">
                  <c:v>761</c:v>
                </c:pt>
                <c:pt idx="601">
                  <c:v>734.5</c:v>
                </c:pt>
                <c:pt idx="602">
                  <c:v>741.25</c:v>
                </c:pt>
                <c:pt idx="603">
                  <c:v>748</c:v>
                </c:pt>
                <c:pt idx="604">
                  <c:v>743.5</c:v>
                </c:pt>
                <c:pt idx="605">
                  <c:v>730</c:v>
                </c:pt>
                <c:pt idx="606">
                  <c:v>730</c:v>
                </c:pt>
                <c:pt idx="607">
                  <c:v>755.75</c:v>
                </c:pt>
                <c:pt idx="608">
                  <c:v>758</c:v>
                </c:pt>
                <c:pt idx="609">
                  <c:v>767</c:v>
                </c:pt>
                <c:pt idx="610">
                  <c:v>760.5</c:v>
                </c:pt>
                <c:pt idx="611">
                  <c:v>746</c:v>
                </c:pt>
                <c:pt idx="612">
                  <c:v>749.5</c:v>
                </c:pt>
                <c:pt idx="613">
                  <c:v>740</c:v>
                </c:pt>
                <c:pt idx="614">
                  <c:v>740</c:v>
                </c:pt>
                <c:pt idx="615">
                  <c:v>731</c:v>
                </c:pt>
                <c:pt idx="616">
                  <c:v>716</c:v>
                </c:pt>
                <c:pt idx="617">
                  <c:v>703.75</c:v>
                </c:pt>
                <c:pt idx="618">
                  <c:v>707.75</c:v>
                </c:pt>
                <c:pt idx="619">
                  <c:v>704.5</c:v>
                </c:pt>
                <c:pt idx="620">
                  <c:v>714</c:v>
                </c:pt>
                <c:pt idx="621">
                  <c:v>706.5</c:v>
                </c:pt>
                <c:pt idx="622">
                  <c:v>718.75</c:v>
                </c:pt>
                <c:pt idx="623">
                  <c:v>716.5</c:v>
                </c:pt>
                <c:pt idx="624">
                  <c:v>698.5</c:v>
                </c:pt>
                <c:pt idx="625">
                  <c:v>708.5</c:v>
                </c:pt>
                <c:pt idx="626">
                  <c:v>716.5</c:v>
                </c:pt>
                <c:pt idx="627">
                  <c:v>713</c:v>
                </c:pt>
                <c:pt idx="628">
                  <c:v>726.5</c:v>
                </c:pt>
                <c:pt idx="629">
                  <c:v>725.5</c:v>
                </c:pt>
                <c:pt idx="630">
                  <c:v>711.75</c:v>
                </c:pt>
                <c:pt idx="631">
                  <c:v>704.5</c:v>
                </c:pt>
                <c:pt idx="632">
                  <c:v>723.25</c:v>
                </c:pt>
                <c:pt idx="633">
                  <c:v>664.5</c:v>
                </c:pt>
                <c:pt idx="634">
                  <c:v>659.25</c:v>
                </c:pt>
                <c:pt idx="635">
                  <c:v>677.5</c:v>
                </c:pt>
                <c:pt idx="636">
                  <c:v>685.75</c:v>
                </c:pt>
                <c:pt idx="637">
                  <c:v>690</c:v>
                </c:pt>
                <c:pt idx="638">
                  <c:v>636.5</c:v>
                </c:pt>
                <c:pt idx="639">
                  <c:v>660.25</c:v>
                </c:pt>
                <c:pt idx="640">
                  <c:v>641</c:v>
                </c:pt>
                <c:pt idx="641">
                  <c:v>652.5</c:v>
                </c:pt>
                <c:pt idx="642">
                  <c:v>672.25</c:v>
                </c:pt>
                <c:pt idx="643">
                  <c:v>667.75</c:v>
                </c:pt>
                <c:pt idx="644">
                  <c:v>664.25</c:v>
                </c:pt>
                <c:pt idx="645">
                  <c:v>652.75</c:v>
                </c:pt>
                <c:pt idx="646">
                  <c:v>660.75</c:v>
                </c:pt>
                <c:pt idx="647">
                  <c:v>655.75</c:v>
                </c:pt>
                <c:pt idx="648">
                  <c:v>652.75</c:v>
                </c:pt>
                <c:pt idx="649">
                  <c:v>658</c:v>
                </c:pt>
                <c:pt idx="650">
                  <c:v>656</c:v>
                </c:pt>
                <c:pt idx="651">
                  <c:v>667.75</c:v>
                </c:pt>
                <c:pt idx="652">
                  <c:v>642</c:v>
                </c:pt>
                <c:pt idx="653">
                  <c:v>648</c:v>
                </c:pt>
                <c:pt idx="654">
                  <c:v>642.75</c:v>
                </c:pt>
                <c:pt idx="655">
                  <c:v>625</c:v>
                </c:pt>
                <c:pt idx="656">
                  <c:v>618</c:v>
                </c:pt>
                <c:pt idx="657">
                  <c:v>613</c:v>
                </c:pt>
                <c:pt idx="658">
                  <c:v>614</c:v>
                </c:pt>
                <c:pt idx="659">
                  <c:v>613.75</c:v>
                </c:pt>
                <c:pt idx="660">
                  <c:v>638.25</c:v>
                </c:pt>
                <c:pt idx="661">
                  <c:v>621.25</c:v>
                </c:pt>
                <c:pt idx="662">
                  <c:v>618</c:v>
                </c:pt>
                <c:pt idx="663">
                  <c:v>625</c:v>
                </c:pt>
                <c:pt idx="664">
                  <c:v>642</c:v>
                </c:pt>
                <c:pt idx="665">
                  <c:v>651</c:v>
                </c:pt>
                <c:pt idx="666">
                  <c:v>649</c:v>
                </c:pt>
                <c:pt idx="667">
                  <c:v>661.5</c:v>
                </c:pt>
                <c:pt idx="668">
                  <c:v>667.25</c:v>
                </c:pt>
                <c:pt idx="669">
                  <c:v>662.5</c:v>
                </c:pt>
                <c:pt idx="670">
                  <c:v>653.5</c:v>
                </c:pt>
                <c:pt idx="671">
                  <c:v>653</c:v>
                </c:pt>
                <c:pt idx="672">
                  <c:v>653</c:v>
                </c:pt>
                <c:pt idx="673">
                  <c:v>640</c:v>
                </c:pt>
                <c:pt idx="674">
                  <c:v>643.5</c:v>
                </c:pt>
                <c:pt idx="675">
                  <c:v>654.25</c:v>
                </c:pt>
                <c:pt idx="676">
                  <c:v>645</c:v>
                </c:pt>
                <c:pt idx="677">
                  <c:v>636.25</c:v>
                </c:pt>
                <c:pt idx="678">
                  <c:v>633</c:v>
                </c:pt>
                <c:pt idx="679">
                  <c:v>616.5</c:v>
                </c:pt>
                <c:pt idx="680">
                  <c:v>631</c:v>
                </c:pt>
                <c:pt idx="681">
                  <c:v>639</c:v>
                </c:pt>
                <c:pt idx="682">
                  <c:v>650</c:v>
                </c:pt>
                <c:pt idx="683">
                  <c:v>633.5</c:v>
                </c:pt>
                <c:pt idx="684">
                  <c:v>636</c:v>
                </c:pt>
                <c:pt idx="685">
                  <c:v>623.25</c:v>
                </c:pt>
                <c:pt idx="686">
                  <c:v>605.25</c:v>
                </c:pt>
                <c:pt idx="687">
                  <c:v>590</c:v>
                </c:pt>
                <c:pt idx="688">
                  <c:v>572.5</c:v>
                </c:pt>
                <c:pt idx="689">
                  <c:v>558</c:v>
                </c:pt>
                <c:pt idx="690">
                  <c:v>551.75</c:v>
                </c:pt>
                <c:pt idx="691">
                  <c:v>560.25</c:v>
                </c:pt>
                <c:pt idx="692">
                  <c:v>559</c:v>
                </c:pt>
                <c:pt idx="693">
                  <c:v>552</c:v>
                </c:pt>
                <c:pt idx="694">
                  <c:v>546</c:v>
                </c:pt>
                <c:pt idx="695">
                  <c:v>555</c:v>
                </c:pt>
                <c:pt idx="696">
                  <c:v>577</c:v>
                </c:pt>
                <c:pt idx="697">
                  <c:v>588</c:v>
                </c:pt>
                <c:pt idx="698">
                  <c:v>578.5</c:v>
                </c:pt>
                <c:pt idx="699">
                  <c:v>560</c:v>
                </c:pt>
                <c:pt idx="700">
                  <c:v>559</c:v>
                </c:pt>
                <c:pt idx="701">
                  <c:v>547.75</c:v>
                </c:pt>
                <c:pt idx="702">
                  <c:v>528.25</c:v>
                </c:pt>
                <c:pt idx="703">
                  <c:v>519.5</c:v>
                </c:pt>
                <c:pt idx="704">
                  <c:v>529</c:v>
                </c:pt>
                <c:pt idx="705">
                  <c:v>550</c:v>
                </c:pt>
                <c:pt idx="706">
                  <c:v>553</c:v>
                </c:pt>
                <c:pt idx="707">
                  <c:v>547</c:v>
                </c:pt>
                <c:pt idx="708">
                  <c:v>553</c:v>
                </c:pt>
                <c:pt idx="709">
                  <c:v>563.25</c:v>
                </c:pt>
                <c:pt idx="710">
                  <c:v>584</c:v>
                </c:pt>
                <c:pt idx="711">
                  <c:v>587</c:v>
                </c:pt>
                <c:pt idx="712">
                  <c:v>589</c:v>
                </c:pt>
                <c:pt idx="713">
                  <c:v>590</c:v>
                </c:pt>
                <c:pt idx="714">
                  <c:v>599.25</c:v>
                </c:pt>
                <c:pt idx="715">
                  <c:v>607</c:v>
                </c:pt>
                <c:pt idx="716">
                  <c:v>582</c:v>
                </c:pt>
                <c:pt idx="717">
                  <c:v>587.75</c:v>
                </c:pt>
                <c:pt idx="718">
                  <c:v>591</c:v>
                </c:pt>
                <c:pt idx="719">
                  <c:v>596.25</c:v>
                </c:pt>
                <c:pt idx="720">
                  <c:v>592</c:v>
                </c:pt>
                <c:pt idx="721">
                  <c:v>594</c:v>
                </c:pt>
                <c:pt idx="722">
                  <c:v>599</c:v>
                </c:pt>
                <c:pt idx="723">
                  <c:v>598</c:v>
                </c:pt>
                <c:pt idx="724">
                  <c:v>600</c:v>
                </c:pt>
                <c:pt idx="725">
                  <c:v>593</c:v>
                </c:pt>
                <c:pt idx="726">
                  <c:v>593</c:v>
                </c:pt>
                <c:pt idx="727">
                  <c:v>596</c:v>
                </c:pt>
                <c:pt idx="728">
                  <c:v>582</c:v>
                </c:pt>
                <c:pt idx="729">
                  <c:v>600</c:v>
                </c:pt>
                <c:pt idx="730">
                  <c:v>583</c:v>
                </c:pt>
                <c:pt idx="731">
                  <c:v>588</c:v>
                </c:pt>
                <c:pt idx="732">
                  <c:v>582</c:v>
                </c:pt>
                <c:pt idx="733">
                  <c:v>568.88</c:v>
                </c:pt>
                <c:pt idx="734">
                  <c:v>575.25</c:v>
                </c:pt>
                <c:pt idx="735">
                  <c:v>592.5</c:v>
                </c:pt>
                <c:pt idx="736">
                  <c:v>600</c:v>
                </c:pt>
                <c:pt idx="737">
                  <c:v>580</c:v>
                </c:pt>
                <c:pt idx="738">
                  <c:v>566</c:v>
                </c:pt>
                <c:pt idx="739">
                  <c:v>548</c:v>
                </c:pt>
                <c:pt idx="740">
                  <c:v>547</c:v>
                </c:pt>
                <c:pt idx="741">
                  <c:v>542.5</c:v>
                </c:pt>
                <c:pt idx="742">
                  <c:v>543</c:v>
                </c:pt>
                <c:pt idx="743">
                  <c:v>545.5</c:v>
                </c:pt>
                <c:pt idx="744">
                  <c:v>556</c:v>
                </c:pt>
                <c:pt idx="745">
                  <c:v>559</c:v>
                </c:pt>
                <c:pt idx="746">
                  <c:v>543</c:v>
                </c:pt>
                <c:pt idx="747">
                  <c:v>538.5</c:v>
                </c:pt>
                <c:pt idx="748">
                  <c:v>528</c:v>
                </c:pt>
                <c:pt idx="749">
                  <c:v>513</c:v>
                </c:pt>
                <c:pt idx="750">
                  <c:v>526</c:v>
                </c:pt>
                <c:pt idx="751">
                  <c:v>534</c:v>
                </c:pt>
                <c:pt idx="752">
                  <c:v>539.5</c:v>
                </c:pt>
                <c:pt idx="753">
                  <c:v>548.5</c:v>
                </c:pt>
                <c:pt idx="754">
                  <c:v>549</c:v>
                </c:pt>
                <c:pt idx="755">
                  <c:v>547</c:v>
                </c:pt>
                <c:pt idx="756">
                  <c:v>561.5</c:v>
                </c:pt>
                <c:pt idx="757">
                  <c:v>543</c:v>
                </c:pt>
                <c:pt idx="758">
                  <c:v>529</c:v>
                </c:pt>
                <c:pt idx="759">
                  <c:v>523.5</c:v>
                </c:pt>
                <c:pt idx="760">
                  <c:v>539.5</c:v>
                </c:pt>
                <c:pt idx="761">
                  <c:v>550</c:v>
                </c:pt>
                <c:pt idx="762">
                  <c:v>563.25</c:v>
                </c:pt>
                <c:pt idx="763">
                  <c:v>581.75</c:v>
                </c:pt>
                <c:pt idx="764">
                  <c:v>588.75</c:v>
                </c:pt>
                <c:pt idx="765">
                  <c:v>598.5</c:v>
                </c:pt>
                <c:pt idx="766">
                  <c:v>620.5</c:v>
                </c:pt>
                <c:pt idx="767">
                  <c:v>646.5</c:v>
                </c:pt>
                <c:pt idx="768">
                  <c:v>645</c:v>
                </c:pt>
                <c:pt idx="769">
                  <c:v>658.5</c:v>
                </c:pt>
                <c:pt idx="770">
                  <c:v>660.5</c:v>
                </c:pt>
                <c:pt idx="771">
                  <c:v>674.5</c:v>
                </c:pt>
                <c:pt idx="772">
                  <c:v>691</c:v>
                </c:pt>
                <c:pt idx="773">
                  <c:v>721</c:v>
                </c:pt>
                <c:pt idx="774">
                  <c:v>740.5</c:v>
                </c:pt>
                <c:pt idx="775">
                  <c:v>786</c:v>
                </c:pt>
                <c:pt idx="776">
                  <c:v>727.5</c:v>
                </c:pt>
                <c:pt idx="777">
                  <c:v>681.75</c:v>
                </c:pt>
                <c:pt idx="778">
                  <c:v>636</c:v>
                </c:pt>
                <c:pt idx="779">
                  <c:v>650</c:v>
                </c:pt>
                <c:pt idx="780">
                  <c:v>634</c:v>
                </c:pt>
                <c:pt idx="781">
                  <c:v>637</c:v>
                </c:pt>
                <c:pt idx="782">
                  <c:v>678</c:v>
                </c:pt>
                <c:pt idx="783">
                  <c:v>704</c:v>
                </c:pt>
                <c:pt idx="784">
                  <c:v>663</c:v>
                </c:pt>
                <c:pt idx="785">
                  <c:v>664</c:v>
                </c:pt>
                <c:pt idx="786">
                  <c:v>651</c:v>
                </c:pt>
                <c:pt idx="787">
                  <c:v>643.75</c:v>
                </c:pt>
                <c:pt idx="788">
                  <c:v>643</c:v>
                </c:pt>
                <c:pt idx="789">
                  <c:v>637.25</c:v>
                </c:pt>
                <c:pt idx="790">
                  <c:v>651.75</c:v>
                </c:pt>
                <c:pt idx="791">
                  <c:v>657.5</c:v>
                </c:pt>
                <c:pt idx="792">
                  <c:v>638</c:v>
                </c:pt>
                <c:pt idx="793">
                  <c:v>635</c:v>
                </c:pt>
                <c:pt idx="794">
                  <c:v>657</c:v>
                </c:pt>
                <c:pt idx="795">
                  <c:v>661</c:v>
                </c:pt>
                <c:pt idx="796">
                  <c:v>666</c:v>
                </c:pt>
                <c:pt idx="797">
                  <c:v>636</c:v>
                </c:pt>
                <c:pt idx="798">
                  <c:v>691.75</c:v>
                </c:pt>
                <c:pt idx="799">
                  <c:v>646.25</c:v>
                </c:pt>
                <c:pt idx="800">
                  <c:v>637.25</c:v>
                </c:pt>
                <c:pt idx="801">
                  <c:v>622.75</c:v>
                </c:pt>
                <c:pt idx="802">
                  <c:v>609.75</c:v>
                </c:pt>
                <c:pt idx="803">
                  <c:v>596</c:v>
                </c:pt>
                <c:pt idx="804">
                  <c:v>582</c:v>
                </c:pt>
                <c:pt idx="805">
                  <c:v>567.25</c:v>
                </c:pt>
                <c:pt idx="806">
                  <c:v>541</c:v>
                </c:pt>
                <c:pt idx="807">
                  <c:v>502</c:v>
                </c:pt>
                <c:pt idx="808">
                  <c:v>487</c:v>
                </c:pt>
                <c:pt idx="809">
                  <c:v>493</c:v>
                </c:pt>
                <c:pt idx="810">
                  <c:v>478</c:v>
                </c:pt>
                <c:pt idx="811">
                  <c:v>483.25</c:v>
                </c:pt>
                <c:pt idx="812">
                  <c:v>495.5</c:v>
                </c:pt>
                <c:pt idx="813">
                  <c:v>505</c:v>
                </c:pt>
                <c:pt idx="814">
                  <c:v>497</c:v>
                </c:pt>
                <c:pt idx="815">
                  <c:v>499</c:v>
                </c:pt>
                <c:pt idx="816">
                  <c:v>506</c:v>
                </c:pt>
                <c:pt idx="817">
                  <c:v>507</c:v>
                </c:pt>
                <c:pt idx="818">
                  <c:v>500</c:v>
                </c:pt>
                <c:pt idx="819">
                  <c:v>490</c:v>
                </c:pt>
                <c:pt idx="820">
                  <c:v>520</c:v>
                </c:pt>
                <c:pt idx="821">
                  <c:v>517</c:v>
                </c:pt>
                <c:pt idx="822">
                  <c:v>515.5</c:v>
                </c:pt>
                <c:pt idx="823">
                  <c:v>518</c:v>
                </c:pt>
                <c:pt idx="824">
                  <c:v>518.25</c:v>
                </c:pt>
                <c:pt idx="825">
                  <c:v>527.75</c:v>
                </c:pt>
                <c:pt idx="826">
                  <c:v>527</c:v>
                </c:pt>
                <c:pt idx="827">
                  <c:v>518.5</c:v>
                </c:pt>
                <c:pt idx="828">
                  <c:v>516.5</c:v>
                </c:pt>
                <c:pt idx="829">
                  <c:v>513.5</c:v>
                </c:pt>
                <c:pt idx="830">
                  <c:v>506.5</c:v>
                </c:pt>
                <c:pt idx="831">
                  <c:v>501.75</c:v>
                </c:pt>
                <c:pt idx="832">
                  <c:v>508.5</c:v>
                </c:pt>
                <c:pt idx="833">
                  <c:v>509.75</c:v>
                </c:pt>
                <c:pt idx="834">
                  <c:v>498</c:v>
                </c:pt>
                <c:pt idx="835">
                  <c:v>495</c:v>
                </c:pt>
                <c:pt idx="836">
                  <c:v>478</c:v>
                </c:pt>
                <c:pt idx="837">
                  <c:v>475.5</c:v>
                </c:pt>
                <c:pt idx="838">
                  <c:v>443.75</c:v>
                </c:pt>
                <c:pt idx="839">
                  <c:v>418</c:v>
                </c:pt>
                <c:pt idx="840">
                  <c:v>421.5</c:v>
                </c:pt>
                <c:pt idx="841">
                  <c:v>430.75</c:v>
                </c:pt>
                <c:pt idx="842">
                  <c:v>433.75</c:v>
                </c:pt>
                <c:pt idx="843">
                  <c:v>443</c:v>
                </c:pt>
                <c:pt idx="844">
                  <c:v>435.75</c:v>
                </c:pt>
                <c:pt idx="845">
                  <c:v>415.5</c:v>
                </c:pt>
                <c:pt idx="846">
                  <c:v>417</c:v>
                </c:pt>
                <c:pt idx="847">
                  <c:v>427.25</c:v>
                </c:pt>
                <c:pt idx="848">
                  <c:v>436</c:v>
                </c:pt>
                <c:pt idx="849">
                  <c:v>438.25</c:v>
                </c:pt>
                <c:pt idx="850">
                  <c:v>442</c:v>
                </c:pt>
                <c:pt idx="851">
                  <c:v>433.5</c:v>
                </c:pt>
                <c:pt idx="852">
                  <c:v>443</c:v>
                </c:pt>
                <c:pt idx="853">
                  <c:v>446</c:v>
                </c:pt>
                <c:pt idx="854">
                  <c:v>431</c:v>
                </c:pt>
                <c:pt idx="855">
                  <c:v>433.5</c:v>
                </c:pt>
                <c:pt idx="856">
                  <c:v>414.75</c:v>
                </c:pt>
                <c:pt idx="857">
                  <c:v>403.75</c:v>
                </c:pt>
                <c:pt idx="858">
                  <c:v>406.5</c:v>
                </c:pt>
                <c:pt idx="859">
                  <c:v>409.5</c:v>
                </c:pt>
                <c:pt idx="860">
                  <c:v>414.5</c:v>
                </c:pt>
                <c:pt idx="861">
                  <c:v>412.5</c:v>
                </c:pt>
                <c:pt idx="862">
                  <c:v>419</c:v>
                </c:pt>
                <c:pt idx="863">
                  <c:v>414</c:v>
                </c:pt>
                <c:pt idx="864">
                  <c:v>416</c:v>
                </c:pt>
                <c:pt idx="865">
                  <c:v>406</c:v>
                </c:pt>
                <c:pt idx="866">
                  <c:v>411</c:v>
                </c:pt>
                <c:pt idx="867">
                  <c:v>413</c:v>
                </c:pt>
                <c:pt idx="868">
                  <c:v>415</c:v>
                </c:pt>
                <c:pt idx="869">
                  <c:v>426</c:v>
                </c:pt>
                <c:pt idx="870">
                  <c:v>433</c:v>
                </c:pt>
                <c:pt idx="871">
                  <c:v>431</c:v>
                </c:pt>
                <c:pt idx="872">
                  <c:v>437.75</c:v>
                </c:pt>
                <c:pt idx="873">
                  <c:v>433</c:v>
                </c:pt>
                <c:pt idx="874">
                  <c:v>424</c:v>
                </c:pt>
                <c:pt idx="875">
                  <c:v>419</c:v>
                </c:pt>
                <c:pt idx="876">
                  <c:v>418</c:v>
                </c:pt>
                <c:pt idx="877">
                  <c:v>421</c:v>
                </c:pt>
                <c:pt idx="878">
                  <c:v>416</c:v>
                </c:pt>
                <c:pt idx="879">
                  <c:v>423.5</c:v>
                </c:pt>
                <c:pt idx="880">
                  <c:v>419.5</c:v>
                </c:pt>
                <c:pt idx="881">
                  <c:v>417.5</c:v>
                </c:pt>
                <c:pt idx="882">
                  <c:v>417.5</c:v>
                </c:pt>
                <c:pt idx="883">
                  <c:v>418.5</c:v>
                </c:pt>
                <c:pt idx="884">
                  <c:v>434</c:v>
                </c:pt>
                <c:pt idx="885">
                  <c:v>446.75</c:v>
                </c:pt>
                <c:pt idx="886">
                  <c:v>461.75</c:v>
                </c:pt>
                <c:pt idx="887">
                  <c:v>468.5</c:v>
                </c:pt>
                <c:pt idx="888">
                  <c:v>469.5</c:v>
                </c:pt>
                <c:pt idx="889">
                  <c:v>469.5</c:v>
                </c:pt>
                <c:pt idx="890">
                  <c:v>460</c:v>
                </c:pt>
                <c:pt idx="891">
                  <c:v>466</c:v>
                </c:pt>
                <c:pt idx="892">
                  <c:v>482</c:v>
                </c:pt>
                <c:pt idx="893">
                  <c:v>483.75</c:v>
                </c:pt>
                <c:pt idx="894">
                  <c:v>484.5</c:v>
                </c:pt>
                <c:pt idx="895">
                  <c:v>485</c:v>
                </c:pt>
                <c:pt idx="896">
                  <c:v>484</c:v>
                </c:pt>
                <c:pt idx="897">
                  <c:v>489</c:v>
                </c:pt>
                <c:pt idx="898">
                  <c:v>493</c:v>
                </c:pt>
                <c:pt idx="899">
                  <c:v>495</c:v>
                </c:pt>
                <c:pt idx="900">
                  <c:v>510</c:v>
                </c:pt>
                <c:pt idx="901">
                  <c:v>510.75</c:v>
                </c:pt>
                <c:pt idx="902">
                  <c:v>506</c:v>
                </c:pt>
                <c:pt idx="903">
                  <c:v>514</c:v>
                </c:pt>
                <c:pt idx="904">
                  <c:v>521</c:v>
                </c:pt>
                <c:pt idx="905">
                  <c:v>522.5</c:v>
                </c:pt>
                <c:pt idx="906">
                  <c:v>523.5</c:v>
                </c:pt>
                <c:pt idx="907">
                  <c:v>534</c:v>
                </c:pt>
                <c:pt idx="908">
                  <c:v>540</c:v>
                </c:pt>
                <c:pt idx="909">
                  <c:v>545.5</c:v>
                </c:pt>
                <c:pt idx="910">
                  <c:v>536</c:v>
                </c:pt>
                <c:pt idx="911">
                  <c:v>518.5</c:v>
                </c:pt>
                <c:pt idx="912">
                  <c:v>510</c:v>
                </c:pt>
                <c:pt idx="913">
                  <c:v>512</c:v>
                </c:pt>
                <c:pt idx="914">
                  <c:v>509</c:v>
                </c:pt>
                <c:pt idx="915">
                  <c:v>517.25</c:v>
                </c:pt>
                <c:pt idx="916">
                  <c:v>517.5</c:v>
                </c:pt>
                <c:pt idx="917">
                  <c:v>514</c:v>
                </c:pt>
                <c:pt idx="918">
                  <c:v>515.5</c:v>
                </c:pt>
                <c:pt idx="919">
                  <c:v>519</c:v>
                </c:pt>
                <c:pt idx="920">
                  <c:v>530.5</c:v>
                </c:pt>
                <c:pt idx="921">
                  <c:v>538.5</c:v>
                </c:pt>
                <c:pt idx="922">
                  <c:v>545</c:v>
                </c:pt>
                <c:pt idx="923">
                  <c:v>563</c:v>
                </c:pt>
                <c:pt idx="924">
                  <c:v>569</c:v>
                </c:pt>
                <c:pt idx="925">
                  <c:v>586.5</c:v>
                </c:pt>
                <c:pt idx="926">
                  <c:v>577.5</c:v>
                </c:pt>
                <c:pt idx="927">
                  <c:v>572</c:v>
                </c:pt>
                <c:pt idx="928">
                  <c:v>579.75</c:v>
                </c:pt>
                <c:pt idx="929">
                  <c:v>579.5</c:v>
                </c:pt>
                <c:pt idx="930">
                  <c:v>592.5</c:v>
                </c:pt>
                <c:pt idx="931">
                  <c:v>588</c:v>
                </c:pt>
                <c:pt idx="932">
                  <c:v>589.25</c:v>
                </c:pt>
                <c:pt idx="933">
                  <c:v>584.25</c:v>
                </c:pt>
                <c:pt idx="934">
                  <c:v>582.25</c:v>
                </c:pt>
                <c:pt idx="935">
                  <c:v>587.25</c:v>
                </c:pt>
                <c:pt idx="936">
                  <c:v>578.75</c:v>
                </c:pt>
                <c:pt idx="937">
                  <c:v>572</c:v>
                </c:pt>
                <c:pt idx="938">
                  <c:v>567</c:v>
                </c:pt>
                <c:pt idx="939">
                  <c:v>559</c:v>
                </c:pt>
                <c:pt idx="940">
                  <c:v>557</c:v>
                </c:pt>
                <c:pt idx="941">
                  <c:v>571</c:v>
                </c:pt>
                <c:pt idx="942">
                  <c:v>567</c:v>
                </c:pt>
                <c:pt idx="943">
                  <c:v>548.5</c:v>
                </c:pt>
                <c:pt idx="944">
                  <c:v>538</c:v>
                </c:pt>
                <c:pt idx="945">
                  <c:v>556</c:v>
                </c:pt>
                <c:pt idx="946">
                  <c:v>545</c:v>
                </c:pt>
                <c:pt idx="947">
                  <c:v>533</c:v>
                </c:pt>
                <c:pt idx="948">
                  <c:v>533.75</c:v>
                </c:pt>
                <c:pt idx="949">
                  <c:v>539</c:v>
                </c:pt>
                <c:pt idx="950">
                  <c:v>535</c:v>
                </c:pt>
                <c:pt idx="951">
                  <c:v>526.75</c:v>
                </c:pt>
                <c:pt idx="952">
                  <c:v>538</c:v>
                </c:pt>
                <c:pt idx="953">
                  <c:v>545</c:v>
                </c:pt>
                <c:pt idx="954">
                  <c:v>548</c:v>
                </c:pt>
                <c:pt idx="955">
                  <c:v>547.5</c:v>
                </c:pt>
                <c:pt idx="956">
                  <c:v>558.5</c:v>
                </c:pt>
                <c:pt idx="957">
                  <c:v>567</c:v>
                </c:pt>
                <c:pt idx="958">
                  <c:v>572</c:v>
                </c:pt>
                <c:pt idx="959">
                  <c:v>570.75</c:v>
                </c:pt>
                <c:pt idx="960">
                  <c:v>564</c:v>
                </c:pt>
                <c:pt idx="961">
                  <c:v>576</c:v>
                </c:pt>
                <c:pt idx="962">
                  <c:v>576</c:v>
                </c:pt>
                <c:pt idx="963">
                  <c:v>559.25</c:v>
                </c:pt>
                <c:pt idx="964">
                  <c:v>563</c:v>
                </c:pt>
                <c:pt idx="965">
                  <c:v>563.5</c:v>
                </c:pt>
                <c:pt idx="966">
                  <c:v>530</c:v>
                </c:pt>
                <c:pt idx="967">
                  <c:v>495</c:v>
                </c:pt>
                <c:pt idx="968">
                  <c:v>476.75</c:v>
                </c:pt>
                <c:pt idx="969">
                  <c:v>483</c:v>
                </c:pt>
                <c:pt idx="970">
                  <c:v>485.75</c:v>
                </c:pt>
                <c:pt idx="971">
                  <c:v>503</c:v>
                </c:pt>
                <c:pt idx="972">
                  <c:v>510.5</c:v>
                </c:pt>
                <c:pt idx="973">
                  <c:v>505</c:v>
                </c:pt>
                <c:pt idx="974">
                  <c:v>485</c:v>
                </c:pt>
                <c:pt idx="975">
                  <c:v>498</c:v>
                </c:pt>
                <c:pt idx="976">
                  <c:v>507.75</c:v>
                </c:pt>
                <c:pt idx="977">
                  <c:v>499</c:v>
                </c:pt>
                <c:pt idx="978">
                  <c:v>483.25</c:v>
                </c:pt>
                <c:pt idx="979">
                  <c:v>490.5</c:v>
                </c:pt>
                <c:pt idx="980">
                  <c:v>498</c:v>
                </c:pt>
                <c:pt idx="981">
                  <c:v>489</c:v>
                </c:pt>
                <c:pt idx="982">
                  <c:v>496.5</c:v>
                </c:pt>
                <c:pt idx="983">
                  <c:v>502.75</c:v>
                </c:pt>
                <c:pt idx="984">
                  <c:v>507</c:v>
                </c:pt>
                <c:pt idx="985">
                  <c:v>516</c:v>
                </c:pt>
                <c:pt idx="986">
                  <c:v>511</c:v>
                </c:pt>
                <c:pt idx="987">
                  <c:v>516</c:v>
                </c:pt>
                <c:pt idx="988">
                  <c:v>498.5</c:v>
                </c:pt>
                <c:pt idx="989">
                  <c:v>489.75</c:v>
                </c:pt>
                <c:pt idx="990">
                  <c:v>492.5</c:v>
                </c:pt>
                <c:pt idx="991">
                  <c:v>482.5</c:v>
                </c:pt>
                <c:pt idx="992">
                  <c:v>474.5</c:v>
                </c:pt>
                <c:pt idx="993">
                  <c:v>480</c:v>
                </c:pt>
                <c:pt idx="994">
                  <c:v>494</c:v>
                </c:pt>
                <c:pt idx="995">
                  <c:v>491</c:v>
                </c:pt>
                <c:pt idx="996">
                  <c:v>502.5</c:v>
                </c:pt>
                <c:pt idx="997">
                  <c:v>511</c:v>
                </c:pt>
                <c:pt idx="998">
                  <c:v>518</c:v>
                </c:pt>
                <c:pt idx="999">
                  <c:v>512</c:v>
                </c:pt>
                <c:pt idx="1000">
                  <c:v>515.5</c:v>
                </c:pt>
                <c:pt idx="1001">
                  <c:v>526</c:v>
                </c:pt>
                <c:pt idx="1002">
                  <c:v>519</c:v>
                </c:pt>
                <c:pt idx="1003">
                  <c:v>517</c:v>
                </c:pt>
                <c:pt idx="1004">
                  <c:v>509</c:v>
                </c:pt>
                <c:pt idx="1005">
                  <c:v>512.5</c:v>
                </c:pt>
                <c:pt idx="1006">
                  <c:v>488.5</c:v>
                </c:pt>
                <c:pt idx="1007">
                  <c:v>493</c:v>
                </c:pt>
                <c:pt idx="1008">
                  <c:v>478.5</c:v>
                </c:pt>
                <c:pt idx="1009">
                  <c:v>485</c:v>
                </c:pt>
                <c:pt idx="1010">
                  <c:v>487.75</c:v>
                </c:pt>
                <c:pt idx="1011">
                  <c:v>499.75</c:v>
                </c:pt>
                <c:pt idx="1012">
                  <c:v>512</c:v>
                </c:pt>
                <c:pt idx="1013">
                  <c:v>511.5</c:v>
                </c:pt>
                <c:pt idx="1014">
                  <c:v>510.5</c:v>
                </c:pt>
                <c:pt idx="1015">
                  <c:v>507</c:v>
                </c:pt>
                <c:pt idx="1016">
                  <c:v>517</c:v>
                </c:pt>
                <c:pt idx="1017">
                  <c:v>518</c:v>
                </c:pt>
                <c:pt idx="1018">
                  <c:v>521</c:v>
                </c:pt>
                <c:pt idx="1019">
                  <c:v>513</c:v>
                </c:pt>
                <c:pt idx="1020">
                  <c:v>518</c:v>
                </c:pt>
                <c:pt idx="1021">
                  <c:v>522.75</c:v>
                </c:pt>
                <c:pt idx="1022">
                  <c:v>518</c:v>
                </c:pt>
                <c:pt idx="1023">
                  <c:v>525</c:v>
                </c:pt>
                <c:pt idx="1024">
                  <c:v>524</c:v>
                </c:pt>
                <c:pt idx="1025">
                  <c:v>537</c:v>
                </c:pt>
                <c:pt idx="1026">
                  <c:v>530</c:v>
                </c:pt>
                <c:pt idx="1027">
                  <c:v>518.5</c:v>
                </c:pt>
                <c:pt idx="1028">
                  <c:v>520</c:v>
                </c:pt>
                <c:pt idx="1029">
                  <c:v>530</c:v>
                </c:pt>
                <c:pt idx="1030">
                  <c:v>534</c:v>
                </c:pt>
                <c:pt idx="1031">
                  <c:v>546.5</c:v>
                </c:pt>
                <c:pt idx="1032">
                  <c:v>547</c:v>
                </c:pt>
                <c:pt idx="1033">
                  <c:v>549.5</c:v>
                </c:pt>
                <c:pt idx="1034">
                  <c:v>563.5</c:v>
                </c:pt>
                <c:pt idx="1035">
                  <c:v>563</c:v>
                </c:pt>
                <c:pt idx="1036">
                  <c:v>571</c:v>
                </c:pt>
                <c:pt idx="1037">
                  <c:v>563</c:v>
                </c:pt>
                <c:pt idx="1038">
                  <c:v>551.5</c:v>
                </c:pt>
                <c:pt idx="1039">
                  <c:v>533.75</c:v>
                </c:pt>
                <c:pt idx="1040">
                  <c:v>530.5</c:v>
                </c:pt>
                <c:pt idx="1041">
                  <c:v>545.5</c:v>
                </c:pt>
                <c:pt idx="1042">
                  <c:v>538.5</c:v>
                </c:pt>
                <c:pt idx="1043">
                  <c:v>533.75</c:v>
                </c:pt>
                <c:pt idx="1044">
                  <c:v>533.75</c:v>
                </c:pt>
                <c:pt idx="1045">
                  <c:v>538.75</c:v>
                </c:pt>
                <c:pt idx="1046">
                  <c:v>542</c:v>
                </c:pt>
                <c:pt idx="1047">
                  <c:v>550</c:v>
                </c:pt>
                <c:pt idx="1048">
                  <c:v>557</c:v>
                </c:pt>
                <c:pt idx="1049">
                  <c:v>552</c:v>
                </c:pt>
                <c:pt idx="1050">
                  <c:v>560</c:v>
                </c:pt>
                <c:pt idx="1051">
                  <c:v>558</c:v>
                </c:pt>
                <c:pt idx="1052">
                  <c:v>541</c:v>
                </c:pt>
                <c:pt idx="1053">
                  <c:v>540</c:v>
                </c:pt>
                <c:pt idx="1054">
                  <c:v>540</c:v>
                </c:pt>
                <c:pt idx="1055">
                  <c:v>542.75</c:v>
                </c:pt>
                <c:pt idx="1056">
                  <c:v>555.5</c:v>
                </c:pt>
                <c:pt idx="1057">
                  <c:v>533</c:v>
                </c:pt>
                <c:pt idx="1058">
                  <c:v>540</c:v>
                </c:pt>
                <c:pt idx="1059">
                  <c:v>540</c:v>
                </c:pt>
                <c:pt idx="1060">
                  <c:v>532.75</c:v>
                </c:pt>
                <c:pt idx="1061">
                  <c:v>530</c:v>
                </c:pt>
                <c:pt idx="1062">
                  <c:v>531.5</c:v>
                </c:pt>
                <c:pt idx="1063">
                  <c:v>531.75</c:v>
                </c:pt>
                <c:pt idx="1064">
                  <c:v>528.25</c:v>
                </c:pt>
                <c:pt idx="1065">
                  <c:v>523.5</c:v>
                </c:pt>
                <c:pt idx="1066">
                  <c:v>529</c:v>
                </c:pt>
              </c:numCache>
            </c:numRef>
          </c:val>
          <c:smooth val="0"/>
          <c:extLst>
            <c:ext xmlns:c16="http://schemas.microsoft.com/office/drawing/2014/chart" uri="{C3380CC4-5D6E-409C-BE32-E72D297353CC}">
              <c16:uniqueId val="{00000000-FB0D-4E1F-947F-DF555EF37035}"/>
            </c:ext>
          </c:extLst>
        </c:ser>
        <c:dLbls>
          <c:showLegendKey val="0"/>
          <c:showVal val="0"/>
          <c:showCatName val="0"/>
          <c:showSerName val="0"/>
          <c:showPercent val="0"/>
          <c:showBubbleSize val="0"/>
        </c:dLbls>
        <c:smooth val="0"/>
        <c:axId val="2006106768"/>
        <c:axId val="2006102608"/>
        <c:extLst/>
      </c:lineChart>
      <c:dateAx>
        <c:axId val="2006106768"/>
        <c:scaling>
          <c:orientation val="minMax"/>
          <c:max val="45382"/>
          <c:min val="44440"/>
        </c:scaling>
        <c:delete val="0"/>
        <c:axPos val="b"/>
        <c:numFmt formatCode="[$-415]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7F7F7F"/>
                </a:solidFill>
                <a:latin typeface="Helvetica Neue"/>
                <a:ea typeface="+mn-ea"/>
                <a:cs typeface="+mn-cs"/>
              </a:defRPr>
            </a:pPr>
            <a:endParaRPr lang="pl-PL"/>
          </a:p>
        </c:txPr>
        <c:crossAx val="2006102608"/>
        <c:crosses val="autoZero"/>
        <c:auto val="1"/>
        <c:lblOffset val="100"/>
        <c:baseTimeUnit val="days"/>
        <c:majorUnit val="3"/>
        <c:majorTimeUnit val="months"/>
      </c:dateAx>
      <c:valAx>
        <c:axId val="2006102608"/>
        <c:scaling>
          <c:orientation val="minMax"/>
          <c:max val="1000"/>
        </c:scaling>
        <c:delete val="0"/>
        <c:axPos val="l"/>
        <c:numFmt formatCode="#,##0" sourceLinked="0"/>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rgbClr val="7F7F7F"/>
                </a:solidFill>
                <a:latin typeface="Helvetica Neue"/>
                <a:ea typeface="+mn-ea"/>
                <a:cs typeface="+mn-cs"/>
              </a:defRPr>
            </a:pPr>
            <a:endParaRPr lang="pl-PL"/>
          </a:p>
        </c:txPr>
        <c:crossAx val="2006106768"/>
        <c:crosses val="autoZero"/>
        <c:crossBetween val="between"/>
        <c:majorUnit val="200"/>
      </c:valAx>
      <c:spPr>
        <a:noFill/>
        <a:ln>
          <a:noFill/>
        </a:ln>
        <a:effectLst/>
      </c:spPr>
    </c:plotArea>
    <c:legend>
      <c:legendPos val="r"/>
      <c:layout>
        <c:manualLayout>
          <c:xMode val="edge"/>
          <c:yMode val="edge"/>
          <c:x val="0.77813649880213165"/>
          <c:y val="0.65977430210107646"/>
          <c:w val="0.1129763266622533"/>
          <c:h val="0.113654482362021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0979588716961"/>
          <c:y val="0.14766397645499926"/>
          <c:w val="0.87226270248517779"/>
          <c:h val="0.74097131874307121"/>
        </c:manualLayout>
      </c:layout>
      <c:lineChart>
        <c:grouping val="standard"/>
        <c:varyColors val="0"/>
        <c:ser>
          <c:idx val="0"/>
          <c:order val="0"/>
          <c:tx>
            <c:strRef>
              <c:f>Arkusz1!$B$1</c:f>
              <c:strCache>
                <c:ptCount val="1"/>
                <c:pt idx="0">
                  <c:v>PLATTS</c:v>
                </c:pt>
              </c:strCache>
            </c:strRef>
          </c:tx>
          <c:spPr>
            <a:ln w="28575" cap="rnd">
              <a:solidFill>
                <a:srgbClr val="0070C0">
                  <a:alpha val="96000"/>
                </a:srgbClr>
              </a:solidFill>
              <a:round/>
            </a:ln>
            <a:effectLst/>
          </c:spPr>
          <c:marker>
            <c:symbol val="none"/>
          </c:marker>
          <c:cat>
            <c:numRef>
              <c:f>Arkusz1!$A$2:$A$818</c:f>
              <c:numCache>
                <c:formatCode>yyyy/mm/dd</c:formatCode>
                <c:ptCount val="817"/>
                <c:pt idx="0">
                  <c:v>44200</c:v>
                </c:pt>
                <c:pt idx="1">
                  <c:v>44201</c:v>
                </c:pt>
                <c:pt idx="2">
                  <c:v>44202</c:v>
                </c:pt>
                <c:pt idx="3">
                  <c:v>44203</c:v>
                </c:pt>
                <c:pt idx="4">
                  <c:v>44204</c:v>
                </c:pt>
                <c:pt idx="5">
                  <c:v>44207</c:v>
                </c:pt>
                <c:pt idx="6">
                  <c:v>44208</c:v>
                </c:pt>
                <c:pt idx="7">
                  <c:v>44209</c:v>
                </c:pt>
                <c:pt idx="8">
                  <c:v>44210</c:v>
                </c:pt>
                <c:pt idx="9">
                  <c:v>44211</c:v>
                </c:pt>
                <c:pt idx="10">
                  <c:v>44214</c:v>
                </c:pt>
                <c:pt idx="11">
                  <c:v>44215</c:v>
                </c:pt>
                <c:pt idx="12">
                  <c:v>44216</c:v>
                </c:pt>
                <c:pt idx="13">
                  <c:v>44217</c:v>
                </c:pt>
                <c:pt idx="14">
                  <c:v>44218</c:v>
                </c:pt>
                <c:pt idx="15">
                  <c:v>44221</c:v>
                </c:pt>
                <c:pt idx="16">
                  <c:v>44222</c:v>
                </c:pt>
                <c:pt idx="17">
                  <c:v>44223</c:v>
                </c:pt>
                <c:pt idx="18">
                  <c:v>44224</c:v>
                </c:pt>
                <c:pt idx="19">
                  <c:v>44225</c:v>
                </c:pt>
                <c:pt idx="20">
                  <c:v>44228</c:v>
                </c:pt>
                <c:pt idx="21">
                  <c:v>44229</c:v>
                </c:pt>
                <c:pt idx="22">
                  <c:v>44230</c:v>
                </c:pt>
                <c:pt idx="23">
                  <c:v>44231</c:v>
                </c:pt>
                <c:pt idx="24">
                  <c:v>44232</c:v>
                </c:pt>
                <c:pt idx="25">
                  <c:v>44235</c:v>
                </c:pt>
                <c:pt idx="26">
                  <c:v>44236</c:v>
                </c:pt>
                <c:pt idx="27">
                  <c:v>44237</c:v>
                </c:pt>
                <c:pt idx="28">
                  <c:v>44238</c:v>
                </c:pt>
                <c:pt idx="29">
                  <c:v>44239</c:v>
                </c:pt>
                <c:pt idx="30">
                  <c:v>44242</c:v>
                </c:pt>
                <c:pt idx="31">
                  <c:v>44243</c:v>
                </c:pt>
                <c:pt idx="32">
                  <c:v>44244</c:v>
                </c:pt>
                <c:pt idx="33">
                  <c:v>44245</c:v>
                </c:pt>
                <c:pt idx="34">
                  <c:v>44246</c:v>
                </c:pt>
                <c:pt idx="35">
                  <c:v>44249</c:v>
                </c:pt>
                <c:pt idx="36">
                  <c:v>44250</c:v>
                </c:pt>
                <c:pt idx="37">
                  <c:v>44251</c:v>
                </c:pt>
                <c:pt idx="38">
                  <c:v>44252</c:v>
                </c:pt>
                <c:pt idx="39">
                  <c:v>44253</c:v>
                </c:pt>
                <c:pt idx="40">
                  <c:v>44256</c:v>
                </c:pt>
                <c:pt idx="41">
                  <c:v>44257</c:v>
                </c:pt>
                <c:pt idx="42">
                  <c:v>44258</c:v>
                </c:pt>
                <c:pt idx="43">
                  <c:v>44259</c:v>
                </c:pt>
                <c:pt idx="44">
                  <c:v>44260</c:v>
                </c:pt>
                <c:pt idx="45">
                  <c:v>44263</c:v>
                </c:pt>
                <c:pt idx="46">
                  <c:v>44264</c:v>
                </c:pt>
                <c:pt idx="47">
                  <c:v>44265</c:v>
                </c:pt>
                <c:pt idx="48">
                  <c:v>44266</c:v>
                </c:pt>
                <c:pt idx="49">
                  <c:v>44267</c:v>
                </c:pt>
                <c:pt idx="50">
                  <c:v>44270</c:v>
                </c:pt>
                <c:pt idx="51">
                  <c:v>44271</c:v>
                </c:pt>
                <c:pt idx="52">
                  <c:v>44272</c:v>
                </c:pt>
                <c:pt idx="53">
                  <c:v>44273</c:v>
                </c:pt>
                <c:pt idx="54">
                  <c:v>44274</c:v>
                </c:pt>
                <c:pt idx="55">
                  <c:v>44277</c:v>
                </c:pt>
                <c:pt idx="56">
                  <c:v>44278</c:v>
                </c:pt>
                <c:pt idx="57">
                  <c:v>44279</c:v>
                </c:pt>
                <c:pt idx="58">
                  <c:v>44280</c:v>
                </c:pt>
                <c:pt idx="59">
                  <c:v>44281</c:v>
                </c:pt>
                <c:pt idx="60">
                  <c:v>44284</c:v>
                </c:pt>
                <c:pt idx="61">
                  <c:v>44285</c:v>
                </c:pt>
                <c:pt idx="62">
                  <c:v>44286</c:v>
                </c:pt>
                <c:pt idx="63">
                  <c:v>44287</c:v>
                </c:pt>
                <c:pt idx="64">
                  <c:v>44292</c:v>
                </c:pt>
                <c:pt idx="65">
                  <c:v>44293</c:v>
                </c:pt>
                <c:pt idx="66">
                  <c:v>44294</c:v>
                </c:pt>
                <c:pt idx="67">
                  <c:v>44295</c:v>
                </c:pt>
                <c:pt idx="68">
                  <c:v>44298</c:v>
                </c:pt>
                <c:pt idx="69">
                  <c:v>44299</c:v>
                </c:pt>
                <c:pt idx="70">
                  <c:v>44300</c:v>
                </c:pt>
                <c:pt idx="71">
                  <c:v>44301</c:v>
                </c:pt>
                <c:pt idx="72">
                  <c:v>44302</c:v>
                </c:pt>
                <c:pt idx="73">
                  <c:v>44305</c:v>
                </c:pt>
                <c:pt idx="74">
                  <c:v>44306</c:v>
                </c:pt>
                <c:pt idx="75">
                  <c:v>44307</c:v>
                </c:pt>
                <c:pt idx="76">
                  <c:v>44308</c:v>
                </c:pt>
                <c:pt idx="77">
                  <c:v>44309</c:v>
                </c:pt>
                <c:pt idx="78">
                  <c:v>44312</c:v>
                </c:pt>
                <c:pt idx="79">
                  <c:v>44313</c:v>
                </c:pt>
                <c:pt idx="80">
                  <c:v>44314</c:v>
                </c:pt>
                <c:pt idx="81">
                  <c:v>44315</c:v>
                </c:pt>
                <c:pt idx="82">
                  <c:v>44316</c:v>
                </c:pt>
                <c:pt idx="83">
                  <c:v>44320</c:v>
                </c:pt>
                <c:pt idx="84">
                  <c:v>44321</c:v>
                </c:pt>
                <c:pt idx="85">
                  <c:v>44322</c:v>
                </c:pt>
                <c:pt idx="86">
                  <c:v>44323</c:v>
                </c:pt>
                <c:pt idx="87">
                  <c:v>44326</c:v>
                </c:pt>
                <c:pt idx="88">
                  <c:v>44327</c:v>
                </c:pt>
                <c:pt idx="89">
                  <c:v>44328</c:v>
                </c:pt>
                <c:pt idx="90">
                  <c:v>44329</c:v>
                </c:pt>
                <c:pt idx="91">
                  <c:v>44330</c:v>
                </c:pt>
                <c:pt idx="92">
                  <c:v>44333</c:v>
                </c:pt>
                <c:pt idx="93">
                  <c:v>44334</c:v>
                </c:pt>
                <c:pt idx="94">
                  <c:v>44335</c:v>
                </c:pt>
                <c:pt idx="95">
                  <c:v>44336</c:v>
                </c:pt>
                <c:pt idx="96">
                  <c:v>44337</c:v>
                </c:pt>
                <c:pt idx="97">
                  <c:v>44340</c:v>
                </c:pt>
                <c:pt idx="98">
                  <c:v>44341</c:v>
                </c:pt>
                <c:pt idx="99">
                  <c:v>44342</c:v>
                </c:pt>
                <c:pt idx="100">
                  <c:v>44343</c:v>
                </c:pt>
                <c:pt idx="101">
                  <c:v>44344</c:v>
                </c:pt>
                <c:pt idx="102">
                  <c:v>44348</c:v>
                </c:pt>
                <c:pt idx="103">
                  <c:v>44349</c:v>
                </c:pt>
                <c:pt idx="104">
                  <c:v>44350</c:v>
                </c:pt>
                <c:pt idx="105">
                  <c:v>44351</c:v>
                </c:pt>
                <c:pt idx="106">
                  <c:v>44354</c:v>
                </c:pt>
                <c:pt idx="107">
                  <c:v>44355</c:v>
                </c:pt>
                <c:pt idx="108">
                  <c:v>44356</c:v>
                </c:pt>
                <c:pt idx="109">
                  <c:v>44357</c:v>
                </c:pt>
                <c:pt idx="110">
                  <c:v>44358</c:v>
                </c:pt>
                <c:pt idx="111">
                  <c:v>44361</c:v>
                </c:pt>
                <c:pt idx="112">
                  <c:v>44362</c:v>
                </c:pt>
                <c:pt idx="113">
                  <c:v>44363</c:v>
                </c:pt>
                <c:pt idx="114">
                  <c:v>44364</c:v>
                </c:pt>
                <c:pt idx="115">
                  <c:v>44365</c:v>
                </c:pt>
                <c:pt idx="116">
                  <c:v>44368</c:v>
                </c:pt>
                <c:pt idx="117">
                  <c:v>44369</c:v>
                </c:pt>
                <c:pt idx="118">
                  <c:v>44370</c:v>
                </c:pt>
                <c:pt idx="119">
                  <c:v>44371</c:v>
                </c:pt>
                <c:pt idx="120">
                  <c:v>44372</c:v>
                </c:pt>
                <c:pt idx="121">
                  <c:v>44375</c:v>
                </c:pt>
                <c:pt idx="122">
                  <c:v>44376</c:v>
                </c:pt>
                <c:pt idx="123">
                  <c:v>44377</c:v>
                </c:pt>
                <c:pt idx="124">
                  <c:v>44378</c:v>
                </c:pt>
                <c:pt idx="125">
                  <c:v>44379</c:v>
                </c:pt>
                <c:pt idx="126">
                  <c:v>44382</c:v>
                </c:pt>
                <c:pt idx="127">
                  <c:v>44383</c:v>
                </c:pt>
                <c:pt idx="128">
                  <c:v>44384</c:v>
                </c:pt>
                <c:pt idx="129">
                  <c:v>44385</c:v>
                </c:pt>
                <c:pt idx="130">
                  <c:v>44386</c:v>
                </c:pt>
                <c:pt idx="131">
                  <c:v>44389</c:v>
                </c:pt>
                <c:pt idx="132">
                  <c:v>44390</c:v>
                </c:pt>
                <c:pt idx="133">
                  <c:v>44391</c:v>
                </c:pt>
                <c:pt idx="134">
                  <c:v>44392</c:v>
                </c:pt>
                <c:pt idx="135">
                  <c:v>44393</c:v>
                </c:pt>
                <c:pt idx="136">
                  <c:v>44396</c:v>
                </c:pt>
                <c:pt idx="137">
                  <c:v>44397</c:v>
                </c:pt>
                <c:pt idx="138">
                  <c:v>44398</c:v>
                </c:pt>
                <c:pt idx="139">
                  <c:v>44399</c:v>
                </c:pt>
                <c:pt idx="140">
                  <c:v>44400</c:v>
                </c:pt>
                <c:pt idx="141">
                  <c:v>44403</c:v>
                </c:pt>
                <c:pt idx="142">
                  <c:v>44404</c:v>
                </c:pt>
                <c:pt idx="143">
                  <c:v>44405</c:v>
                </c:pt>
                <c:pt idx="144">
                  <c:v>44406</c:v>
                </c:pt>
                <c:pt idx="145">
                  <c:v>44407</c:v>
                </c:pt>
                <c:pt idx="146">
                  <c:v>44410</c:v>
                </c:pt>
                <c:pt idx="147">
                  <c:v>44411</c:v>
                </c:pt>
                <c:pt idx="148">
                  <c:v>44412</c:v>
                </c:pt>
                <c:pt idx="149">
                  <c:v>44413</c:v>
                </c:pt>
                <c:pt idx="150">
                  <c:v>44414</c:v>
                </c:pt>
                <c:pt idx="151">
                  <c:v>44417</c:v>
                </c:pt>
                <c:pt idx="152">
                  <c:v>44418</c:v>
                </c:pt>
                <c:pt idx="153">
                  <c:v>44419</c:v>
                </c:pt>
                <c:pt idx="154">
                  <c:v>44420</c:v>
                </c:pt>
                <c:pt idx="155">
                  <c:v>44421</c:v>
                </c:pt>
                <c:pt idx="156">
                  <c:v>44424</c:v>
                </c:pt>
                <c:pt idx="157">
                  <c:v>44425</c:v>
                </c:pt>
                <c:pt idx="158">
                  <c:v>44426</c:v>
                </c:pt>
                <c:pt idx="159">
                  <c:v>44427</c:v>
                </c:pt>
                <c:pt idx="160">
                  <c:v>44428</c:v>
                </c:pt>
                <c:pt idx="161">
                  <c:v>44431</c:v>
                </c:pt>
                <c:pt idx="162">
                  <c:v>44432</c:v>
                </c:pt>
                <c:pt idx="163">
                  <c:v>44433</c:v>
                </c:pt>
                <c:pt idx="164">
                  <c:v>44434</c:v>
                </c:pt>
                <c:pt idx="165">
                  <c:v>44435</c:v>
                </c:pt>
                <c:pt idx="166">
                  <c:v>44439</c:v>
                </c:pt>
                <c:pt idx="167">
                  <c:v>44440</c:v>
                </c:pt>
                <c:pt idx="168">
                  <c:v>44441</c:v>
                </c:pt>
                <c:pt idx="169">
                  <c:v>44442</c:v>
                </c:pt>
                <c:pt idx="170">
                  <c:v>44445</c:v>
                </c:pt>
                <c:pt idx="171">
                  <c:v>44446</c:v>
                </c:pt>
                <c:pt idx="172">
                  <c:v>44447</c:v>
                </c:pt>
                <c:pt idx="173">
                  <c:v>44448</c:v>
                </c:pt>
                <c:pt idx="174">
                  <c:v>44449</c:v>
                </c:pt>
                <c:pt idx="175">
                  <c:v>44452</c:v>
                </c:pt>
                <c:pt idx="176">
                  <c:v>44453</c:v>
                </c:pt>
                <c:pt idx="177">
                  <c:v>44454</c:v>
                </c:pt>
                <c:pt idx="178">
                  <c:v>44455</c:v>
                </c:pt>
                <c:pt idx="179">
                  <c:v>44456</c:v>
                </c:pt>
                <c:pt idx="180">
                  <c:v>44459</c:v>
                </c:pt>
                <c:pt idx="181">
                  <c:v>44460</c:v>
                </c:pt>
                <c:pt idx="182">
                  <c:v>44461</c:v>
                </c:pt>
                <c:pt idx="183">
                  <c:v>44462</c:v>
                </c:pt>
                <c:pt idx="184">
                  <c:v>44463</c:v>
                </c:pt>
                <c:pt idx="185">
                  <c:v>44466</c:v>
                </c:pt>
                <c:pt idx="186">
                  <c:v>44467</c:v>
                </c:pt>
                <c:pt idx="187">
                  <c:v>44468</c:v>
                </c:pt>
                <c:pt idx="188">
                  <c:v>44469</c:v>
                </c:pt>
                <c:pt idx="189">
                  <c:v>44470</c:v>
                </c:pt>
                <c:pt idx="190">
                  <c:v>44473</c:v>
                </c:pt>
                <c:pt idx="191">
                  <c:v>44474</c:v>
                </c:pt>
                <c:pt idx="192">
                  <c:v>44475</c:v>
                </c:pt>
                <c:pt idx="193">
                  <c:v>44476</c:v>
                </c:pt>
                <c:pt idx="194">
                  <c:v>44477</c:v>
                </c:pt>
                <c:pt idx="195">
                  <c:v>44480</c:v>
                </c:pt>
                <c:pt idx="196">
                  <c:v>44481</c:v>
                </c:pt>
                <c:pt idx="197">
                  <c:v>44482</c:v>
                </c:pt>
                <c:pt idx="198">
                  <c:v>44483</c:v>
                </c:pt>
                <c:pt idx="199">
                  <c:v>44484</c:v>
                </c:pt>
                <c:pt idx="200">
                  <c:v>44487</c:v>
                </c:pt>
                <c:pt idx="201">
                  <c:v>44488</c:v>
                </c:pt>
                <c:pt idx="202">
                  <c:v>44489</c:v>
                </c:pt>
                <c:pt idx="203">
                  <c:v>44490</c:v>
                </c:pt>
                <c:pt idx="204">
                  <c:v>44491</c:v>
                </c:pt>
                <c:pt idx="205">
                  <c:v>44494</c:v>
                </c:pt>
                <c:pt idx="206">
                  <c:v>44495</c:v>
                </c:pt>
                <c:pt idx="207">
                  <c:v>44496</c:v>
                </c:pt>
                <c:pt idx="208">
                  <c:v>44497</c:v>
                </c:pt>
                <c:pt idx="209">
                  <c:v>44498</c:v>
                </c:pt>
                <c:pt idx="210">
                  <c:v>44501</c:v>
                </c:pt>
                <c:pt idx="211">
                  <c:v>44502</c:v>
                </c:pt>
                <c:pt idx="212">
                  <c:v>44503</c:v>
                </c:pt>
                <c:pt idx="213">
                  <c:v>44504</c:v>
                </c:pt>
                <c:pt idx="214">
                  <c:v>44505</c:v>
                </c:pt>
                <c:pt idx="215">
                  <c:v>44508</c:v>
                </c:pt>
                <c:pt idx="216">
                  <c:v>44509</c:v>
                </c:pt>
                <c:pt idx="217">
                  <c:v>44510</c:v>
                </c:pt>
                <c:pt idx="218">
                  <c:v>44511</c:v>
                </c:pt>
                <c:pt idx="219">
                  <c:v>44512</c:v>
                </c:pt>
                <c:pt idx="220">
                  <c:v>44515</c:v>
                </c:pt>
                <c:pt idx="221">
                  <c:v>44516</c:v>
                </c:pt>
                <c:pt idx="222">
                  <c:v>44517</c:v>
                </c:pt>
                <c:pt idx="223">
                  <c:v>44518</c:v>
                </c:pt>
                <c:pt idx="224">
                  <c:v>44519</c:v>
                </c:pt>
                <c:pt idx="225">
                  <c:v>44522</c:v>
                </c:pt>
                <c:pt idx="226">
                  <c:v>44523</c:v>
                </c:pt>
                <c:pt idx="227">
                  <c:v>44524</c:v>
                </c:pt>
                <c:pt idx="228">
                  <c:v>44525</c:v>
                </c:pt>
                <c:pt idx="229">
                  <c:v>44526</c:v>
                </c:pt>
                <c:pt idx="230">
                  <c:v>44529</c:v>
                </c:pt>
                <c:pt idx="231">
                  <c:v>44530</c:v>
                </c:pt>
                <c:pt idx="232">
                  <c:v>44531</c:v>
                </c:pt>
                <c:pt idx="233">
                  <c:v>44532</c:v>
                </c:pt>
                <c:pt idx="234">
                  <c:v>44533</c:v>
                </c:pt>
                <c:pt idx="235">
                  <c:v>44536</c:v>
                </c:pt>
                <c:pt idx="236">
                  <c:v>44537</c:v>
                </c:pt>
                <c:pt idx="237">
                  <c:v>44538</c:v>
                </c:pt>
                <c:pt idx="238">
                  <c:v>44539</c:v>
                </c:pt>
                <c:pt idx="239">
                  <c:v>44540</c:v>
                </c:pt>
                <c:pt idx="240">
                  <c:v>44543</c:v>
                </c:pt>
                <c:pt idx="241">
                  <c:v>44544</c:v>
                </c:pt>
                <c:pt idx="242">
                  <c:v>44545</c:v>
                </c:pt>
                <c:pt idx="243">
                  <c:v>44546</c:v>
                </c:pt>
                <c:pt idx="244">
                  <c:v>44547</c:v>
                </c:pt>
                <c:pt idx="245">
                  <c:v>44550</c:v>
                </c:pt>
                <c:pt idx="246">
                  <c:v>44551</c:v>
                </c:pt>
                <c:pt idx="247">
                  <c:v>44552</c:v>
                </c:pt>
                <c:pt idx="248">
                  <c:v>44553</c:v>
                </c:pt>
                <c:pt idx="249">
                  <c:v>44554</c:v>
                </c:pt>
                <c:pt idx="250">
                  <c:v>44559</c:v>
                </c:pt>
                <c:pt idx="251">
                  <c:v>44560</c:v>
                </c:pt>
                <c:pt idx="252">
                  <c:v>44561</c:v>
                </c:pt>
                <c:pt idx="253">
                  <c:v>44565</c:v>
                </c:pt>
                <c:pt idx="254">
                  <c:v>44566</c:v>
                </c:pt>
                <c:pt idx="255">
                  <c:v>44567</c:v>
                </c:pt>
                <c:pt idx="256">
                  <c:v>44568</c:v>
                </c:pt>
                <c:pt idx="257">
                  <c:v>44571</c:v>
                </c:pt>
                <c:pt idx="258">
                  <c:v>44572</c:v>
                </c:pt>
                <c:pt idx="259">
                  <c:v>44573</c:v>
                </c:pt>
                <c:pt idx="260">
                  <c:v>44574</c:v>
                </c:pt>
                <c:pt idx="261">
                  <c:v>44575</c:v>
                </c:pt>
                <c:pt idx="262">
                  <c:v>44578</c:v>
                </c:pt>
                <c:pt idx="263">
                  <c:v>44579</c:v>
                </c:pt>
                <c:pt idx="264">
                  <c:v>44580</c:v>
                </c:pt>
                <c:pt idx="265">
                  <c:v>44581</c:v>
                </c:pt>
                <c:pt idx="266">
                  <c:v>44582</c:v>
                </c:pt>
                <c:pt idx="267">
                  <c:v>44585</c:v>
                </c:pt>
                <c:pt idx="268">
                  <c:v>44586</c:v>
                </c:pt>
                <c:pt idx="269">
                  <c:v>44587</c:v>
                </c:pt>
                <c:pt idx="270">
                  <c:v>44588</c:v>
                </c:pt>
                <c:pt idx="271">
                  <c:v>44589</c:v>
                </c:pt>
                <c:pt idx="272">
                  <c:v>44592</c:v>
                </c:pt>
                <c:pt idx="273">
                  <c:v>44593</c:v>
                </c:pt>
                <c:pt idx="274">
                  <c:v>44594</c:v>
                </c:pt>
                <c:pt idx="275">
                  <c:v>44595</c:v>
                </c:pt>
                <c:pt idx="276">
                  <c:v>44596</c:v>
                </c:pt>
                <c:pt idx="277">
                  <c:v>44599</c:v>
                </c:pt>
                <c:pt idx="278">
                  <c:v>44600</c:v>
                </c:pt>
                <c:pt idx="279">
                  <c:v>44601</c:v>
                </c:pt>
                <c:pt idx="280">
                  <c:v>44602</c:v>
                </c:pt>
                <c:pt idx="281">
                  <c:v>44603</c:v>
                </c:pt>
                <c:pt idx="282">
                  <c:v>44606</c:v>
                </c:pt>
                <c:pt idx="283">
                  <c:v>44607</c:v>
                </c:pt>
                <c:pt idx="284">
                  <c:v>44608</c:v>
                </c:pt>
                <c:pt idx="285">
                  <c:v>44609</c:v>
                </c:pt>
                <c:pt idx="286">
                  <c:v>44610</c:v>
                </c:pt>
                <c:pt idx="287">
                  <c:v>44613</c:v>
                </c:pt>
                <c:pt idx="288">
                  <c:v>44614</c:v>
                </c:pt>
                <c:pt idx="289">
                  <c:v>44615</c:v>
                </c:pt>
                <c:pt idx="290">
                  <c:v>44616</c:v>
                </c:pt>
                <c:pt idx="291">
                  <c:v>44617</c:v>
                </c:pt>
                <c:pt idx="292">
                  <c:v>44620</c:v>
                </c:pt>
                <c:pt idx="293">
                  <c:v>44621</c:v>
                </c:pt>
                <c:pt idx="294">
                  <c:v>44622</c:v>
                </c:pt>
                <c:pt idx="295">
                  <c:v>44623</c:v>
                </c:pt>
                <c:pt idx="296">
                  <c:v>44624</c:v>
                </c:pt>
                <c:pt idx="297">
                  <c:v>44627</c:v>
                </c:pt>
                <c:pt idx="298">
                  <c:v>44628</c:v>
                </c:pt>
                <c:pt idx="299">
                  <c:v>44629</c:v>
                </c:pt>
                <c:pt idx="300">
                  <c:v>44630</c:v>
                </c:pt>
                <c:pt idx="301">
                  <c:v>44631</c:v>
                </c:pt>
                <c:pt idx="302">
                  <c:v>44634</c:v>
                </c:pt>
                <c:pt idx="303">
                  <c:v>44635</c:v>
                </c:pt>
                <c:pt idx="304">
                  <c:v>44636</c:v>
                </c:pt>
                <c:pt idx="305">
                  <c:v>44637</c:v>
                </c:pt>
                <c:pt idx="306">
                  <c:v>44638</c:v>
                </c:pt>
                <c:pt idx="307">
                  <c:v>44641</c:v>
                </c:pt>
                <c:pt idx="308">
                  <c:v>44642</c:v>
                </c:pt>
                <c:pt idx="309">
                  <c:v>44643</c:v>
                </c:pt>
                <c:pt idx="310">
                  <c:v>44644</c:v>
                </c:pt>
                <c:pt idx="311">
                  <c:v>44645</c:v>
                </c:pt>
                <c:pt idx="312">
                  <c:v>44648</c:v>
                </c:pt>
                <c:pt idx="313">
                  <c:v>44649</c:v>
                </c:pt>
                <c:pt idx="314">
                  <c:v>44650</c:v>
                </c:pt>
                <c:pt idx="315">
                  <c:v>44651</c:v>
                </c:pt>
                <c:pt idx="316">
                  <c:v>44652</c:v>
                </c:pt>
                <c:pt idx="317">
                  <c:v>44655</c:v>
                </c:pt>
                <c:pt idx="318">
                  <c:v>44656</c:v>
                </c:pt>
                <c:pt idx="319">
                  <c:v>44657</c:v>
                </c:pt>
                <c:pt idx="320">
                  <c:v>44658</c:v>
                </c:pt>
                <c:pt idx="321">
                  <c:v>44659</c:v>
                </c:pt>
                <c:pt idx="322">
                  <c:v>44662</c:v>
                </c:pt>
                <c:pt idx="323">
                  <c:v>44663</c:v>
                </c:pt>
                <c:pt idx="324">
                  <c:v>44664</c:v>
                </c:pt>
                <c:pt idx="325">
                  <c:v>44665</c:v>
                </c:pt>
                <c:pt idx="326">
                  <c:v>44670</c:v>
                </c:pt>
                <c:pt idx="327">
                  <c:v>44671</c:v>
                </c:pt>
                <c:pt idx="328">
                  <c:v>44672</c:v>
                </c:pt>
                <c:pt idx="329">
                  <c:v>44673</c:v>
                </c:pt>
                <c:pt idx="330">
                  <c:v>44676</c:v>
                </c:pt>
                <c:pt idx="331">
                  <c:v>44677</c:v>
                </c:pt>
                <c:pt idx="332">
                  <c:v>44678</c:v>
                </c:pt>
                <c:pt idx="333">
                  <c:v>44679</c:v>
                </c:pt>
                <c:pt idx="334">
                  <c:v>44680</c:v>
                </c:pt>
                <c:pt idx="335">
                  <c:v>44684</c:v>
                </c:pt>
                <c:pt idx="336">
                  <c:v>44685</c:v>
                </c:pt>
                <c:pt idx="337">
                  <c:v>44686</c:v>
                </c:pt>
                <c:pt idx="338">
                  <c:v>44687</c:v>
                </c:pt>
                <c:pt idx="339">
                  <c:v>44690</c:v>
                </c:pt>
                <c:pt idx="340">
                  <c:v>44691</c:v>
                </c:pt>
                <c:pt idx="341">
                  <c:v>44692</c:v>
                </c:pt>
                <c:pt idx="342">
                  <c:v>44693</c:v>
                </c:pt>
                <c:pt idx="343">
                  <c:v>44694</c:v>
                </c:pt>
                <c:pt idx="344">
                  <c:v>44697</c:v>
                </c:pt>
                <c:pt idx="345">
                  <c:v>44698</c:v>
                </c:pt>
                <c:pt idx="346">
                  <c:v>44699</c:v>
                </c:pt>
                <c:pt idx="347">
                  <c:v>44700</c:v>
                </c:pt>
                <c:pt idx="348">
                  <c:v>44701</c:v>
                </c:pt>
                <c:pt idx="349">
                  <c:v>44704</c:v>
                </c:pt>
                <c:pt idx="350">
                  <c:v>44705</c:v>
                </c:pt>
                <c:pt idx="351">
                  <c:v>44706</c:v>
                </c:pt>
                <c:pt idx="352">
                  <c:v>44707</c:v>
                </c:pt>
                <c:pt idx="353">
                  <c:v>44708</c:v>
                </c:pt>
                <c:pt idx="354">
                  <c:v>44711</c:v>
                </c:pt>
                <c:pt idx="355">
                  <c:v>44712</c:v>
                </c:pt>
                <c:pt idx="356">
                  <c:v>44713</c:v>
                </c:pt>
                <c:pt idx="357">
                  <c:v>44718</c:v>
                </c:pt>
                <c:pt idx="358">
                  <c:v>44719</c:v>
                </c:pt>
                <c:pt idx="359">
                  <c:v>44720</c:v>
                </c:pt>
                <c:pt idx="360">
                  <c:v>44721</c:v>
                </c:pt>
                <c:pt idx="361">
                  <c:v>44722</c:v>
                </c:pt>
                <c:pt idx="362">
                  <c:v>44725</c:v>
                </c:pt>
                <c:pt idx="363">
                  <c:v>44726</c:v>
                </c:pt>
                <c:pt idx="364">
                  <c:v>44727</c:v>
                </c:pt>
                <c:pt idx="365">
                  <c:v>44728</c:v>
                </c:pt>
                <c:pt idx="366">
                  <c:v>44729</c:v>
                </c:pt>
                <c:pt idx="367">
                  <c:v>44732</c:v>
                </c:pt>
                <c:pt idx="368">
                  <c:v>44733</c:v>
                </c:pt>
                <c:pt idx="369">
                  <c:v>44734</c:v>
                </c:pt>
                <c:pt idx="370">
                  <c:v>44735</c:v>
                </c:pt>
                <c:pt idx="371">
                  <c:v>44736</c:v>
                </c:pt>
                <c:pt idx="372">
                  <c:v>44739</c:v>
                </c:pt>
                <c:pt idx="373">
                  <c:v>44740</c:v>
                </c:pt>
                <c:pt idx="374">
                  <c:v>44741</c:v>
                </c:pt>
                <c:pt idx="375">
                  <c:v>44742</c:v>
                </c:pt>
                <c:pt idx="376">
                  <c:v>44743</c:v>
                </c:pt>
                <c:pt idx="377">
                  <c:v>44746</c:v>
                </c:pt>
                <c:pt idx="378">
                  <c:v>44747</c:v>
                </c:pt>
                <c:pt idx="379">
                  <c:v>44748</c:v>
                </c:pt>
                <c:pt idx="380">
                  <c:v>44749</c:v>
                </c:pt>
                <c:pt idx="381">
                  <c:v>44750</c:v>
                </c:pt>
                <c:pt idx="382">
                  <c:v>44753</c:v>
                </c:pt>
                <c:pt idx="383">
                  <c:v>44754</c:v>
                </c:pt>
                <c:pt idx="384">
                  <c:v>44755</c:v>
                </c:pt>
                <c:pt idx="385">
                  <c:v>44756</c:v>
                </c:pt>
                <c:pt idx="386">
                  <c:v>44757</c:v>
                </c:pt>
                <c:pt idx="387">
                  <c:v>44760</c:v>
                </c:pt>
                <c:pt idx="388">
                  <c:v>44761</c:v>
                </c:pt>
                <c:pt idx="389">
                  <c:v>44762</c:v>
                </c:pt>
                <c:pt idx="390">
                  <c:v>44763</c:v>
                </c:pt>
                <c:pt idx="391">
                  <c:v>44764</c:v>
                </c:pt>
                <c:pt idx="392">
                  <c:v>44767</c:v>
                </c:pt>
                <c:pt idx="393">
                  <c:v>44768</c:v>
                </c:pt>
                <c:pt idx="394">
                  <c:v>44769</c:v>
                </c:pt>
                <c:pt idx="395">
                  <c:v>44770</c:v>
                </c:pt>
                <c:pt idx="396">
                  <c:v>44771</c:v>
                </c:pt>
                <c:pt idx="397">
                  <c:v>44774</c:v>
                </c:pt>
                <c:pt idx="398">
                  <c:v>44775</c:v>
                </c:pt>
                <c:pt idx="399">
                  <c:v>44776</c:v>
                </c:pt>
                <c:pt idx="400">
                  <c:v>44777</c:v>
                </c:pt>
                <c:pt idx="401">
                  <c:v>44778</c:v>
                </c:pt>
                <c:pt idx="402">
                  <c:v>44781</c:v>
                </c:pt>
                <c:pt idx="403">
                  <c:v>44782</c:v>
                </c:pt>
                <c:pt idx="404">
                  <c:v>44783</c:v>
                </c:pt>
                <c:pt idx="405">
                  <c:v>44784</c:v>
                </c:pt>
                <c:pt idx="406">
                  <c:v>44785</c:v>
                </c:pt>
                <c:pt idx="407">
                  <c:v>44788</c:v>
                </c:pt>
                <c:pt idx="408">
                  <c:v>44789</c:v>
                </c:pt>
                <c:pt idx="409">
                  <c:v>44790</c:v>
                </c:pt>
                <c:pt idx="410">
                  <c:v>44791</c:v>
                </c:pt>
                <c:pt idx="411">
                  <c:v>44792</c:v>
                </c:pt>
                <c:pt idx="412">
                  <c:v>44795</c:v>
                </c:pt>
                <c:pt idx="413">
                  <c:v>44796</c:v>
                </c:pt>
                <c:pt idx="414">
                  <c:v>44797</c:v>
                </c:pt>
                <c:pt idx="415">
                  <c:v>44798</c:v>
                </c:pt>
                <c:pt idx="416">
                  <c:v>44799</c:v>
                </c:pt>
                <c:pt idx="417">
                  <c:v>44803</c:v>
                </c:pt>
                <c:pt idx="418">
                  <c:v>44804</c:v>
                </c:pt>
                <c:pt idx="419">
                  <c:v>44805</c:v>
                </c:pt>
                <c:pt idx="420">
                  <c:v>44806</c:v>
                </c:pt>
                <c:pt idx="421">
                  <c:v>44809</c:v>
                </c:pt>
                <c:pt idx="422">
                  <c:v>44810</c:v>
                </c:pt>
                <c:pt idx="423">
                  <c:v>44811</c:v>
                </c:pt>
                <c:pt idx="424">
                  <c:v>44812</c:v>
                </c:pt>
                <c:pt idx="425">
                  <c:v>44813</c:v>
                </c:pt>
                <c:pt idx="426">
                  <c:v>44816</c:v>
                </c:pt>
                <c:pt idx="427">
                  <c:v>44817</c:v>
                </c:pt>
                <c:pt idx="428">
                  <c:v>44818</c:v>
                </c:pt>
                <c:pt idx="429">
                  <c:v>44819</c:v>
                </c:pt>
                <c:pt idx="430">
                  <c:v>44820</c:v>
                </c:pt>
                <c:pt idx="431">
                  <c:v>44824</c:v>
                </c:pt>
                <c:pt idx="432">
                  <c:v>44825</c:v>
                </c:pt>
                <c:pt idx="433">
                  <c:v>44826</c:v>
                </c:pt>
                <c:pt idx="434">
                  <c:v>44827</c:v>
                </c:pt>
                <c:pt idx="435">
                  <c:v>44830</c:v>
                </c:pt>
                <c:pt idx="436">
                  <c:v>44831</c:v>
                </c:pt>
                <c:pt idx="437">
                  <c:v>44832</c:v>
                </c:pt>
                <c:pt idx="438">
                  <c:v>44833</c:v>
                </c:pt>
                <c:pt idx="439">
                  <c:v>44834</c:v>
                </c:pt>
                <c:pt idx="440">
                  <c:v>44837</c:v>
                </c:pt>
                <c:pt idx="441">
                  <c:v>44838</c:v>
                </c:pt>
                <c:pt idx="442">
                  <c:v>44839</c:v>
                </c:pt>
                <c:pt idx="443">
                  <c:v>44840</c:v>
                </c:pt>
                <c:pt idx="444">
                  <c:v>44841</c:v>
                </c:pt>
                <c:pt idx="445">
                  <c:v>44844</c:v>
                </c:pt>
                <c:pt idx="446">
                  <c:v>44845</c:v>
                </c:pt>
                <c:pt idx="447">
                  <c:v>44846</c:v>
                </c:pt>
                <c:pt idx="448">
                  <c:v>44847</c:v>
                </c:pt>
                <c:pt idx="449">
                  <c:v>44848</c:v>
                </c:pt>
                <c:pt idx="450">
                  <c:v>44851</c:v>
                </c:pt>
                <c:pt idx="451">
                  <c:v>44852</c:v>
                </c:pt>
                <c:pt idx="452">
                  <c:v>44853</c:v>
                </c:pt>
                <c:pt idx="453">
                  <c:v>44854</c:v>
                </c:pt>
                <c:pt idx="454">
                  <c:v>44855</c:v>
                </c:pt>
                <c:pt idx="455">
                  <c:v>44858</c:v>
                </c:pt>
                <c:pt idx="456">
                  <c:v>44859</c:v>
                </c:pt>
                <c:pt idx="457">
                  <c:v>44860</c:v>
                </c:pt>
                <c:pt idx="458">
                  <c:v>44861</c:v>
                </c:pt>
                <c:pt idx="459">
                  <c:v>44862</c:v>
                </c:pt>
                <c:pt idx="460" formatCode="m/d/yyyy">
                  <c:v>44865</c:v>
                </c:pt>
                <c:pt idx="461" formatCode="m/d/yyyy">
                  <c:v>44866</c:v>
                </c:pt>
                <c:pt idx="462" formatCode="m/d/yyyy">
                  <c:v>44867</c:v>
                </c:pt>
                <c:pt idx="463" formatCode="m/d/yyyy">
                  <c:v>44868</c:v>
                </c:pt>
                <c:pt idx="464" formatCode="m/d/yyyy">
                  <c:v>44869</c:v>
                </c:pt>
                <c:pt idx="465" formatCode="m/d/yyyy">
                  <c:v>44872</c:v>
                </c:pt>
                <c:pt idx="466" formatCode="m/d/yyyy">
                  <c:v>44873</c:v>
                </c:pt>
                <c:pt idx="467" formatCode="m/d/yyyy">
                  <c:v>44874</c:v>
                </c:pt>
                <c:pt idx="468" formatCode="m/d/yyyy">
                  <c:v>44875</c:v>
                </c:pt>
                <c:pt idx="469" formatCode="m/d/yyyy">
                  <c:v>44876</c:v>
                </c:pt>
                <c:pt idx="470" formatCode="m/d/yyyy">
                  <c:v>44879</c:v>
                </c:pt>
                <c:pt idx="471" formatCode="m/d/yyyy">
                  <c:v>44880</c:v>
                </c:pt>
                <c:pt idx="472" formatCode="m/d/yyyy">
                  <c:v>44881</c:v>
                </c:pt>
                <c:pt idx="473" formatCode="m/d/yyyy">
                  <c:v>44882</c:v>
                </c:pt>
                <c:pt idx="474" formatCode="m/d/yyyy">
                  <c:v>44883</c:v>
                </c:pt>
                <c:pt idx="475" formatCode="m/d/yyyy">
                  <c:v>44886</c:v>
                </c:pt>
                <c:pt idx="476" formatCode="m/d/yyyy">
                  <c:v>44887</c:v>
                </c:pt>
                <c:pt idx="477" formatCode="m/d/yyyy">
                  <c:v>44888</c:v>
                </c:pt>
                <c:pt idx="478" formatCode="m/d/yyyy">
                  <c:v>44889</c:v>
                </c:pt>
                <c:pt idx="479" formatCode="m/d/yyyy">
                  <c:v>44890</c:v>
                </c:pt>
                <c:pt idx="480" formatCode="m/d/yyyy">
                  <c:v>44893</c:v>
                </c:pt>
                <c:pt idx="481" formatCode="m/d/yyyy">
                  <c:v>44894</c:v>
                </c:pt>
                <c:pt idx="482" formatCode="m/d/yyyy">
                  <c:v>44895</c:v>
                </c:pt>
                <c:pt idx="483" formatCode="m/d/yyyy">
                  <c:v>44896</c:v>
                </c:pt>
                <c:pt idx="484" formatCode="m/d/yyyy">
                  <c:v>44897</c:v>
                </c:pt>
                <c:pt idx="485" formatCode="m/d/yyyy">
                  <c:v>44900</c:v>
                </c:pt>
                <c:pt idx="486" formatCode="m/d/yyyy">
                  <c:v>44901</c:v>
                </c:pt>
                <c:pt idx="487" formatCode="m/d/yyyy">
                  <c:v>44902</c:v>
                </c:pt>
                <c:pt idx="488" formatCode="m/d/yyyy">
                  <c:v>44903</c:v>
                </c:pt>
                <c:pt idx="489" formatCode="m/d/yyyy">
                  <c:v>44904</c:v>
                </c:pt>
                <c:pt idx="490" formatCode="m/d/yyyy">
                  <c:v>44907</c:v>
                </c:pt>
                <c:pt idx="491" formatCode="m/d/yyyy">
                  <c:v>44908</c:v>
                </c:pt>
                <c:pt idx="492" formatCode="m/d/yyyy">
                  <c:v>44909</c:v>
                </c:pt>
                <c:pt idx="493" formatCode="m/d/yyyy">
                  <c:v>44910</c:v>
                </c:pt>
                <c:pt idx="494" formatCode="m/d/yyyy">
                  <c:v>44911</c:v>
                </c:pt>
                <c:pt idx="495" formatCode="m/d/yyyy">
                  <c:v>44914</c:v>
                </c:pt>
                <c:pt idx="496" formatCode="m/d/yyyy">
                  <c:v>44915</c:v>
                </c:pt>
                <c:pt idx="497" formatCode="m/d/yyyy">
                  <c:v>44916</c:v>
                </c:pt>
                <c:pt idx="498" formatCode="m/d/yyyy">
                  <c:v>44917</c:v>
                </c:pt>
                <c:pt idx="499" formatCode="m/d/yyyy">
                  <c:v>44918</c:v>
                </c:pt>
                <c:pt idx="500" formatCode="m/d/yyyy">
                  <c:v>44923</c:v>
                </c:pt>
                <c:pt idx="501" formatCode="m/d/yyyy">
                  <c:v>44924</c:v>
                </c:pt>
                <c:pt idx="502" formatCode="m/d/yyyy">
                  <c:v>44925</c:v>
                </c:pt>
                <c:pt idx="503" formatCode="m/d/yyyy">
                  <c:v>44929</c:v>
                </c:pt>
                <c:pt idx="504" formatCode="m/d/yyyy">
                  <c:v>44930</c:v>
                </c:pt>
                <c:pt idx="505" formatCode="m/d/yyyy">
                  <c:v>44931</c:v>
                </c:pt>
                <c:pt idx="506" formatCode="m/d/yyyy">
                  <c:v>44932</c:v>
                </c:pt>
                <c:pt idx="507" formatCode="m/d/yyyy">
                  <c:v>44935</c:v>
                </c:pt>
                <c:pt idx="508" formatCode="m/d/yyyy">
                  <c:v>44936</c:v>
                </c:pt>
                <c:pt idx="509" formatCode="m/d/yyyy">
                  <c:v>44937</c:v>
                </c:pt>
                <c:pt idx="510" formatCode="m/d/yyyy">
                  <c:v>44938</c:v>
                </c:pt>
                <c:pt idx="511" formatCode="m/d/yyyy">
                  <c:v>44939</c:v>
                </c:pt>
                <c:pt idx="512" formatCode="m/d/yyyy">
                  <c:v>44942</c:v>
                </c:pt>
                <c:pt idx="513" formatCode="m/d/yyyy">
                  <c:v>44943</c:v>
                </c:pt>
                <c:pt idx="514" formatCode="m/d/yyyy">
                  <c:v>44944</c:v>
                </c:pt>
                <c:pt idx="515" formatCode="m/d/yyyy">
                  <c:v>44945</c:v>
                </c:pt>
                <c:pt idx="516" formatCode="m/d/yyyy">
                  <c:v>44946</c:v>
                </c:pt>
                <c:pt idx="517" formatCode="m/d/yyyy">
                  <c:v>44949</c:v>
                </c:pt>
                <c:pt idx="518" formatCode="m/d/yyyy">
                  <c:v>44950</c:v>
                </c:pt>
                <c:pt idx="519" formatCode="m/d/yyyy">
                  <c:v>44951</c:v>
                </c:pt>
                <c:pt idx="520" formatCode="m/d/yyyy">
                  <c:v>44952</c:v>
                </c:pt>
                <c:pt idx="521" formatCode="m/d/yyyy">
                  <c:v>44953</c:v>
                </c:pt>
                <c:pt idx="522" formatCode="m/d/yyyy">
                  <c:v>44956</c:v>
                </c:pt>
                <c:pt idx="523" formatCode="m/d/yyyy">
                  <c:v>44957</c:v>
                </c:pt>
                <c:pt idx="524" formatCode="m/d/yyyy">
                  <c:v>44958</c:v>
                </c:pt>
                <c:pt idx="525" formatCode="m/d/yyyy">
                  <c:v>44959</c:v>
                </c:pt>
                <c:pt idx="526" formatCode="m/d/yyyy">
                  <c:v>44960</c:v>
                </c:pt>
                <c:pt idx="527" formatCode="m/d/yyyy">
                  <c:v>44963</c:v>
                </c:pt>
                <c:pt idx="528" formatCode="m/d/yyyy">
                  <c:v>44964</c:v>
                </c:pt>
                <c:pt idx="529" formatCode="m/d/yyyy">
                  <c:v>44965</c:v>
                </c:pt>
                <c:pt idx="530" formatCode="m/d/yyyy">
                  <c:v>44966</c:v>
                </c:pt>
                <c:pt idx="531" formatCode="m/d/yyyy">
                  <c:v>44967</c:v>
                </c:pt>
                <c:pt idx="532" formatCode="m/d/yyyy">
                  <c:v>44970</c:v>
                </c:pt>
                <c:pt idx="533" formatCode="m/d/yyyy">
                  <c:v>44971</c:v>
                </c:pt>
                <c:pt idx="534" formatCode="m/d/yyyy">
                  <c:v>44972</c:v>
                </c:pt>
                <c:pt idx="535" formatCode="m/d/yyyy">
                  <c:v>44973</c:v>
                </c:pt>
                <c:pt idx="536" formatCode="m/d/yyyy">
                  <c:v>44974</c:v>
                </c:pt>
                <c:pt idx="537" formatCode="m/d/yyyy">
                  <c:v>44977</c:v>
                </c:pt>
                <c:pt idx="538" formatCode="m/d/yyyy">
                  <c:v>44978</c:v>
                </c:pt>
                <c:pt idx="539" formatCode="m/d/yyyy">
                  <c:v>44979</c:v>
                </c:pt>
                <c:pt idx="540" formatCode="m/d/yyyy">
                  <c:v>44980</c:v>
                </c:pt>
                <c:pt idx="541" formatCode="m/d/yyyy">
                  <c:v>44981</c:v>
                </c:pt>
                <c:pt idx="542" formatCode="m/d/yyyy">
                  <c:v>44984</c:v>
                </c:pt>
                <c:pt idx="543" formatCode="m/d/yyyy">
                  <c:v>44985</c:v>
                </c:pt>
                <c:pt idx="544" formatCode="m/d/yyyy">
                  <c:v>44986</c:v>
                </c:pt>
                <c:pt idx="545" formatCode="m/d/yyyy">
                  <c:v>44987</c:v>
                </c:pt>
                <c:pt idx="546" formatCode="m/d/yyyy">
                  <c:v>44988</c:v>
                </c:pt>
                <c:pt idx="547" formatCode="m/d/yyyy">
                  <c:v>44991</c:v>
                </c:pt>
                <c:pt idx="548" formatCode="m/d/yyyy">
                  <c:v>44992</c:v>
                </c:pt>
                <c:pt idx="549" formatCode="m/d/yyyy">
                  <c:v>44993</c:v>
                </c:pt>
                <c:pt idx="550" formatCode="m/d/yyyy">
                  <c:v>44994</c:v>
                </c:pt>
                <c:pt idx="551" formatCode="m/d/yyyy">
                  <c:v>44995</c:v>
                </c:pt>
                <c:pt idx="552" formatCode="m/d/yyyy">
                  <c:v>44998</c:v>
                </c:pt>
                <c:pt idx="553" formatCode="m/d/yyyy">
                  <c:v>44999</c:v>
                </c:pt>
                <c:pt idx="554" formatCode="m/d/yyyy">
                  <c:v>45000</c:v>
                </c:pt>
                <c:pt idx="555" formatCode="m/d/yyyy">
                  <c:v>45001</c:v>
                </c:pt>
                <c:pt idx="556" formatCode="m/d/yyyy">
                  <c:v>45002</c:v>
                </c:pt>
                <c:pt idx="557" formatCode="m/d/yyyy">
                  <c:v>45005</c:v>
                </c:pt>
                <c:pt idx="558" formatCode="m/d/yyyy">
                  <c:v>45006</c:v>
                </c:pt>
                <c:pt idx="559" formatCode="m/d/yyyy">
                  <c:v>45007</c:v>
                </c:pt>
                <c:pt idx="560" formatCode="m/d/yyyy">
                  <c:v>45008</c:v>
                </c:pt>
                <c:pt idx="561" formatCode="m/d/yyyy">
                  <c:v>45009</c:v>
                </c:pt>
                <c:pt idx="562" formatCode="m/d/yyyy">
                  <c:v>45012</c:v>
                </c:pt>
                <c:pt idx="563" formatCode="m/d/yyyy">
                  <c:v>45013</c:v>
                </c:pt>
                <c:pt idx="564" formatCode="m/d/yyyy">
                  <c:v>45014</c:v>
                </c:pt>
                <c:pt idx="565" formatCode="m/d/yyyy">
                  <c:v>45015</c:v>
                </c:pt>
                <c:pt idx="566" formatCode="m/d/yyyy">
                  <c:v>45016</c:v>
                </c:pt>
                <c:pt idx="567" formatCode="m/d/yyyy">
                  <c:v>45019</c:v>
                </c:pt>
                <c:pt idx="568" formatCode="m/d/yyyy">
                  <c:v>45020</c:v>
                </c:pt>
                <c:pt idx="569" formatCode="m/d/yyyy">
                  <c:v>45021</c:v>
                </c:pt>
                <c:pt idx="570" formatCode="m/d/yyyy">
                  <c:v>45022</c:v>
                </c:pt>
                <c:pt idx="571" formatCode="m/d/yyyy">
                  <c:v>45027</c:v>
                </c:pt>
                <c:pt idx="572" formatCode="m/d/yyyy">
                  <c:v>45028</c:v>
                </c:pt>
                <c:pt idx="573" formatCode="m/d/yyyy">
                  <c:v>45029</c:v>
                </c:pt>
                <c:pt idx="574" formatCode="m/d/yyyy">
                  <c:v>45030</c:v>
                </c:pt>
                <c:pt idx="575" formatCode="m/d/yyyy">
                  <c:v>45033</c:v>
                </c:pt>
                <c:pt idx="576" formatCode="m/d/yyyy">
                  <c:v>45034</c:v>
                </c:pt>
                <c:pt idx="577" formatCode="m/d/yyyy">
                  <c:v>45035</c:v>
                </c:pt>
                <c:pt idx="578" formatCode="m/d/yyyy">
                  <c:v>45036</c:v>
                </c:pt>
                <c:pt idx="579" formatCode="m/d/yyyy">
                  <c:v>45037</c:v>
                </c:pt>
                <c:pt idx="580" formatCode="m/d/yyyy">
                  <c:v>45040</c:v>
                </c:pt>
                <c:pt idx="581" formatCode="m/d/yyyy">
                  <c:v>45041</c:v>
                </c:pt>
                <c:pt idx="582" formatCode="m/d/yyyy">
                  <c:v>45042</c:v>
                </c:pt>
                <c:pt idx="583" formatCode="m/d/yyyy">
                  <c:v>45043</c:v>
                </c:pt>
                <c:pt idx="584" formatCode="m/d/yyyy">
                  <c:v>45044</c:v>
                </c:pt>
                <c:pt idx="585" formatCode="m/d/yyyy">
                  <c:v>45048</c:v>
                </c:pt>
                <c:pt idx="586" formatCode="m/d/yyyy">
                  <c:v>45049</c:v>
                </c:pt>
                <c:pt idx="587" formatCode="m/d/yyyy">
                  <c:v>45050</c:v>
                </c:pt>
                <c:pt idx="588" formatCode="m/d/yyyy">
                  <c:v>45051</c:v>
                </c:pt>
                <c:pt idx="589" formatCode="m/d/yyyy">
                  <c:v>45055</c:v>
                </c:pt>
                <c:pt idx="590" formatCode="m/d/yyyy">
                  <c:v>45056</c:v>
                </c:pt>
                <c:pt idx="591" formatCode="m/d/yyyy">
                  <c:v>45057</c:v>
                </c:pt>
                <c:pt idx="592" formatCode="m/d/yyyy">
                  <c:v>45058</c:v>
                </c:pt>
                <c:pt idx="593" formatCode="m/d/yyyy">
                  <c:v>45061</c:v>
                </c:pt>
                <c:pt idx="594" formatCode="m/d/yyyy">
                  <c:v>45062</c:v>
                </c:pt>
                <c:pt idx="595" formatCode="m/d/yyyy">
                  <c:v>45063</c:v>
                </c:pt>
                <c:pt idx="596" formatCode="m/d/yyyy">
                  <c:v>45064</c:v>
                </c:pt>
                <c:pt idx="597" formatCode="m/d/yyyy">
                  <c:v>45065</c:v>
                </c:pt>
                <c:pt idx="598" formatCode="m/d/yyyy">
                  <c:v>45068</c:v>
                </c:pt>
                <c:pt idx="599" formatCode="m/d/yyyy">
                  <c:v>45069</c:v>
                </c:pt>
                <c:pt idx="600" formatCode="m/d/yyyy">
                  <c:v>45070</c:v>
                </c:pt>
                <c:pt idx="601" formatCode="m/d/yyyy">
                  <c:v>45071</c:v>
                </c:pt>
                <c:pt idx="602" formatCode="m/d/yyyy">
                  <c:v>45072</c:v>
                </c:pt>
                <c:pt idx="603" formatCode="m/d/yyyy">
                  <c:v>45076</c:v>
                </c:pt>
                <c:pt idx="604" formatCode="m/d/yyyy">
                  <c:v>45077</c:v>
                </c:pt>
                <c:pt idx="605" formatCode="m/d/yyyy">
                  <c:v>45078</c:v>
                </c:pt>
                <c:pt idx="606" formatCode="m/d/yyyy">
                  <c:v>45079</c:v>
                </c:pt>
                <c:pt idx="607" formatCode="m/d/yyyy">
                  <c:v>45082</c:v>
                </c:pt>
                <c:pt idx="608" formatCode="m/d/yyyy">
                  <c:v>45083</c:v>
                </c:pt>
                <c:pt idx="609" formatCode="m/d/yyyy">
                  <c:v>45084</c:v>
                </c:pt>
                <c:pt idx="610" formatCode="m/d/yyyy">
                  <c:v>45085</c:v>
                </c:pt>
                <c:pt idx="611" formatCode="m/d/yyyy">
                  <c:v>45086</c:v>
                </c:pt>
                <c:pt idx="612" formatCode="m/d/yyyy">
                  <c:v>45089</c:v>
                </c:pt>
                <c:pt idx="613" formatCode="m/d/yyyy">
                  <c:v>45090</c:v>
                </c:pt>
                <c:pt idx="614" formatCode="m/d/yyyy">
                  <c:v>45091</c:v>
                </c:pt>
                <c:pt idx="615" formatCode="m/d/yyyy">
                  <c:v>45092</c:v>
                </c:pt>
                <c:pt idx="616" formatCode="m/d/yyyy">
                  <c:v>45093</c:v>
                </c:pt>
                <c:pt idx="617" formatCode="m/d/yyyy">
                  <c:v>45096</c:v>
                </c:pt>
                <c:pt idx="618" formatCode="m/d/yyyy">
                  <c:v>45097</c:v>
                </c:pt>
                <c:pt idx="619" formatCode="m/d/yyyy">
                  <c:v>45098</c:v>
                </c:pt>
                <c:pt idx="620" formatCode="m/d/yyyy">
                  <c:v>45099</c:v>
                </c:pt>
                <c:pt idx="621" formatCode="m/d/yyyy">
                  <c:v>45100</c:v>
                </c:pt>
                <c:pt idx="622" formatCode="m/d/yyyy">
                  <c:v>45103</c:v>
                </c:pt>
                <c:pt idx="623" formatCode="m/d/yyyy">
                  <c:v>45104</c:v>
                </c:pt>
                <c:pt idx="624" formatCode="m/d/yyyy">
                  <c:v>45105</c:v>
                </c:pt>
                <c:pt idx="625" formatCode="m/d/yyyy">
                  <c:v>45106</c:v>
                </c:pt>
                <c:pt idx="626" formatCode="m/d/yyyy">
                  <c:v>45107</c:v>
                </c:pt>
                <c:pt idx="627" formatCode="m/d/yyyy">
                  <c:v>45110</c:v>
                </c:pt>
                <c:pt idx="628" formatCode="m/d/yyyy">
                  <c:v>45111</c:v>
                </c:pt>
                <c:pt idx="629" formatCode="m/d/yyyy">
                  <c:v>45112</c:v>
                </c:pt>
                <c:pt idx="630" formatCode="m/d/yyyy">
                  <c:v>45113</c:v>
                </c:pt>
                <c:pt idx="631" formatCode="m/d/yyyy">
                  <c:v>45114</c:v>
                </c:pt>
                <c:pt idx="632" formatCode="m/d/yyyy">
                  <c:v>45117</c:v>
                </c:pt>
                <c:pt idx="633" formatCode="m/d/yyyy">
                  <c:v>45118</c:v>
                </c:pt>
                <c:pt idx="634" formatCode="m/d/yyyy">
                  <c:v>45119</c:v>
                </c:pt>
                <c:pt idx="635" formatCode="m/d/yyyy">
                  <c:v>45120</c:v>
                </c:pt>
                <c:pt idx="636" formatCode="m/d/yyyy">
                  <c:v>45121</c:v>
                </c:pt>
                <c:pt idx="637" formatCode="m/d/yyyy">
                  <c:v>45124</c:v>
                </c:pt>
                <c:pt idx="638" formatCode="m/d/yyyy">
                  <c:v>45125</c:v>
                </c:pt>
                <c:pt idx="639" formatCode="m/d/yyyy">
                  <c:v>45126</c:v>
                </c:pt>
                <c:pt idx="640" formatCode="m/d/yyyy">
                  <c:v>45127</c:v>
                </c:pt>
                <c:pt idx="641" formatCode="m/d/yyyy">
                  <c:v>45128</c:v>
                </c:pt>
                <c:pt idx="642" formatCode="m/d/yyyy">
                  <c:v>45131</c:v>
                </c:pt>
                <c:pt idx="643" formatCode="m/d/yyyy">
                  <c:v>45132</c:v>
                </c:pt>
                <c:pt idx="644" formatCode="m/d/yyyy">
                  <c:v>45133</c:v>
                </c:pt>
                <c:pt idx="645" formatCode="m/d/yyyy">
                  <c:v>45134</c:v>
                </c:pt>
                <c:pt idx="646" formatCode="m/d/yyyy">
                  <c:v>45135</c:v>
                </c:pt>
                <c:pt idx="647" formatCode="m/d/yyyy">
                  <c:v>45138</c:v>
                </c:pt>
                <c:pt idx="648" formatCode="m/d/yyyy">
                  <c:v>45139</c:v>
                </c:pt>
                <c:pt idx="649" formatCode="m/d/yyyy">
                  <c:v>45140</c:v>
                </c:pt>
                <c:pt idx="650" formatCode="m/d/yyyy">
                  <c:v>45141</c:v>
                </c:pt>
                <c:pt idx="651" formatCode="m/d/yyyy">
                  <c:v>45142</c:v>
                </c:pt>
                <c:pt idx="652" formatCode="m/d/yyyy">
                  <c:v>45145</c:v>
                </c:pt>
                <c:pt idx="653" formatCode="m/d/yyyy">
                  <c:v>45146</c:v>
                </c:pt>
                <c:pt idx="654" formatCode="m/d/yyyy">
                  <c:v>45147</c:v>
                </c:pt>
                <c:pt idx="655" formatCode="m/d/yyyy">
                  <c:v>45148</c:v>
                </c:pt>
                <c:pt idx="656" formatCode="m/d/yyyy">
                  <c:v>45149</c:v>
                </c:pt>
                <c:pt idx="657" formatCode="m/d/yyyy">
                  <c:v>45152</c:v>
                </c:pt>
                <c:pt idx="658" formatCode="m/d/yyyy">
                  <c:v>45153</c:v>
                </c:pt>
                <c:pt idx="659" formatCode="m/d/yyyy">
                  <c:v>45154</c:v>
                </c:pt>
                <c:pt idx="660" formatCode="m/d/yyyy">
                  <c:v>45155</c:v>
                </c:pt>
                <c:pt idx="661" formatCode="m/d/yyyy">
                  <c:v>45156</c:v>
                </c:pt>
                <c:pt idx="662" formatCode="m/d/yyyy">
                  <c:v>45159</c:v>
                </c:pt>
                <c:pt idx="663" formatCode="m/d/yyyy">
                  <c:v>45160</c:v>
                </c:pt>
                <c:pt idx="664" formatCode="m/d/yyyy">
                  <c:v>45161</c:v>
                </c:pt>
                <c:pt idx="665" formatCode="m/d/yyyy">
                  <c:v>45162</c:v>
                </c:pt>
                <c:pt idx="666" formatCode="m/d/yyyy">
                  <c:v>45163</c:v>
                </c:pt>
                <c:pt idx="667" formatCode="m/d/yyyy">
                  <c:v>45167</c:v>
                </c:pt>
                <c:pt idx="668" formatCode="m/d/yyyy">
                  <c:v>45168</c:v>
                </c:pt>
                <c:pt idx="669" formatCode="m/d/yyyy">
                  <c:v>45169</c:v>
                </c:pt>
                <c:pt idx="670" formatCode="m/d/yyyy">
                  <c:v>45170</c:v>
                </c:pt>
                <c:pt idx="671" formatCode="m/d/yyyy">
                  <c:v>45173</c:v>
                </c:pt>
                <c:pt idx="672" formatCode="m/d/yyyy">
                  <c:v>45174</c:v>
                </c:pt>
                <c:pt idx="673" formatCode="m/d/yyyy">
                  <c:v>45175</c:v>
                </c:pt>
                <c:pt idx="674" formatCode="m/d/yyyy">
                  <c:v>45176</c:v>
                </c:pt>
                <c:pt idx="675" formatCode="m/d/yyyy">
                  <c:v>45177</c:v>
                </c:pt>
                <c:pt idx="676" formatCode="m/d/yyyy">
                  <c:v>45180</c:v>
                </c:pt>
                <c:pt idx="677" formatCode="m/d/yyyy">
                  <c:v>45181</c:v>
                </c:pt>
                <c:pt idx="678" formatCode="m/d/yyyy">
                  <c:v>45182</c:v>
                </c:pt>
                <c:pt idx="679" formatCode="m/d/yyyy">
                  <c:v>45183</c:v>
                </c:pt>
                <c:pt idx="680" formatCode="m/d/yyyy">
                  <c:v>45184</c:v>
                </c:pt>
                <c:pt idx="681" formatCode="m/d/yyyy">
                  <c:v>45187</c:v>
                </c:pt>
                <c:pt idx="682" formatCode="m/d/yyyy">
                  <c:v>45188</c:v>
                </c:pt>
                <c:pt idx="683" formatCode="m/d/yyyy">
                  <c:v>45189</c:v>
                </c:pt>
                <c:pt idx="684" formatCode="m/d/yyyy">
                  <c:v>45190</c:v>
                </c:pt>
                <c:pt idx="685" formatCode="m/d/yyyy">
                  <c:v>45191</c:v>
                </c:pt>
                <c:pt idx="686" formatCode="m/d/yyyy">
                  <c:v>45194</c:v>
                </c:pt>
                <c:pt idx="687" formatCode="m/d/yyyy">
                  <c:v>45195</c:v>
                </c:pt>
                <c:pt idx="688" formatCode="m/d/yyyy">
                  <c:v>45196</c:v>
                </c:pt>
                <c:pt idx="689" formatCode="m/d/yyyy">
                  <c:v>45197</c:v>
                </c:pt>
                <c:pt idx="690" formatCode="m/d/yyyy">
                  <c:v>45198</c:v>
                </c:pt>
                <c:pt idx="691" formatCode="m/d/yyyy">
                  <c:v>45201</c:v>
                </c:pt>
                <c:pt idx="692" formatCode="m/d/yyyy">
                  <c:v>45202</c:v>
                </c:pt>
                <c:pt idx="693" formatCode="m/d/yyyy">
                  <c:v>45203</c:v>
                </c:pt>
                <c:pt idx="694" formatCode="m/d/yyyy">
                  <c:v>45204</c:v>
                </c:pt>
                <c:pt idx="695" formatCode="m/d/yyyy">
                  <c:v>45205</c:v>
                </c:pt>
                <c:pt idx="696" formatCode="m/d/yyyy">
                  <c:v>45208</c:v>
                </c:pt>
                <c:pt idx="697" formatCode="m/d/yyyy">
                  <c:v>45209</c:v>
                </c:pt>
                <c:pt idx="698" formatCode="m/d/yyyy">
                  <c:v>45210</c:v>
                </c:pt>
                <c:pt idx="699" formatCode="m/d/yyyy">
                  <c:v>45211</c:v>
                </c:pt>
                <c:pt idx="700" formatCode="m/d/yyyy">
                  <c:v>45212</c:v>
                </c:pt>
                <c:pt idx="701" formatCode="m/d/yyyy">
                  <c:v>45215</c:v>
                </c:pt>
                <c:pt idx="702" formatCode="m/d/yyyy">
                  <c:v>45216</c:v>
                </c:pt>
                <c:pt idx="703" formatCode="m/d/yyyy">
                  <c:v>45217</c:v>
                </c:pt>
                <c:pt idx="704" formatCode="m/d/yyyy">
                  <c:v>45218</c:v>
                </c:pt>
                <c:pt idx="705" formatCode="m/d/yyyy">
                  <c:v>45219</c:v>
                </c:pt>
                <c:pt idx="706" formatCode="m/d/yyyy">
                  <c:v>45222</c:v>
                </c:pt>
                <c:pt idx="707" formatCode="m/d/yyyy">
                  <c:v>45223</c:v>
                </c:pt>
                <c:pt idx="708" formatCode="m/d/yyyy">
                  <c:v>45224</c:v>
                </c:pt>
                <c:pt idx="709" formatCode="m/d/yyyy">
                  <c:v>45225</c:v>
                </c:pt>
                <c:pt idx="710" formatCode="m/d/yyyy">
                  <c:v>45226</c:v>
                </c:pt>
                <c:pt idx="711" formatCode="m/d/yyyy">
                  <c:v>45229</c:v>
                </c:pt>
                <c:pt idx="712" formatCode="m/d/yyyy">
                  <c:v>45230</c:v>
                </c:pt>
                <c:pt idx="713" formatCode="m/d/yyyy">
                  <c:v>45231</c:v>
                </c:pt>
                <c:pt idx="714" formatCode="m/d/yyyy">
                  <c:v>45232</c:v>
                </c:pt>
                <c:pt idx="715" formatCode="m/d/yyyy">
                  <c:v>45233</c:v>
                </c:pt>
                <c:pt idx="716" formatCode="m/d/yyyy">
                  <c:v>45236</c:v>
                </c:pt>
                <c:pt idx="717" formatCode="m/d/yyyy">
                  <c:v>45237</c:v>
                </c:pt>
                <c:pt idx="718" formatCode="m/d/yyyy">
                  <c:v>45238</c:v>
                </c:pt>
                <c:pt idx="719" formatCode="m/d/yyyy">
                  <c:v>45239</c:v>
                </c:pt>
                <c:pt idx="720" formatCode="m/d/yyyy">
                  <c:v>45240</c:v>
                </c:pt>
                <c:pt idx="721" formatCode="m/d/yyyy">
                  <c:v>45243</c:v>
                </c:pt>
                <c:pt idx="722" formatCode="m/d/yyyy">
                  <c:v>45244</c:v>
                </c:pt>
                <c:pt idx="723" formatCode="m/d/yyyy">
                  <c:v>45245</c:v>
                </c:pt>
                <c:pt idx="724" formatCode="m/d/yyyy">
                  <c:v>45246</c:v>
                </c:pt>
                <c:pt idx="725" formatCode="m/d/yyyy">
                  <c:v>45247</c:v>
                </c:pt>
                <c:pt idx="726" formatCode="m/d/yyyy">
                  <c:v>45250</c:v>
                </c:pt>
                <c:pt idx="727" formatCode="m/d/yyyy">
                  <c:v>45251</c:v>
                </c:pt>
                <c:pt idx="728" formatCode="m/d/yyyy">
                  <c:v>45252</c:v>
                </c:pt>
                <c:pt idx="729" formatCode="m/d/yyyy">
                  <c:v>45253</c:v>
                </c:pt>
                <c:pt idx="730" formatCode="m/d/yyyy">
                  <c:v>45254</c:v>
                </c:pt>
                <c:pt idx="731" formatCode="m/d/yyyy">
                  <c:v>45257</c:v>
                </c:pt>
                <c:pt idx="732" formatCode="m/d/yyyy">
                  <c:v>45258</c:v>
                </c:pt>
                <c:pt idx="733" formatCode="m/d/yyyy">
                  <c:v>45259</c:v>
                </c:pt>
                <c:pt idx="734" formatCode="m/d/yyyy">
                  <c:v>45260</c:v>
                </c:pt>
                <c:pt idx="735" formatCode="m/d/yyyy">
                  <c:v>45261</c:v>
                </c:pt>
                <c:pt idx="736" formatCode="m/d/yyyy">
                  <c:v>45264</c:v>
                </c:pt>
                <c:pt idx="737" formatCode="m/d/yyyy">
                  <c:v>45265</c:v>
                </c:pt>
                <c:pt idx="738" formatCode="m/d/yyyy">
                  <c:v>45266</c:v>
                </c:pt>
                <c:pt idx="739" formatCode="m/d/yyyy">
                  <c:v>45267</c:v>
                </c:pt>
                <c:pt idx="740" formatCode="m/d/yyyy">
                  <c:v>45268</c:v>
                </c:pt>
                <c:pt idx="741" formatCode="m/d/yyyy">
                  <c:v>45271</c:v>
                </c:pt>
                <c:pt idx="742" formatCode="m/d/yyyy">
                  <c:v>45272</c:v>
                </c:pt>
                <c:pt idx="743" formatCode="m/d/yyyy">
                  <c:v>45273</c:v>
                </c:pt>
                <c:pt idx="744" formatCode="m/d/yyyy">
                  <c:v>45274</c:v>
                </c:pt>
                <c:pt idx="745" formatCode="m/d/yyyy">
                  <c:v>45275</c:v>
                </c:pt>
                <c:pt idx="746" formatCode="m/d/yyyy">
                  <c:v>45278</c:v>
                </c:pt>
                <c:pt idx="747" formatCode="m/d/yyyy">
                  <c:v>45279</c:v>
                </c:pt>
                <c:pt idx="748" formatCode="m/d/yyyy">
                  <c:v>45280</c:v>
                </c:pt>
                <c:pt idx="749" formatCode="m/d/yyyy">
                  <c:v>45281</c:v>
                </c:pt>
                <c:pt idx="750" formatCode="m/d/yyyy">
                  <c:v>45282</c:v>
                </c:pt>
                <c:pt idx="751" formatCode="m/d/yyyy">
                  <c:v>45287</c:v>
                </c:pt>
                <c:pt idx="752" formatCode="m/d/yyyy">
                  <c:v>45288</c:v>
                </c:pt>
                <c:pt idx="753" formatCode="m/d/yyyy">
                  <c:v>45289</c:v>
                </c:pt>
                <c:pt idx="754" formatCode="m/d/yyyy">
                  <c:v>45293</c:v>
                </c:pt>
                <c:pt idx="755" formatCode="m/d/yyyy">
                  <c:v>45294</c:v>
                </c:pt>
                <c:pt idx="756" formatCode="m/d/yyyy">
                  <c:v>45295</c:v>
                </c:pt>
                <c:pt idx="757" formatCode="m/d/yyyy">
                  <c:v>45296</c:v>
                </c:pt>
                <c:pt idx="758" formatCode="m/d/yyyy">
                  <c:v>45299</c:v>
                </c:pt>
                <c:pt idx="759" formatCode="m/d/yyyy">
                  <c:v>45300</c:v>
                </c:pt>
                <c:pt idx="760" formatCode="m/d/yyyy">
                  <c:v>45301</c:v>
                </c:pt>
                <c:pt idx="761" formatCode="m/d/yyyy">
                  <c:v>45302</c:v>
                </c:pt>
                <c:pt idx="762" formatCode="m/d/yyyy">
                  <c:v>45303</c:v>
                </c:pt>
                <c:pt idx="763" formatCode="m/d/yyyy">
                  <c:v>45306</c:v>
                </c:pt>
                <c:pt idx="764" formatCode="m/d/yyyy">
                  <c:v>45307</c:v>
                </c:pt>
                <c:pt idx="765" formatCode="m/d/yyyy">
                  <c:v>45308</c:v>
                </c:pt>
                <c:pt idx="766" formatCode="m/d/yyyy">
                  <c:v>45309</c:v>
                </c:pt>
                <c:pt idx="767" formatCode="m/d/yyyy">
                  <c:v>45310</c:v>
                </c:pt>
                <c:pt idx="768" formatCode="m/d/yyyy">
                  <c:v>45313</c:v>
                </c:pt>
                <c:pt idx="769" formatCode="m/d/yyyy">
                  <c:v>45314</c:v>
                </c:pt>
                <c:pt idx="770" formatCode="m/d/yyyy">
                  <c:v>45315</c:v>
                </c:pt>
                <c:pt idx="771" formatCode="m/d/yyyy">
                  <c:v>45316</c:v>
                </c:pt>
                <c:pt idx="772" formatCode="m/d/yyyy">
                  <c:v>45317</c:v>
                </c:pt>
                <c:pt idx="773" formatCode="m/d/yyyy">
                  <c:v>45320</c:v>
                </c:pt>
                <c:pt idx="774" formatCode="m/d/yyyy">
                  <c:v>45321</c:v>
                </c:pt>
                <c:pt idx="775" formatCode="m/d/yyyy">
                  <c:v>45322</c:v>
                </c:pt>
                <c:pt idx="776" formatCode="m/d/yyyy">
                  <c:v>45323</c:v>
                </c:pt>
                <c:pt idx="777" formatCode="m/d/yyyy">
                  <c:v>45324</c:v>
                </c:pt>
                <c:pt idx="778" formatCode="m/d/yyyy">
                  <c:v>45327</c:v>
                </c:pt>
                <c:pt idx="779" formatCode="m/d/yyyy">
                  <c:v>45328</c:v>
                </c:pt>
                <c:pt idx="780" formatCode="m/d/yyyy">
                  <c:v>45329</c:v>
                </c:pt>
                <c:pt idx="781" formatCode="m/d/yyyy">
                  <c:v>45330</c:v>
                </c:pt>
                <c:pt idx="782" formatCode="m/d/yyyy">
                  <c:v>45331</c:v>
                </c:pt>
                <c:pt idx="783" formatCode="m/d/yyyy">
                  <c:v>45334</c:v>
                </c:pt>
                <c:pt idx="784" formatCode="m/d/yyyy">
                  <c:v>45335</c:v>
                </c:pt>
                <c:pt idx="785" formatCode="m/d/yyyy">
                  <c:v>45336</c:v>
                </c:pt>
                <c:pt idx="786" formatCode="m/d/yyyy">
                  <c:v>45337</c:v>
                </c:pt>
                <c:pt idx="787" formatCode="m/d/yyyy">
                  <c:v>45338</c:v>
                </c:pt>
                <c:pt idx="788" formatCode="m/d/yyyy">
                  <c:v>45341</c:v>
                </c:pt>
                <c:pt idx="789" formatCode="m/d/yyyy">
                  <c:v>45342</c:v>
                </c:pt>
                <c:pt idx="790" formatCode="m/d/yyyy">
                  <c:v>45343</c:v>
                </c:pt>
                <c:pt idx="791" formatCode="m/d/yyyy">
                  <c:v>45344</c:v>
                </c:pt>
                <c:pt idx="792" formatCode="m/d/yyyy">
                  <c:v>45345</c:v>
                </c:pt>
                <c:pt idx="793" formatCode="m/d/yyyy">
                  <c:v>45348</c:v>
                </c:pt>
                <c:pt idx="794" formatCode="m/d/yyyy">
                  <c:v>45349</c:v>
                </c:pt>
                <c:pt idx="795" formatCode="m/d/yyyy">
                  <c:v>45350</c:v>
                </c:pt>
                <c:pt idx="796" formatCode="m/d/yyyy">
                  <c:v>45351</c:v>
                </c:pt>
                <c:pt idx="797" formatCode="m/d/yyyy">
                  <c:v>45352</c:v>
                </c:pt>
                <c:pt idx="798" formatCode="m/d/yyyy">
                  <c:v>45355</c:v>
                </c:pt>
                <c:pt idx="799" formatCode="m/d/yyyy">
                  <c:v>45356</c:v>
                </c:pt>
                <c:pt idx="800" formatCode="m/d/yyyy">
                  <c:v>45357</c:v>
                </c:pt>
                <c:pt idx="801" formatCode="m/d/yyyy">
                  <c:v>45358</c:v>
                </c:pt>
                <c:pt idx="802" formatCode="m/d/yyyy">
                  <c:v>45359</c:v>
                </c:pt>
                <c:pt idx="803" formatCode="m/d/yyyy">
                  <c:v>45362</c:v>
                </c:pt>
                <c:pt idx="804" formatCode="m/d/yyyy">
                  <c:v>45363</c:v>
                </c:pt>
                <c:pt idx="805" formatCode="m/d/yyyy">
                  <c:v>45364</c:v>
                </c:pt>
                <c:pt idx="806" formatCode="m/d/yyyy">
                  <c:v>45365</c:v>
                </c:pt>
                <c:pt idx="807" formatCode="m/d/yyyy">
                  <c:v>45366</c:v>
                </c:pt>
                <c:pt idx="808" formatCode="m/d/yyyy">
                  <c:v>45369</c:v>
                </c:pt>
                <c:pt idx="809" formatCode="m/d/yyyy">
                  <c:v>45370</c:v>
                </c:pt>
                <c:pt idx="810" formatCode="m/d/yyyy">
                  <c:v>45371</c:v>
                </c:pt>
                <c:pt idx="811" formatCode="m/d/yyyy">
                  <c:v>45372</c:v>
                </c:pt>
                <c:pt idx="812" formatCode="m/d/yyyy">
                  <c:v>45373</c:v>
                </c:pt>
                <c:pt idx="813" formatCode="m/d/yyyy">
                  <c:v>45376</c:v>
                </c:pt>
                <c:pt idx="814" formatCode="m/d/yyyy">
                  <c:v>45377</c:v>
                </c:pt>
                <c:pt idx="815" formatCode="m/d/yyyy">
                  <c:v>45378</c:v>
                </c:pt>
                <c:pt idx="816" formatCode="m/d/yyyy">
                  <c:v>45379</c:v>
                </c:pt>
              </c:numCache>
            </c:numRef>
          </c:cat>
          <c:val>
            <c:numRef>
              <c:f>Arkusz1!$B$2:$B$818</c:f>
              <c:numCache>
                <c:formatCode>General</c:formatCode>
                <c:ptCount val="817"/>
                <c:pt idx="0">
                  <c:v>422.5</c:v>
                </c:pt>
                <c:pt idx="1">
                  <c:v>434.75</c:v>
                </c:pt>
                <c:pt idx="2">
                  <c:v>438.25</c:v>
                </c:pt>
                <c:pt idx="3">
                  <c:v>439</c:v>
                </c:pt>
                <c:pt idx="4">
                  <c:v>446.75</c:v>
                </c:pt>
                <c:pt idx="5">
                  <c:v>449</c:v>
                </c:pt>
                <c:pt idx="6">
                  <c:v>461.25</c:v>
                </c:pt>
                <c:pt idx="7">
                  <c:v>461.5</c:v>
                </c:pt>
                <c:pt idx="8">
                  <c:v>461.25</c:v>
                </c:pt>
                <c:pt idx="9">
                  <c:v>453.75</c:v>
                </c:pt>
                <c:pt idx="10">
                  <c:v>455.75</c:v>
                </c:pt>
                <c:pt idx="11">
                  <c:v>461</c:v>
                </c:pt>
                <c:pt idx="12">
                  <c:v>460.5</c:v>
                </c:pt>
                <c:pt idx="13">
                  <c:v>456.5</c:v>
                </c:pt>
                <c:pt idx="14">
                  <c:v>450.5</c:v>
                </c:pt>
                <c:pt idx="15">
                  <c:v>451</c:v>
                </c:pt>
                <c:pt idx="16">
                  <c:v>452.75</c:v>
                </c:pt>
                <c:pt idx="17">
                  <c:v>458</c:v>
                </c:pt>
                <c:pt idx="18">
                  <c:v>453.5</c:v>
                </c:pt>
                <c:pt idx="19">
                  <c:v>452.5</c:v>
                </c:pt>
                <c:pt idx="20">
                  <c:v>456.5</c:v>
                </c:pt>
                <c:pt idx="21">
                  <c:v>474</c:v>
                </c:pt>
                <c:pt idx="22">
                  <c:v>480.5</c:v>
                </c:pt>
                <c:pt idx="23">
                  <c:v>479</c:v>
                </c:pt>
                <c:pt idx="24">
                  <c:v>491.5</c:v>
                </c:pt>
                <c:pt idx="25">
                  <c:v>497.5</c:v>
                </c:pt>
                <c:pt idx="26">
                  <c:v>500.5</c:v>
                </c:pt>
                <c:pt idx="27">
                  <c:v>505.25</c:v>
                </c:pt>
                <c:pt idx="28">
                  <c:v>505.25</c:v>
                </c:pt>
                <c:pt idx="29">
                  <c:v>505.75</c:v>
                </c:pt>
                <c:pt idx="30">
                  <c:v>521.5</c:v>
                </c:pt>
                <c:pt idx="31">
                  <c:v>518.5</c:v>
                </c:pt>
                <c:pt idx="32">
                  <c:v>522.5</c:v>
                </c:pt>
                <c:pt idx="33">
                  <c:v>529.75</c:v>
                </c:pt>
                <c:pt idx="34">
                  <c:v>525.5</c:v>
                </c:pt>
                <c:pt idx="35">
                  <c:v>528.5</c:v>
                </c:pt>
                <c:pt idx="36">
                  <c:v>534.25</c:v>
                </c:pt>
                <c:pt idx="37">
                  <c:v>542.75</c:v>
                </c:pt>
                <c:pt idx="38">
                  <c:v>544</c:v>
                </c:pt>
                <c:pt idx="39">
                  <c:v>534.25</c:v>
                </c:pt>
                <c:pt idx="40">
                  <c:v>529</c:v>
                </c:pt>
                <c:pt idx="41">
                  <c:v>520</c:v>
                </c:pt>
                <c:pt idx="42">
                  <c:v>522.5</c:v>
                </c:pt>
                <c:pt idx="43">
                  <c:v>538.25</c:v>
                </c:pt>
                <c:pt idx="44">
                  <c:v>550</c:v>
                </c:pt>
                <c:pt idx="45">
                  <c:v>548.75</c:v>
                </c:pt>
                <c:pt idx="46">
                  <c:v>541</c:v>
                </c:pt>
                <c:pt idx="47">
                  <c:v>534.5</c:v>
                </c:pt>
                <c:pt idx="48">
                  <c:v>549.75</c:v>
                </c:pt>
                <c:pt idx="49">
                  <c:v>554.5</c:v>
                </c:pt>
                <c:pt idx="50">
                  <c:v>544.75</c:v>
                </c:pt>
                <c:pt idx="51">
                  <c:v>539</c:v>
                </c:pt>
                <c:pt idx="52">
                  <c:v>532.25</c:v>
                </c:pt>
                <c:pt idx="53">
                  <c:v>516</c:v>
                </c:pt>
                <c:pt idx="54">
                  <c:v>511.25</c:v>
                </c:pt>
                <c:pt idx="55">
                  <c:v>514.5</c:v>
                </c:pt>
                <c:pt idx="56">
                  <c:v>499.25</c:v>
                </c:pt>
                <c:pt idx="57">
                  <c:v>510</c:v>
                </c:pt>
                <c:pt idx="58">
                  <c:v>490.25</c:v>
                </c:pt>
                <c:pt idx="59">
                  <c:v>514.75</c:v>
                </c:pt>
                <c:pt idx="60">
                  <c:v>508</c:v>
                </c:pt>
                <c:pt idx="61">
                  <c:v>510</c:v>
                </c:pt>
                <c:pt idx="62">
                  <c:v>507.5</c:v>
                </c:pt>
                <c:pt idx="63">
                  <c:v>501</c:v>
                </c:pt>
                <c:pt idx="64">
                  <c:v>508.5</c:v>
                </c:pt>
                <c:pt idx="65">
                  <c:v>499.5</c:v>
                </c:pt>
                <c:pt idx="66">
                  <c:v>506</c:v>
                </c:pt>
                <c:pt idx="67">
                  <c:v>509</c:v>
                </c:pt>
                <c:pt idx="68">
                  <c:v>514.75</c:v>
                </c:pt>
                <c:pt idx="69">
                  <c:v>513.25</c:v>
                </c:pt>
                <c:pt idx="70">
                  <c:v>532</c:v>
                </c:pt>
                <c:pt idx="71">
                  <c:v>533.25</c:v>
                </c:pt>
                <c:pt idx="72">
                  <c:v>534.25</c:v>
                </c:pt>
                <c:pt idx="73">
                  <c:v>532.5</c:v>
                </c:pt>
                <c:pt idx="74">
                  <c:v>522.75</c:v>
                </c:pt>
                <c:pt idx="75">
                  <c:v>524.25</c:v>
                </c:pt>
                <c:pt idx="76">
                  <c:v>524.75</c:v>
                </c:pt>
                <c:pt idx="77">
                  <c:v>528.5</c:v>
                </c:pt>
                <c:pt idx="78">
                  <c:v>526.25</c:v>
                </c:pt>
                <c:pt idx="79">
                  <c:v>529.5</c:v>
                </c:pt>
                <c:pt idx="80">
                  <c:v>543.5</c:v>
                </c:pt>
                <c:pt idx="81">
                  <c:v>547.75</c:v>
                </c:pt>
                <c:pt idx="82">
                  <c:v>537.75</c:v>
                </c:pt>
                <c:pt idx="83">
                  <c:v>555.25</c:v>
                </c:pt>
                <c:pt idx="84">
                  <c:v>562.75</c:v>
                </c:pt>
                <c:pt idx="85">
                  <c:v>554.25</c:v>
                </c:pt>
                <c:pt idx="86">
                  <c:v>554</c:v>
                </c:pt>
                <c:pt idx="87">
                  <c:v>557.5</c:v>
                </c:pt>
                <c:pt idx="88">
                  <c:v>561.25</c:v>
                </c:pt>
                <c:pt idx="89">
                  <c:v>572.75</c:v>
                </c:pt>
                <c:pt idx="90">
                  <c:v>552</c:v>
                </c:pt>
                <c:pt idx="91">
                  <c:v>560.75</c:v>
                </c:pt>
                <c:pt idx="92">
                  <c:v>567</c:v>
                </c:pt>
                <c:pt idx="93">
                  <c:v>569.25</c:v>
                </c:pt>
                <c:pt idx="94">
                  <c:v>546.25</c:v>
                </c:pt>
                <c:pt idx="95">
                  <c:v>549.5</c:v>
                </c:pt>
                <c:pt idx="96">
                  <c:v>550</c:v>
                </c:pt>
                <c:pt idx="97">
                  <c:v>560.5</c:v>
                </c:pt>
                <c:pt idx="98">
                  <c:v>562.5</c:v>
                </c:pt>
                <c:pt idx="99">
                  <c:v>565.25</c:v>
                </c:pt>
                <c:pt idx="100">
                  <c:v>566</c:v>
                </c:pt>
                <c:pt idx="101">
                  <c:v>569.25</c:v>
                </c:pt>
                <c:pt idx="102">
                  <c:v>577.75</c:v>
                </c:pt>
                <c:pt idx="103">
                  <c:v>583.25</c:v>
                </c:pt>
                <c:pt idx="104">
                  <c:v>581</c:v>
                </c:pt>
                <c:pt idx="105">
                  <c:v>585.25</c:v>
                </c:pt>
                <c:pt idx="106">
                  <c:v>584</c:v>
                </c:pt>
                <c:pt idx="107">
                  <c:v>584.25</c:v>
                </c:pt>
                <c:pt idx="108">
                  <c:v>589</c:v>
                </c:pt>
                <c:pt idx="109">
                  <c:v>591.75</c:v>
                </c:pt>
                <c:pt idx="110">
                  <c:v>592.25</c:v>
                </c:pt>
                <c:pt idx="111">
                  <c:v>597.25</c:v>
                </c:pt>
                <c:pt idx="112">
                  <c:v>599</c:v>
                </c:pt>
                <c:pt idx="113">
                  <c:v>608.25</c:v>
                </c:pt>
                <c:pt idx="114">
                  <c:v>594.25</c:v>
                </c:pt>
                <c:pt idx="115">
                  <c:v>596.75</c:v>
                </c:pt>
                <c:pt idx="116">
                  <c:v>599</c:v>
                </c:pt>
                <c:pt idx="117">
                  <c:v>603.75</c:v>
                </c:pt>
                <c:pt idx="118">
                  <c:v>610.5</c:v>
                </c:pt>
                <c:pt idx="119">
                  <c:v>607</c:v>
                </c:pt>
                <c:pt idx="120">
                  <c:v>609.5</c:v>
                </c:pt>
                <c:pt idx="121">
                  <c:v>603.75</c:v>
                </c:pt>
                <c:pt idx="122">
                  <c:v>604.25</c:v>
                </c:pt>
                <c:pt idx="123">
                  <c:v>601</c:v>
                </c:pt>
                <c:pt idx="124">
                  <c:v>610</c:v>
                </c:pt>
                <c:pt idx="125">
                  <c:v>615.25</c:v>
                </c:pt>
                <c:pt idx="126">
                  <c:v>618.75</c:v>
                </c:pt>
                <c:pt idx="127">
                  <c:v>603</c:v>
                </c:pt>
                <c:pt idx="128">
                  <c:v>590</c:v>
                </c:pt>
                <c:pt idx="129">
                  <c:v>596.25</c:v>
                </c:pt>
                <c:pt idx="130">
                  <c:v>614.25</c:v>
                </c:pt>
                <c:pt idx="131">
                  <c:v>610</c:v>
                </c:pt>
                <c:pt idx="132">
                  <c:v>615.75</c:v>
                </c:pt>
                <c:pt idx="133">
                  <c:v>616</c:v>
                </c:pt>
                <c:pt idx="134">
                  <c:v>604.75</c:v>
                </c:pt>
                <c:pt idx="135">
                  <c:v>600.5</c:v>
                </c:pt>
                <c:pt idx="136">
                  <c:v>565.75</c:v>
                </c:pt>
                <c:pt idx="137">
                  <c:v>567</c:v>
                </c:pt>
                <c:pt idx="138">
                  <c:v>589</c:v>
                </c:pt>
                <c:pt idx="139">
                  <c:v>597</c:v>
                </c:pt>
                <c:pt idx="140">
                  <c:v>602.75</c:v>
                </c:pt>
                <c:pt idx="141">
                  <c:v>604</c:v>
                </c:pt>
                <c:pt idx="142">
                  <c:v>604.25</c:v>
                </c:pt>
                <c:pt idx="143">
                  <c:v>605.25</c:v>
                </c:pt>
                <c:pt idx="144">
                  <c:v>613</c:v>
                </c:pt>
                <c:pt idx="145">
                  <c:v>616.75</c:v>
                </c:pt>
                <c:pt idx="146">
                  <c:v>600.5</c:v>
                </c:pt>
                <c:pt idx="147">
                  <c:v>595.5</c:v>
                </c:pt>
                <c:pt idx="148">
                  <c:v>585.5</c:v>
                </c:pt>
                <c:pt idx="149">
                  <c:v>588.25</c:v>
                </c:pt>
                <c:pt idx="150">
                  <c:v>584.75</c:v>
                </c:pt>
                <c:pt idx="151">
                  <c:v>565.75</c:v>
                </c:pt>
                <c:pt idx="152">
                  <c:v>583.75</c:v>
                </c:pt>
                <c:pt idx="153">
                  <c:v>580.25</c:v>
                </c:pt>
                <c:pt idx="154">
                  <c:v>587</c:v>
                </c:pt>
                <c:pt idx="155">
                  <c:v>586.75</c:v>
                </c:pt>
                <c:pt idx="156">
                  <c:v>575.75</c:v>
                </c:pt>
                <c:pt idx="157">
                  <c:v>578.5</c:v>
                </c:pt>
                <c:pt idx="158">
                  <c:v>575.25</c:v>
                </c:pt>
                <c:pt idx="159">
                  <c:v>547.75</c:v>
                </c:pt>
                <c:pt idx="160">
                  <c:v>551</c:v>
                </c:pt>
                <c:pt idx="161">
                  <c:v>574.25</c:v>
                </c:pt>
                <c:pt idx="162">
                  <c:v>590.25</c:v>
                </c:pt>
                <c:pt idx="163">
                  <c:v>594.25</c:v>
                </c:pt>
                <c:pt idx="164">
                  <c:v>594</c:v>
                </c:pt>
                <c:pt idx="165">
                  <c:v>603.5</c:v>
                </c:pt>
                <c:pt idx="166">
                  <c:v>605.25</c:v>
                </c:pt>
                <c:pt idx="167">
                  <c:v>600</c:v>
                </c:pt>
                <c:pt idx="168">
                  <c:v>623</c:v>
                </c:pt>
                <c:pt idx="169">
                  <c:v>618</c:v>
                </c:pt>
                <c:pt idx="170">
                  <c:v>612</c:v>
                </c:pt>
                <c:pt idx="171">
                  <c:v>607.25</c:v>
                </c:pt>
                <c:pt idx="172">
                  <c:v>608.75</c:v>
                </c:pt>
                <c:pt idx="173">
                  <c:v>609.25</c:v>
                </c:pt>
                <c:pt idx="174">
                  <c:v>614.75</c:v>
                </c:pt>
                <c:pt idx="175">
                  <c:v>619.25</c:v>
                </c:pt>
                <c:pt idx="176">
                  <c:v>619.5</c:v>
                </c:pt>
                <c:pt idx="177">
                  <c:v>636.25</c:v>
                </c:pt>
                <c:pt idx="178">
                  <c:v>632.75</c:v>
                </c:pt>
                <c:pt idx="179">
                  <c:v>634.75</c:v>
                </c:pt>
                <c:pt idx="180">
                  <c:v>630.75</c:v>
                </c:pt>
                <c:pt idx="181">
                  <c:v>623</c:v>
                </c:pt>
                <c:pt idx="182">
                  <c:v>639.25</c:v>
                </c:pt>
                <c:pt idx="183">
                  <c:v>650.5</c:v>
                </c:pt>
                <c:pt idx="184">
                  <c:v>657.5</c:v>
                </c:pt>
                <c:pt idx="185">
                  <c:v>671.75</c:v>
                </c:pt>
                <c:pt idx="186">
                  <c:v>666.75</c:v>
                </c:pt>
                <c:pt idx="187">
                  <c:v>669.25</c:v>
                </c:pt>
                <c:pt idx="188">
                  <c:v>678.75</c:v>
                </c:pt>
                <c:pt idx="189">
                  <c:v>675.75</c:v>
                </c:pt>
                <c:pt idx="190">
                  <c:v>701.25</c:v>
                </c:pt>
                <c:pt idx="191">
                  <c:v>723.5</c:v>
                </c:pt>
                <c:pt idx="192">
                  <c:v>707.5</c:v>
                </c:pt>
                <c:pt idx="193">
                  <c:v>708.75</c:v>
                </c:pt>
                <c:pt idx="194">
                  <c:v>721</c:v>
                </c:pt>
                <c:pt idx="195">
                  <c:v>731</c:v>
                </c:pt>
                <c:pt idx="196">
                  <c:v>724.5</c:v>
                </c:pt>
                <c:pt idx="197">
                  <c:v>728.5</c:v>
                </c:pt>
                <c:pt idx="198">
                  <c:v>732.75</c:v>
                </c:pt>
                <c:pt idx="199">
                  <c:v>752.75</c:v>
                </c:pt>
                <c:pt idx="200">
                  <c:v>743</c:v>
                </c:pt>
                <c:pt idx="201">
                  <c:v>738.5</c:v>
                </c:pt>
                <c:pt idx="202">
                  <c:v>741.75</c:v>
                </c:pt>
                <c:pt idx="203">
                  <c:v>726.75</c:v>
                </c:pt>
                <c:pt idx="204">
                  <c:v>736.25</c:v>
                </c:pt>
                <c:pt idx="205">
                  <c:v>748.5</c:v>
                </c:pt>
                <c:pt idx="206">
                  <c:v>747.25</c:v>
                </c:pt>
                <c:pt idx="207">
                  <c:v>731</c:v>
                </c:pt>
                <c:pt idx="208">
                  <c:v>718.25</c:v>
                </c:pt>
                <c:pt idx="209">
                  <c:v>722</c:v>
                </c:pt>
                <c:pt idx="210">
                  <c:v>726.25</c:v>
                </c:pt>
                <c:pt idx="211">
                  <c:v>725.5</c:v>
                </c:pt>
                <c:pt idx="212">
                  <c:v>707</c:v>
                </c:pt>
                <c:pt idx="213">
                  <c:v>713.25</c:v>
                </c:pt>
                <c:pt idx="214">
                  <c:v>723.25</c:v>
                </c:pt>
                <c:pt idx="215">
                  <c:v>729.5</c:v>
                </c:pt>
                <c:pt idx="216">
                  <c:v>736.25</c:v>
                </c:pt>
                <c:pt idx="217">
                  <c:v>733.5</c:v>
                </c:pt>
                <c:pt idx="218">
                  <c:v>713.5</c:v>
                </c:pt>
                <c:pt idx="219">
                  <c:v>706.5</c:v>
                </c:pt>
                <c:pt idx="220">
                  <c:v>694.25</c:v>
                </c:pt>
                <c:pt idx="221">
                  <c:v>708.25</c:v>
                </c:pt>
                <c:pt idx="222">
                  <c:v>696.25</c:v>
                </c:pt>
                <c:pt idx="223">
                  <c:v>693.25</c:v>
                </c:pt>
                <c:pt idx="224">
                  <c:v>664.25</c:v>
                </c:pt>
                <c:pt idx="225">
                  <c:v>680</c:v>
                </c:pt>
                <c:pt idx="226">
                  <c:v>690.25</c:v>
                </c:pt>
                <c:pt idx="227">
                  <c:v>697.75</c:v>
                </c:pt>
                <c:pt idx="228">
                  <c:v>692.25</c:v>
                </c:pt>
                <c:pt idx="229">
                  <c:v>608.25</c:v>
                </c:pt>
                <c:pt idx="230">
                  <c:v>628.5</c:v>
                </c:pt>
                <c:pt idx="231">
                  <c:v>603.5</c:v>
                </c:pt>
                <c:pt idx="232">
                  <c:v>620.25</c:v>
                </c:pt>
                <c:pt idx="233">
                  <c:v>614</c:v>
                </c:pt>
                <c:pt idx="234">
                  <c:v>622.5</c:v>
                </c:pt>
                <c:pt idx="235">
                  <c:v>626.25</c:v>
                </c:pt>
                <c:pt idx="236">
                  <c:v>653.5</c:v>
                </c:pt>
                <c:pt idx="237">
                  <c:v>659.75</c:v>
                </c:pt>
                <c:pt idx="238">
                  <c:v>659.25</c:v>
                </c:pt>
                <c:pt idx="239">
                  <c:v>654</c:v>
                </c:pt>
                <c:pt idx="240">
                  <c:v>657</c:v>
                </c:pt>
                <c:pt idx="241">
                  <c:v>651</c:v>
                </c:pt>
                <c:pt idx="242">
                  <c:v>641.75</c:v>
                </c:pt>
                <c:pt idx="243">
                  <c:v>659.25</c:v>
                </c:pt>
                <c:pt idx="244">
                  <c:v>647.25</c:v>
                </c:pt>
                <c:pt idx="245">
                  <c:v>612.25</c:v>
                </c:pt>
                <c:pt idx="246">
                  <c:v>644.5</c:v>
                </c:pt>
                <c:pt idx="247">
                  <c:v>654</c:v>
                </c:pt>
                <c:pt idx="248">
                  <c:v>668.25</c:v>
                </c:pt>
                <c:pt idx="249">
                  <c:v>657</c:v>
                </c:pt>
                <c:pt idx="250">
                  <c:v>675.75</c:v>
                </c:pt>
                <c:pt idx="251">
                  <c:v>683</c:v>
                </c:pt>
                <c:pt idx="252">
                  <c:v>671.75</c:v>
                </c:pt>
                <c:pt idx="253">
                  <c:v>689.75</c:v>
                </c:pt>
                <c:pt idx="254">
                  <c:v>707.25</c:v>
                </c:pt>
                <c:pt idx="255">
                  <c:v>718.5</c:v>
                </c:pt>
                <c:pt idx="256">
                  <c:v>719.25</c:v>
                </c:pt>
                <c:pt idx="257">
                  <c:v>717.25</c:v>
                </c:pt>
                <c:pt idx="258">
                  <c:v>731.5</c:v>
                </c:pt>
                <c:pt idx="259">
                  <c:v>744</c:v>
                </c:pt>
                <c:pt idx="260">
                  <c:v>744.75</c:v>
                </c:pt>
                <c:pt idx="261">
                  <c:v>756</c:v>
                </c:pt>
                <c:pt idx="262">
                  <c:v>769.5</c:v>
                </c:pt>
                <c:pt idx="263">
                  <c:v>771</c:v>
                </c:pt>
                <c:pt idx="264">
                  <c:v>779</c:v>
                </c:pt>
                <c:pt idx="265">
                  <c:v>776.25</c:v>
                </c:pt>
                <c:pt idx="266">
                  <c:v>771.5</c:v>
                </c:pt>
                <c:pt idx="267">
                  <c:v>756.25</c:v>
                </c:pt>
                <c:pt idx="268">
                  <c:v>764.25</c:v>
                </c:pt>
                <c:pt idx="269">
                  <c:v>787.75</c:v>
                </c:pt>
                <c:pt idx="270">
                  <c:v>789.25</c:v>
                </c:pt>
                <c:pt idx="271">
                  <c:v>804.25</c:v>
                </c:pt>
                <c:pt idx="272">
                  <c:v>797</c:v>
                </c:pt>
                <c:pt idx="273">
                  <c:v>803.25</c:v>
                </c:pt>
                <c:pt idx="274">
                  <c:v>803.25</c:v>
                </c:pt>
                <c:pt idx="275">
                  <c:v>816.75</c:v>
                </c:pt>
                <c:pt idx="276">
                  <c:v>845.75</c:v>
                </c:pt>
                <c:pt idx="277">
                  <c:v>843.5</c:v>
                </c:pt>
                <c:pt idx="278">
                  <c:v>810</c:v>
                </c:pt>
                <c:pt idx="279">
                  <c:v>825.5</c:v>
                </c:pt>
                <c:pt idx="280">
                  <c:v>833.5</c:v>
                </c:pt>
                <c:pt idx="281">
                  <c:v>838.5</c:v>
                </c:pt>
                <c:pt idx="282">
                  <c:v>849</c:v>
                </c:pt>
                <c:pt idx="283">
                  <c:v>826</c:v>
                </c:pt>
                <c:pt idx="284">
                  <c:v>846</c:v>
                </c:pt>
                <c:pt idx="285">
                  <c:v>819.5</c:v>
                </c:pt>
                <c:pt idx="286">
                  <c:v>821.5</c:v>
                </c:pt>
                <c:pt idx="287">
                  <c:v>833.5</c:v>
                </c:pt>
                <c:pt idx="288">
                  <c:v>844</c:v>
                </c:pt>
                <c:pt idx="289">
                  <c:v>841.25</c:v>
                </c:pt>
                <c:pt idx="290">
                  <c:v>899.25</c:v>
                </c:pt>
                <c:pt idx="291">
                  <c:v>847</c:v>
                </c:pt>
                <c:pt idx="292">
                  <c:v>883.75</c:v>
                </c:pt>
                <c:pt idx="293">
                  <c:v>963.5</c:v>
                </c:pt>
                <c:pt idx="294">
                  <c:v>1043.5</c:v>
                </c:pt>
                <c:pt idx="295">
                  <c:v>1090.5</c:v>
                </c:pt>
                <c:pt idx="296">
                  <c:v>1155.5</c:v>
                </c:pt>
                <c:pt idx="297">
                  <c:v>1277.5</c:v>
                </c:pt>
                <c:pt idx="298">
                  <c:v>1414</c:v>
                </c:pt>
                <c:pt idx="299">
                  <c:v>1256.25</c:v>
                </c:pt>
                <c:pt idx="300">
                  <c:v>1072.75</c:v>
                </c:pt>
                <c:pt idx="301">
                  <c:v>1085.5</c:v>
                </c:pt>
                <c:pt idx="302">
                  <c:v>1036</c:v>
                </c:pt>
                <c:pt idx="303">
                  <c:v>974.75</c:v>
                </c:pt>
                <c:pt idx="304">
                  <c:v>990.25</c:v>
                </c:pt>
                <c:pt idx="305">
                  <c:v>1119.25</c:v>
                </c:pt>
                <c:pt idx="306">
                  <c:v>1130.25</c:v>
                </c:pt>
                <c:pt idx="307">
                  <c:v>1217.5</c:v>
                </c:pt>
                <c:pt idx="308">
                  <c:v>1231.25</c:v>
                </c:pt>
                <c:pt idx="309">
                  <c:v>1296.75</c:v>
                </c:pt>
                <c:pt idx="310">
                  <c:v>1295.25</c:v>
                </c:pt>
                <c:pt idx="311">
                  <c:v>1262</c:v>
                </c:pt>
                <c:pt idx="312">
                  <c:v>1189.25</c:v>
                </c:pt>
                <c:pt idx="313">
                  <c:v>1132</c:v>
                </c:pt>
                <c:pt idx="314">
                  <c:v>1125.75</c:v>
                </c:pt>
                <c:pt idx="315">
                  <c:v>1091.5</c:v>
                </c:pt>
                <c:pt idx="316">
                  <c:v>1107.5</c:v>
                </c:pt>
                <c:pt idx="317">
                  <c:v>1137</c:v>
                </c:pt>
                <c:pt idx="318">
                  <c:v>1075</c:v>
                </c:pt>
                <c:pt idx="319">
                  <c:v>1052.75</c:v>
                </c:pt>
                <c:pt idx="320">
                  <c:v>993.25</c:v>
                </c:pt>
                <c:pt idx="321">
                  <c:v>1021.75</c:v>
                </c:pt>
                <c:pt idx="322">
                  <c:v>1017.75</c:v>
                </c:pt>
                <c:pt idx="323">
                  <c:v>1069.5</c:v>
                </c:pt>
                <c:pt idx="324">
                  <c:v>1095.75</c:v>
                </c:pt>
                <c:pt idx="325">
                  <c:v>1153</c:v>
                </c:pt>
                <c:pt idx="326">
                  <c:v>1132.5</c:v>
                </c:pt>
                <c:pt idx="327">
                  <c:v>1153.5</c:v>
                </c:pt>
                <c:pt idx="328">
                  <c:v>1136.25</c:v>
                </c:pt>
                <c:pt idx="329">
                  <c:v>1148.25</c:v>
                </c:pt>
                <c:pt idx="330">
                  <c:v>1071.75</c:v>
                </c:pt>
                <c:pt idx="331">
                  <c:v>1128.5</c:v>
                </c:pt>
                <c:pt idx="332">
                  <c:v>1159.25</c:v>
                </c:pt>
                <c:pt idx="333">
                  <c:v>1184</c:v>
                </c:pt>
                <c:pt idx="334">
                  <c:v>1222.5</c:v>
                </c:pt>
                <c:pt idx="335">
                  <c:v>1182.75</c:v>
                </c:pt>
                <c:pt idx="336">
                  <c:v>1175</c:v>
                </c:pt>
                <c:pt idx="337">
                  <c:v>1171.5</c:v>
                </c:pt>
                <c:pt idx="338">
                  <c:v>1130.5</c:v>
                </c:pt>
                <c:pt idx="339">
                  <c:v>1077.5</c:v>
                </c:pt>
                <c:pt idx="340">
                  <c:v>1087</c:v>
                </c:pt>
                <c:pt idx="341">
                  <c:v>1122</c:v>
                </c:pt>
                <c:pt idx="342">
                  <c:v>1084.5</c:v>
                </c:pt>
                <c:pt idx="343">
                  <c:v>1114.75</c:v>
                </c:pt>
                <c:pt idx="344">
                  <c:v>1103</c:v>
                </c:pt>
                <c:pt idx="345">
                  <c:v>1098.25</c:v>
                </c:pt>
                <c:pt idx="346">
                  <c:v>1049.75</c:v>
                </c:pt>
                <c:pt idx="347">
                  <c:v>1037.25</c:v>
                </c:pt>
                <c:pt idx="348">
                  <c:v>1053.25</c:v>
                </c:pt>
                <c:pt idx="349">
                  <c:v>1071</c:v>
                </c:pt>
                <c:pt idx="350">
                  <c:v>1093</c:v>
                </c:pt>
                <c:pt idx="351">
                  <c:v>1115.25</c:v>
                </c:pt>
                <c:pt idx="352">
                  <c:v>1168</c:v>
                </c:pt>
                <c:pt idx="353">
                  <c:v>1172.25</c:v>
                </c:pt>
                <c:pt idx="354">
                  <c:v>1197.25</c:v>
                </c:pt>
                <c:pt idx="355">
                  <c:v>1240.25</c:v>
                </c:pt>
                <c:pt idx="356">
                  <c:v>1312.75</c:v>
                </c:pt>
                <c:pt idx="357">
                  <c:v>1391</c:v>
                </c:pt>
                <c:pt idx="358">
                  <c:v>1379</c:v>
                </c:pt>
                <c:pt idx="359">
                  <c:v>1372.75</c:v>
                </c:pt>
                <c:pt idx="360">
                  <c:v>1420</c:v>
                </c:pt>
                <c:pt idx="361">
                  <c:v>1408.75</c:v>
                </c:pt>
                <c:pt idx="362">
                  <c:v>1394</c:v>
                </c:pt>
                <c:pt idx="363">
                  <c:v>1425.25</c:v>
                </c:pt>
                <c:pt idx="364">
                  <c:v>1463.25</c:v>
                </c:pt>
                <c:pt idx="365">
                  <c:v>1417.25</c:v>
                </c:pt>
                <c:pt idx="366">
                  <c:v>1405.25</c:v>
                </c:pt>
                <c:pt idx="367">
                  <c:v>1421</c:v>
                </c:pt>
                <c:pt idx="368">
                  <c:v>1411.25</c:v>
                </c:pt>
                <c:pt idx="369">
                  <c:v>1372</c:v>
                </c:pt>
                <c:pt idx="370">
                  <c:v>1387.75</c:v>
                </c:pt>
                <c:pt idx="371">
                  <c:v>1399.25</c:v>
                </c:pt>
                <c:pt idx="372">
                  <c:v>1361</c:v>
                </c:pt>
                <c:pt idx="373">
                  <c:v>1312.5</c:v>
                </c:pt>
                <c:pt idx="374">
                  <c:v>1308.25</c:v>
                </c:pt>
                <c:pt idx="375">
                  <c:v>1243.75</c:v>
                </c:pt>
                <c:pt idx="376">
                  <c:v>1296.75</c:v>
                </c:pt>
                <c:pt idx="377">
                  <c:v>1303.75</c:v>
                </c:pt>
                <c:pt idx="378">
                  <c:v>1210</c:v>
                </c:pt>
                <c:pt idx="379">
                  <c:v>1132.25</c:v>
                </c:pt>
                <c:pt idx="380">
                  <c:v>1179.25</c:v>
                </c:pt>
                <c:pt idx="381">
                  <c:v>1169.25</c:v>
                </c:pt>
                <c:pt idx="382">
                  <c:v>1199.25</c:v>
                </c:pt>
                <c:pt idx="383">
                  <c:v>1159</c:v>
                </c:pt>
                <c:pt idx="384">
                  <c:v>1178.25</c:v>
                </c:pt>
                <c:pt idx="385">
                  <c:v>1149.25</c:v>
                </c:pt>
                <c:pt idx="386">
                  <c:v>1193.25</c:v>
                </c:pt>
                <c:pt idx="387">
                  <c:v>1178.75</c:v>
                </c:pt>
                <c:pt idx="388">
                  <c:v>1135.5</c:v>
                </c:pt>
                <c:pt idx="389">
                  <c:v>1138</c:v>
                </c:pt>
                <c:pt idx="390">
                  <c:v>1086.5</c:v>
                </c:pt>
                <c:pt idx="391">
                  <c:v>1123</c:v>
                </c:pt>
                <c:pt idx="392">
                  <c:v>1105.5</c:v>
                </c:pt>
                <c:pt idx="393">
                  <c:v>1110.75</c:v>
                </c:pt>
                <c:pt idx="394">
                  <c:v>1127.75</c:v>
                </c:pt>
                <c:pt idx="395">
                  <c:v>1125.75</c:v>
                </c:pt>
                <c:pt idx="396">
                  <c:v>1123.5</c:v>
                </c:pt>
                <c:pt idx="397">
                  <c:v>1039</c:v>
                </c:pt>
                <c:pt idx="398">
                  <c:v>1025.5</c:v>
                </c:pt>
                <c:pt idx="399">
                  <c:v>1050.5</c:v>
                </c:pt>
                <c:pt idx="400">
                  <c:v>1018.75</c:v>
                </c:pt>
                <c:pt idx="401">
                  <c:v>999.25</c:v>
                </c:pt>
                <c:pt idx="402">
                  <c:v>973.75</c:v>
                </c:pt>
                <c:pt idx="403">
                  <c:v>1013</c:v>
                </c:pt>
                <c:pt idx="404">
                  <c:v>1011.25</c:v>
                </c:pt>
                <c:pt idx="405">
                  <c:v>1048.75</c:v>
                </c:pt>
                <c:pt idx="406">
                  <c:v>1074.5</c:v>
                </c:pt>
                <c:pt idx="407">
                  <c:v>1047.5</c:v>
                </c:pt>
                <c:pt idx="408">
                  <c:v>1045.75</c:v>
                </c:pt>
                <c:pt idx="409">
                  <c:v>1070</c:v>
                </c:pt>
                <c:pt idx="410">
                  <c:v>1100.75</c:v>
                </c:pt>
                <c:pt idx="411">
                  <c:v>1115</c:v>
                </c:pt>
                <c:pt idx="412">
                  <c:v>1124.25</c:v>
                </c:pt>
                <c:pt idx="413">
                  <c:v>1143.5</c:v>
                </c:pt>
                <c:pt idx="414">
                  <c:v>1187.75</c:v>
                </c:pt>
                <c:pt idx="415">
                  <c:v>1193.25</c:v>
                </c:pt>
                <c:pt idx="416">
                  <c:v>1204.5</c:v>
                </c:pt>
                <c:pt idx="417">
                  <c:v>1133</c:v>
                </c:pt>
                <c:pt idx="418">
                  <c:v>1114.5</c:v>
                </c:pt>
                <c:pt idx="419">
                  <c:v>1075.5</c:v>
                </c:pt>
                <c:pt idx="420">
                  <c:v>1111.75</c:v>
                </c:pt>
                <c:pt idx="421">
                  <c:v>1154</c:v>
                </c:pt>
                <c:pt idx="422">
                  <c:v>1095.25</c:v>
                </c:pt>
                <c:pt idx="423">
                  <c:v>1104.75</c:v>
                </c:pt>
                <c:pt idx="424">
                  <c:v>1080</c:v>
                </c:pt>
                <c:pt idx="425">
                  <c:v>1091.5</c:v>
                </c:pt>
                <c:pt idx="426">
                  <c:v>1122.75</c:v>
                </c:pt>
                <c:pt idx="427">
                  <c:v>1085.75</c:v>
                </c:pt>
                <c:pt idx="428">
                  <c:v>1030</c:v>
                </c:pt>
                <c:pt idx="429">
                  <c:v>956</c:v>
                </c:pt>
                <c:pt idx="430">
                  <c:v>988.25</c:v>
                </c:pt>
                <c:pt idx="431">
                  <c:v>1002.75</c:v>
                </c:pt>
                <c:pt idx="432">
                  <c:v>994.75</c:v>
                </c:pt>
                <c:pt idx="433">
                  <c:v>1024.25</c:v>
                </c:pt>
                <c:pt idx="434">
                  <c:v>985</c:v>
                </c:pt>
                <c:pt idx="435">
                  <c:v>950</c:v>
                </c:pt>
                <c:pt idx="436">
                  <c:v>986.25</c:v>
                </c:pt>
                <c:pt idx="437">
                  <c:v>1023</c:v>
                </c:pt>
                <c:pt idx="438">
                  <c:v>1027.5</c:v>
                </c:pt>
                <c:pt idx="439">
                  <c:v>1009.75</c:v>
                </c:pt>
                <c:pt idx="440">
                  <c:v>1037</c:v>
                </c:pt>
                <c:pt idx="441">
                  <c:v>1108</c:v>
                </c:pt>
                <c:pt idx="442">
                  <c:v>1193.5</c:v>
                </c:pt>
                <c:pt idx="443">
                  <c:v>1202.5</c:v>
                </c:pt>
                <c:pt idx="444">
                  <c:v>1261.5</c:v>
                </c:pt>
                <c:pt idx="445">
                  <c:v>1242.5</c:v>
                </c:pt>
                <c:pt idx="446">
                  <c:v>1155.75</c:v>
                </c:pt>
                <c:pt idx="447">
                  <c:v>1206.25</c:v>
                </c:pt>
                <c:pt idx="448">
                  <c:v>1228.25</c:v>
                </c:pt>
                <c:pt idx="449">
                  <c:v>1215.5</c:v>
                </c:pt>
                <c:pt idx="450">
                  <c:v>1227.75</c:v>
                </c:pt>
                <c:pt idx="451">
                  <c:v>1218.5</c:v>
                </c:pt>
                <c:pt idx="452">
                  <c:v>1201.75</c:v>
                </c:pt>
                <c:pt idx="453">
                  <c:v>1209.5</c:v>
                </c:pt>
                <c:pt idx="454">
                  <c:v>1186.5</c:v>
                </c:pt>
                <c:pt idx="455">
                  <c:v>1215.25</c:v>
                </c:pt>
                <c:pt idx="456">
                  <c:v>1194.75</c:v>
                </c:pt>
                <c:pt idx="457">
                  <c:v>1221.25</c:v>
                </c:pt>
                <c:pt idx="458">
                  <c:v>1224.75</c:v>
                </c:pt>
                <c:pt idx="459" formatCode="0">
                  <c:v>1235</c:v>
                </c:pt>
                <c:pt idx="460">
                  <c:v>1192.75</c:v>
                </c:pt>
                <c:pt idx="461">
                  <c:v>1144.75</c:v>
                </c:pt>
                <c:pt idx="462">
                  <c:v>1148.25</c:v>
                </c:pt>
                <c:pt idx="463">
                  <c:v>1193</c:v>
                </c:pt>
                <c:pt idx="464">
                  <c:v>1197</c:v>
                </c:pt>
                <c:pt idx="465">
                  <c:v>1185.25</c:v>
                </c:pt>
                <c:pt idx="466">
                  <c:v>1137.25</c:v>
                </c:pt>
                <c:pt idx="467">
                  <c:v>1092</c:v>
                </c:pt>
                <c:pt idx="468">
                  <c:v>1067.25</c:v>
                </c:pt>
                <c:pt idx="469">
                  <c:v>1067.25</c:v>
                </c:pt>
                <c:pt idx="470">
                  <c:v>1069</c:v>
                </c:pt>
                <c:pt idx="471">
                  <c:v>1055</c:v>
                </c:pt>
                <c:pt idx="472">
                  <c:v>1055.75</c:v>
                </c:pt>
                <c:pt idx="473">
                  <c:v>1020.5</c:v>
                </c:pt>
                <c:pt idx="474">
                  <c:v>1010.75</c:v>
                </c:pt>
                <c:pt idx="475">
                  <c:v>976.5</c:v>
                </c:pt>
                <c:pt idx="476">
                  <c:v>1004.25</c:v>
                </c:pt>
                <c:pt idx="477">
                  <c:v>981.5</c:v>
                </c:pt>
                <c:pt idx="478">
                  <c:v>976.5</c:v>
                </c:pt>
                <c:pt idx="479">
                  <c:v>976</c:v>
                </c:pt>
                <c:pt idx="480">
                  <c:v>941.75</c:v>
                </c:pt>
                <c:pt idx="481">
                  <c:v>930.75</c:v>
                </c:pt>
                <c:pt idx="482">
                  <c:v>968.75</c:v>
                </c:pt>
                <c:pt idx="483">
                  <c:v>988.75</c:v>
                </c:pt>
                <c:pt idx="484">
                  <c:v>949.5</c:v>
                </c:pt>
                <c:pt idx="485">
                  <c:v>920.75</c:v>
                </c:pt>
                <c:pt idx="486">
                  <c:v>855.5</c:v>
                </c:pt>
                <c:pt idx="487">
                  <c:v>840.75</c:v>
                </c:pt>
                <c:pt idx="488">
                  <c:v>837</c:v>
                </c:pt>
                <c:pt idx="489">
                  <c:v>846.75</c:v>
                </c:pt>
                <c:pt idx="490">
                  <c:v>874.25</c:v>
                </c:pt>
                <c:pt idx="491">
                  <c:v>919.75</c:v>
                </c:pt>
                <c:pt idx="492">
                  <c:v>958</c:v>
                </c:pt>
                <c:pt idx="493">
                  <c:v>960.25</c:v>
                </c:pt>
                <c:pt idx="494">
                  <c:v>921.5</c:v>
                </c:pt>
                <c:pt idx="495">
                  <c:v>913.75</c:v>
                </c:pt>
                <c:pt idx="496">
                  <c:v>900</c:v>
                </c:pt>
                <c:pt idx="497">
                  <c:v>921.25</c:v>
                </c:pt>
                <c:pt idx="498">
                  <c:v>924.75</c:v>
                </c:pt>
                <c:pt idx="499">
                  <c:v>935.5</c:v>
                </c:pt>
                <c:pt idx="500">
                  <c:v>943</c:v>
                </c:pt>
                <c:pt idx="501">
                  <c:v>942</c:v>
                </c:pt>
                <c:pt idx="502">
                  <c:v>945</c:v>
                </c:pt>
                <c:pt idx="503">
                  <c:v>925.25</c:v>
                </c:pt>
                <c:pt idx="504">
                  <c:v>872.5</c:v>
                </c:pt>
                <c:pt idx="505">
                  <c:v>887.75</c:v>
                </c:pt>
                <c:pt idx="506">
                  <c:v>903.75</c:v>
                </c:pt>
                <c:pt idx="507">
                  <c:v>903.5</c:v>
                </c:pt>
                <c:pt idx="508">
                  <c:v>905</c:v>
                </c:pt>
                <c:pt idx="509">
                  <c:v>923</c:v>
                </c:pt>
                <c:pt idx="510">
                  <c:v>949.25</c:v>
                </c:pt>
                <c:pt idx="511">
                  <c:v>961.75</c:v>
                </c:pt>
                <c:pt idx="512">
                  <c:v>958.5</c:v>
                </c:pt>
                <c:pt idx="513">
                  <c:v>950</c:v>
                </c:pt>
                <c:pt idx="514">
                  <c:v>972.25</c:v>
                </c:pt>
                <c:pt idx="515">
                  <c:v>960.25</c:v>
                </c:pt>
                <c:pt idx="516">
                  <c:v>1001.5</c:v>
                </c:pt>
                <c:pt idx="517">
                  <c:v>1030.75</c:v>
                </c:pt>
                <c:pt idx="518">
                  <c:v>1001.75</c:v>
                </c:pt>
                <c:pt idx="519">
                  <c:v>969.5</c:v>
                </c:pt>
                <c:pt idx="520">
                  <c:v>976</c:v>
                </c:pt>
                <c:pt idx="521">
                  <c:v>946.5</c:v>
                </c:pt>
                <c:pt idx="522">
                  <c:v>921.5</c:v>
                </c:pt>
                <c:pt idx="523">
                  <c:v>924</c:v>
                </c:pt>
                <c:pt idx="524">
                  <c:v>889</c:v>
                </c:pt>
                <c:pt idx="525">
                  <c:v>855.25</c:v>
                </c:pt>
                <c:pt idx="526">
                  <c:v>828.75</c:v>
                </c:pt>
                <c:pt idx="527">
                  <c:v>788.5</c:v>
                </c:pt>
                <c:pt idx="528">
                  <c:v>840.25</c:v>
                </c:pt>
                <c:pt idx="529">
                  <c:v>844.25</c:v>
                </c:pt>
                <c:pt idx="530">
                  <c:v>825.75</c:v>
                </c:pt>
                <c:pt idx="531">
                  <c:v>843.75</c:v>
                </c:pt>
                <c:pt idx="532">
                  <c:v>854.5</c:v>
                </c:pt>
                <c:pt idx="533">
                  <c:v>862.75</c:v>
                </c:pt>
                <c:pt idx="534">
                  <c:v>842.75</c:v>
                </c:pt>
                <c:pt idx="535">
                  <c:v>836.25</c:v>
                </c:pt>
                <c:pt idx="536">
                  <c:v>806.75</c:v>
                </c:pt>
                <c:pt idx="537">
                  <c:v>818</c:v>
                </c:pt>
                <c:pt idx="538">
                  <c:v>815.5</c:v>
                </c:pt>
                <c:pt idx="539">
                  <c:v>811.25</c:v>
                </c:pt>
                <c:pt idx="540">
                  <c:v>796.25</c:v>
                </c:pt>
                <c:pt idx="541">
                  <c:v>820</c:v>
                </c:pt>
                <c:pt idx="542">
                  <c:v>839.5</c:v>
                </c:pt>
                <c:pt idx="543">
                  <c:v>846</c:v>
                </c:pt>
                <c:pt idx="544">
                  <c:v>852.25</c:v>
                </c:pt>
                <c:pt idx="545">
                  <c:v>863.25</c:v>
                </c:pt>
                <c:pt idx="546">
                  <c:v>868.25</c:v>
                </c:pt>
                <c:pt idx="547">
                  <c:v>853.75</c:v>
                </c:pt>
                <c:pt idx="548">
                  <c:v>835.5</c:v>
                </c:pt>
                <c:pt idx="549">
                  <c:v>819.25</c:v>
                </c:pt>
                <c:pt idx="550">
                  <c:v>815</c:v>
                </c:pt>
                <c:pt idx="551">
                  <c:v>829.25</c:v>
                </c:pt>
                <c:pt idx="552">
                  <c:v>821.25</c:v>
                </c:pt>
                <c:pt idx="553">
                  <c:v>821.5</c:v>
                </c:pt>
                <c:pt idx="554">
                  <c:v>755.5</c:v>
                </c:pt>
                <c:pt idx="555">
                  <c:v>771</c:v>
                </c:pt>
                <c:pt idx="556">
                  <c:v>802</c:v>
                </c:pt>
                <c:pt idx="557">
                  <c:v>797.5</c:v>
                </c:pt>
                <c:pt idx="558">
                  <c:v>795.25</c:v>
                </c:pt>
                <c:pt idx="559">
                  <c:v>806.5</c:v>
                </c:pt>
                <c:pt idx="560">
                  <c:v>805.75</c:v>
                </c:pt>
                <c:pt idx="561">
                  <c:v>787.75</c:v>
                </c:pt>
                <c:pt idx="562">
                  <c:v>790.25</c:v>
                </c:pt>
                <c:pt idx="563">
                  <c:v>807</c:v>
                </c:pt>
                <c:pt idx="564">
                  <c:v>786</c:v>
                </c:pt>
                <c:pt idx="565">
                  <c:v>778.75</c:v>
                </c:pt>
                <c:pt idx="566">
                  <c:v>784.25</c:v>
                </c:pt>
                <c:pt idx="567">
                  <c:v>810.75</c:v>
                </c:pt>
                <c:pt idx="568">
                  <c:v>794.75</c:v>
                </c:pt>
                <c:pt idx="569">
                  <c:v>811.5</c:v>
                </c:pt>
                <c:pt idx="570">
                  <c:v>816.25</c:v>
                </c:pt>
                <c:pt idx="571">
                  <c:v>788</c:v>
                </c:pt>
                <c:pt idx="572">
                  <c:v>802.25</c:v>
                </c:pt>
                <c:pt idx="573">
                  <c:v>803</c:v>
                </c:pt>
                <c:pt idx="574">
                  <c:v>793.75</c:v>
                </c:pt>
                <c:pt idx="575">
                  <c:v>777.5</c:v>
                </c:pt>
                <c:pt idx="576">
                  <c:v>777.75</c:v>
                </c:pt>
                <c:pt idx="577">
                  <c:v>762.5</c:v>
                </c:pt>
                <c:pt idx="578">
                  <c:v>733.5</c:v>
                </c:pt>
                <c:pt idx="579">
                  <c:v>741.25</c:v>
                </c:pt>
                <c:pt idx="580">
                  <c:v>748.25</c:v>
                </c:pt>
                <c:pt idx="581">
                  <c:v>732</c:v>
                </c:pt>
                <c:pt idx="582">
                  <c:v>717.75</c:v>
                </c:pt>
                <c:pt idx="583">
                  <c:v>698.75</c:v>
                </c:pt>
                <c:pt idx="584">
                  <c:v>708</c:v>
                </c:pt>
                <c:pt idx="585">
                  <c:v>673.75</c:v>
                </c:pt>
                <c:pt idx="586">
                  <c:v>649.5</c:v>
                </c:pt>
                <c:pt idx="587">
                  <c:v>659.25</c:v>
                </c:pt>
                <c:pt idx="588">
                  <c:v>683.25</c:v>
                </c:pt>
                <c:pt idx="589">
                  <c:v>685.75</c:v>
                </c:pt>
                <c:pt idx="590">
                  <c:v>704.5</c:v>
                </c:pt>
                <c:pt idx="591">
                  <c:v>696.25</c:v>
                </c:pt>
                <c:pt idx="592">
                  <c:v>681</c:v>
                </c:pt>
                <c:pt idx="593">
                  <c:v>691.75</c:v>
                </c:pt>
                <c:pt idx="594">
                  <c:v>693.75</c:v>
                </c:pt>
                <c:pt idx="595">
                  <c:v>708.25</c:v>
                </c:pt>
                <c:pt idx="596">
                  <c:v>707.25</c:v>
                </c:pt>
                <c:pt idx="597">
                  <c:v>703.75</c:v>
                </c:pt>
                <c:pt idx="598">
                  <c:v>697</c:v>
                </c:pt>
                <c:pt idx="599">
                  <c:v>702</c:v>
                </c:pt>
                <c:pt idx="600">
                  <c:v>710.25</c:v>
                </c:pt>
                <c:pt idx="601">
                  <c:v>691.25</c:v>
                </c:pt>
                <c:pt idx="602">
                  <c:v>704</c:v>
                </c:pt>
                <c:pt idx="603">
                  <c:v>684.5</c:v>
                </c:pt>
                <c:pt idx="604">
                  <c:v>675.25</c:v>
                </c:pt>
                <c:pt idx="605">
                  <c:v>695.75</c:v>
                </c:pt>
                <c:pt idx="606">
                  <c:v>709.25</c:v>
                </c:pt>
                <c:pt idx="607">
                  <c:v>720</c:v>
                </c:pt>
                <c:pt idx="608">
                  <c:v>712.75</c:v>
                </c:pt>
                <c:pt idx="609">
                  <c:v>720</c:v>
                </c:pt>
                <c:pt idx="610">
                  <c:v>712.25</c:v>
                </c:pt>
                <c:pt idx="611">
                  <c:v>717.5</c:v>
                </c:pt>
                <c:pt idx="612">
                  <c:v>695.5</c:v>
                </c:pt>
                <c:pt idx="613">
                  <c:v>717.5</c:v>
                </c:pt>
                <c:pt idx="614">
                  <c:v>716</c:v>
                </c:pt>
                <c:pt idx="615">
                  <c:v>735.5</c:v>
                </c:pt>
                <c:pt idx="616">
                  <c:v>778</c:v>
                </c:pt>
                <c:pt idx="617">
                  <c:v>777.5</c:v>
                </c:pt>
                <c:pt idx="618">
                  <c:v>745.75</c:v>
                </c:pt>
                <c:pt idx="619">
                  <c:v>767</c:v>
                </c:pt>
                <c:pt idx="620">
                  <c:v>745.25</c:v>
                </c:pt>
                <c:pt idx="621">
                  <c:v>728</c:v>
                </c:pt>
                <c:pt idx="622">
                  <c:v>731.75</c:v>
                </c:pt>
                <c:pt idx="623">
                  <c:v>733.5</c:v>
                </c:pt>
                <c:pt idx="624">
                  <c:v>726.25</c:v>
                </c:pt>
                <c:pt idx="625">
                  <c:v>718.5</c:v>
                </c:pt>
                <c:pt idx="626">
                  <c:v>729.25</c:v>
                </c:pt>
                <c:pt idx="627">
                  <c:v>727.75</c:v>
                </c:pt>
                <c:pt idx="628">
                  <c:v>736.75</c:v>
                </c:pt>
                <c:pt idx="629">
                  <c:v>753</c:v>
                </c:pt>
                <c:pt idx="630">
                  <c:v>735.75</c:v>
                </c:pt>
                <c:pt idx="631">
                  <c:v>756.5</c:v>
                </c:pt>
                <c:pt idx="632">
                  <c:v>765</c:v>
                </c:pt>
                <c:pt idx="633">
                  <c:v>769.5</c:v>
                </c:pt>
                <c:pt idx="634">
                  <c:v>772.75</c:v>
                </c:pt>
                <c:pt idx="635">
                  <c:v>774.25</c:v>
                </c:pt>
                <c:pt idx="636">
                  <c:v>774.5</c:v>
                </c:pt>
                <c:pt idx="637">
                  <c:v>765.25</c:v>
                </c:pt>
                <c:pt idx="638">
                  <c:v>770.5</c:v>
                </c:pt>
                <c:pt idx="639">
                  <c:v>790.5</c:v>
                </c:pt>
                <c:pt idx="640">
                  <c:v>783</c:v>
                </c:pt>
                <c:pt idx="641">
                  <c:v>811</c:v>
                </c:pt>
                <c:pt idx="642">
                  <c:v>840.5</c:v>
                </c:pt>
                <c:pt idx="643">
                  <c:v>822.5</c:v>
                </c:pt>
                <c:pt idx="644">
                  <c:v>847.75</c:v>
                </c:pt>
                <c:pt idx="645">
                  <c:v>868</c:v>
                </c:pt>
                <c:pt idx="646">
                  <c:v>890.25</c:v>
                </c:pt>
                <c:pt idx="647">
                  <c:v>891.5</c:v>
                </c:pt>
                <c:pt idx="648">
                  <c:v>925.75</c:v>
                </c:pt>
                <c:pt idx="649">
                  <c:v>895.75</c:v>
                </c:pt>
                <c:pt idx="650">
                  <c:v>909.75</c:v>
                </c:pt>
                <c:pt idx="651">
                  <c:v>915.5</c:v>
                </c:pt>
                <c:pt idx="652">
                  <c:v>901.5</c:v>
                </c:pt>
                <c:pt idx="653">
                  <c:v>899.75</c:v>
                </c:pt>
                <c:pt idx="654">
                  <c:v>945.5</c:v>
                </c:pt>
                <c:pt idx="655">
                  <c:v>939.75</c:v>
                </c:pt>
                <c:pt idx="656">
                  <c:v>939</c:v>
                </c:pt>
                <c:pt idx="657">
                  <c:v>918</c:v>
                </c:pt>
                <c:pt idx="658">
                  <c:v>899.25</c:v>
                </c:pt>
                <c:pt idx="659">
                  <c:v>898</c:v>
                </c:pt>
                <c:pt idx="660">
                  <c:v>920</c:v>
                </c:pt>
                <c:pt idx="661">
                  <c:v>931</c:v>
                </c:pt>
                <c:pt idx="662">
                  <c:v>929.5</c:v>
                </c:pt>
                <c:pt idx="663">
                  <c:v>927.75</c:v>
                </c:pt>
                <c:pt idx="664">
                  <c:v>928</c:v>
                </c:pt>
                <c:pt idx="665">
                  <c:v>932.75</c:v>
                </c:pt>
                <c:pt idx="666">
                  <c:v>960.25</c:v>
                </c:pt>
                <c:pt idx="667">
                  <c:v>945.5</c:v>
                </c:pt>
                <c:pt idx="668">
                  <c:v>908.25</c:v>
                </c:pt>
                <c:pt idx="669">
                  <c:v>909.5</c:v>
                </c:pt>
                <c:pt idx="670">
                  <c:v>928.5</c:v>
                </c:pt>
                <c:pt idx="671">
                  <c:v>935.75</c:v>
                </c:pt>
                <c:pt idx="672">
                  <c:v>967.25</c:v>
                </c:pt>
                <c:pt idx="673">
                  <c:v>949.75</c:v>
                </c:pt>
                <c:pt idx="674">
                  <c:v>960</c:v>
                </c:pt>
                <c:pt idx="675">
                  <c:v>1000.25</c:v>
                </c:pt>
                <c:pt idx="676">
                  <c:v>1013</c:v>
                </c:pt>
                <c:pt idx="677">
                  <c:v>1008.75</c:v>
                </c:pt>
                <c:pt idx="678">
                  <c:v>1022.75</c:v>
                </c:pt>
                <c:pt idx="679">
                  <c:v>1043</c:v>
                </c:pt>
                <c:pt idx="680">
                  <c:v>1020.5</c:v>
                </c:pt>
                <c:pt idx="681">
                  <c:v>997.5</c:v>
                </c:pt>
                <c:pt idx="682">
                  <c:v>1002.5</c:v>
                </c:pt>
                <c:pt idx="683">
                  <c:v>985.5</c:v>
                </c:pt>
                <c:pt idx="684">
                  <c:v>1029.25</c:v>
                </c:pt>
                <c:pt idx="685">
                  <c:v>1002.5</c:v>
                </c:pt>
                <c:pt idx="686">
                  <c:v>981.5</c:v>
                </c:pt>
                <c:pt idx="687">
                  <c:v>970.25</c:v>
                </c:pt>
                <c:pt idx="688">
                  <c:v>986.5</c:v>
                </c:pt>
                <c:pt idx="689">
                  <c:v>1011.25</c:v>
                </c:pt>
                <c:pt idx="690">
                  <c:v>1018.75</c:v>
                </c:pt>
                <c:pt idx="691">
                  <c:v>984.5</c:v>
                </c:pt>
                <c:pt idx="692">
                  <c:v>966.75</c:v>
                </c:pt>
                <c:pt idx="693">
                  <c:v>932</c:v>
                </c:pt>
                <c:pt idx="694">
                  <c:v>881.25</c:v>
                </c:pt>
                <c:pt idx="695">
                  <c:v>879</c:v>
                </c:pt>
                <c:pt idx="696">
                  <c:v>898.75</c:v>
                </c:pt>
                <c:pt idx="697">
                  <c:v>907.5</c:v>
                </c:pt>
                <c:pt idx="698">
                  <c:v>897</c:v>
                </c:pt>
                <c:pt idx="699">
                  <c:v>913.25</c:v>
                </c:pt>
                <c:pt idx="700">
                  <c:v>958</c:v>
                </c:pt>
                <c:pt idx="701">
                  <c:v>952.75</c:v>
                </c:pt>
                <c:pt idx="702">
                  <c:v>925</c:v>
                </c:pt>
                <c:pt idx="703">
                  <c:v>935</c:v>
                </c:pt>
                <c:pt idx="704">
                  <c:v>930</c:v>
                </c:pt>
                <c:pt idx="705">
                  <c:v>953</c:v>
                </c:pt>
                <c:pt idx="706">
                  <c:v>937</c:v>
                </c:pt>
                <c:pt idx="707">
                  <c:v>901.5</c:v>
                </c:pt>
                <c:pt idx="708">
                  <c:v>897.25</c:v>
                </c:pt>
                <c:pt idx="709">
                  <c:v>906.5</c:v>
                </c:pt>
                <c:pt idx="710">
                  <c:v>895.5</c:v>
                </c:pt>
                <c:pt idx="711">
                  <c:v>880.75</c:v>
                </c:pt>
                <c:pt idx="712">
                  <c:v>894.5</c:v>
                </c:pt>
                <c:pt idx="713">
                  <c:v>902</c:v>
                </c:pt>
                <c:pt idx="714">
                  <c:v>919.5</c:v>
                </c:pt>
                <c:pt idx="715">
                  <c:v>896.25</c:v>
                </c:pt>
                <c:pt idx="716">
                  <c:v>895.5</c:v>
                </c:pt>
                <c:pt idx="717">
                  <c:v>863.75</c:v>
                </c:pt>
                <c:pt idx="718">
                  <c:v>843.5</c:v>
                </c:pt>
                <c:pt idx="719">
                  <c:v>820.5</c:v>
                </c:pt>
                <c:pt idx="720">
                  <c:v>828</c:v>
                </c:pt>
                <c:pt idx="721">
                  <c:v>850</c:v>
                </c:pt>
                <c:pt idx="722">
                  <c:v>860.25</c:v>
                </c:pt>
                <c:pt idx="723">
                  <c:v>853</c:v>
                </c:pt>
                <c:pt idx="724">
                  <c:v>824.75</c:v>
                </c:pt>
                <c:pt idx="725">
                  <c:v>836.25</c:v>
                </c:pt>
                <c:pt idx="726">
                  <c:v>852</c:v>
                </c:pt>
                <c:pt idx="727">
                  <c:v>855.25</c:v>
                </c:pt>
                <c:pt idx="728">
                  <c:v>847</c:v>
                </c:pt>
                <c:pt idx="729">
                  <c:v>851</c:v>
                </c:pt>
                <c:pt idx="730">
                  <c:v>859.25</c:v>
                </c:pt>
                <c:pt idx="731">
                  <c:v>836.5</c:v>
                </c:pt>
                <c:pt idx="732">
                  <c:v>851</c:v>
                </c:pt>
                <c:pt idx="733">
                  <c:v>836.5</c:v>
                </c:pt>
                <c:pt idx="734">
                  <c:v>815.25</c:v>
                </c:pt>
                <c:pt idx="735">
                  <c:v>820.5</c:v>
                </c:pt>
                <c:pt idx="736">
                  <c:v>804</c:v>
                </c:pt>
                <c:pt idx="737">
                  <c:v>799.5</c:v>
                </c:pt>
                <c:pt idx="738">
                  <c:v>770.75</c:v>
                </c:pt>
                <c:pt idx="739">
                  <c:v>773</c:v>
                </c:pt>
                <c:pt idx="740">
                  <c:v>778.25</c:v>
                </c:pt>
                <c:pt idx="741">
                  <c:v>776.25</c:v>
                </c:pt>
                <c:pt idx="742">
                  <c:v>745.25</c:v>
                </c:pt>
                <c:pt idx="743">
                  <c:v>754</c:v>
                </c:pt>
                <c:pt idx="744">
                  <c:v>774</c:v>
                </c:pt>
                <c:pt idx="745">
                  <c:v>785.5</c:v>
                </c:pt>
                <c:pt idx="746">
                  <c:v>807.25</c:v>
                </c:pt>
                <c:pt idx="747">
                  <c:v>814.75</c:v>
                </c:pt>
                <c:pt idx="748">
                  <c:v>821</c:v>
                </c:pt>
                <c:pt idx="749">
                  <c:v>813.5</c:v>
                </c:pt>
                <c:pt idx="750">
                  <c:v>813.25</c:v>
                </c:pt>
                <c:pt idx="751">
                  <c:v>799.25</c:v>
                </c:pt>
                <c:pt idx="752">
                  <c:v>792.5</c:v>
                </c:pt>
                <c:pt idx="753">
                  <c:v>772</c:v>
                </c:pt>
                <c:pt idx="754">
                  <c:v>769</c:v>
                </c:pt>
                <c:pt idx="755">
                  <c:v>788</c:v>
                </c:pt>
                <c:pt idx="756">
                  <c:v>767.25</c:v>
                </c:pt>
                <c:pt idx="757">
                  <c:v>781</c:v>
                </c:pt>
                <c:pt idx="758">
                  <c:v>763.75</c:v>
                </c:pt>
                <c:pt idx="759">
                  <c:v>781.75</c:v>
                </c:pt>
                <c:pt idx="760">
                  <c:v>786</c:v>
                </c:pt>
                <c:pt idx="761">
                  <c:v>802.5</c:v>
                </c:pt>
                <c:pt idx="762">
                  <c:v>803.5</c:v>
                </c:pt>
                <c:pt idx="763">
                  <c:v>798.75</c:v>
                </c:pt>
                <c:pt idx="764">
                  <c:v>812.5</c:v>
                </c:pt>
                <c:pt idx="765">
                  <c:v>796.25</c:v>
                </c:pt>
                <c:pt idx="766">
                  <c:v>807.5</c:v>
                </c:pt>
                <c:pt idx="767">
                  <c:v>814.25</c:v>
                </c:pt>
                <c:pt idx="768">
                  <c:v>815</c:v>
                </c:pt>
                <c:pt idx="769">
                  <c:v>829.75</c:v>
                </c:pt>
                <c:pt idx="770">
                  <c:v>827.25</c:v>
                </c:pt>
                <c:pt idx="771">
                  <c:v>846.75</c:v>
                </c:pt>
                <c:pt idx="772">
                  <c:v>849</c:v>
                </c:pt>
                <c:pt idx="773">
                  <c:v>867.5</c:v>
                </c:pt>
                <c:pt idx="774">
                  <c:v>859.5</c:v>
                </c:pt>
                <c:pt idx="775">
                  <c:v>866.25</c:v>
                </c:pt>
                <c:pt idx="776">
                  <c:v>867.75</c:v>
                </c:pt>
                <c:pt idx="777">
                  <c:v>826.25</c:v>
                </c:pt>
                <c:pt idx="778">
                  <c:v>830.75</c:v>
                </c:pt>
                <c:pt idx="779">
                  <c:v>853.25</c:v>
                </c:pt>
                <c:pt idx="780">
                  <c:v>872.75</c:v>
                </c:pt>
                <c:pt idx="781">
                  <c:v>897.75</c:v>
                </c:pt>
                <c:pt idx="782">
                  <c:v>919.25</c:v>
                </c:pt>
                <c:pt idx="783">
                  <c:v>907.5</c:v>
                </c:pt>
                <c:pt idx="784">
                  <c:v>909</c:v>
                </c:pt>
                <c:pt idx="785">
                  <c:v>887.75</c:v>
                </c:pt>
                <c:pt idx="786">
                  <c:v>892</c:v>
                </c:pt>
                <c:pt idx="787">
                  <c:v>876</c:v>
                </c:pt>
                <c:pt idx="788">
                  <c:v>880.75</c:v>
                </c:pt>
                <c:pt idx="789">
                  <c:v>864.25</c:v>
                </c:pt>
                <c:pt idx="790">
                  <c:v>860.25</c:v>
                </c:pt>
                <c:pt idx="791">
                  <c:v>861</c:v>
                </c:pt>
                <c:pt idx="792">
                  <c:v>857.5</c:v>
                </c:pt>
                <c:pt idx="793">
                  <c:v>862</c:v>
                </c:pt>
                <c:pt idx="794">
                  <c:v>867.25</c:v>
                </c:pt>
                <c:pt idx="795">
                  <c:v>840.5</c:v>
                </c:pt>
                <c:pt idx="796">
                  <c:v>846</c:v>
                </c:pt>
                <c:pt idx="797">
                  <c:v>869</c:v>
                </c:pt>
                <c:pt idx="798">
                  <c:v>841.5</c:v>
                </c:pt>
                <c:pt idx="799">
                  <c:v>834.25</c:v>
                </c:pt>
                <c:pt idx="800">
                  <c:v>847.5</c:v>
                </c:pt>
                <c:pt idx="801">
                  <c:v>850.75</c:v>
                </c:pt>
                <c:pt idx="802">
                  <c:v>831.75</c:v>
                </c:pt>
                <c:pt idx="803">
                  <c:v>835.5</c:v>
                </c:pt>
                <c:pt idx="804">
                  <c:v>830</c:v>
                </c:pt>
                <c:pt idx="805">
                  <c:v>844</c:v>
                </c:pt>
                <c:pt idx="806">
                  <c:v>854.75</c:v>
                </c:pt>
                <c:pt idx="807">
                  <c:v>861.75</c:v>
                </c:pt>
                <c:pt idx="808">
                  <c:v>878</c:v>
                </c:pt>
                <c:pt idx="809">
                  <c:v>873.75</c:v>
                </c:pt>
                <c:pt idx="810">
                  <c:v>849.25</c:v>
                </c:pt>
                <c:pt idx="811">
                  <c:v>841.75</c:v>
                </c:pt>
                <c:pt idx="812">
                  <c:v>842.25</c:v>
                </c:pt>
                <c:pt idx="813">
                  <c:v>847.75</c:v>
                </c:pt>
                <c:pt idx="814">
                  <c:v>835.75</c:v>
                </c:pt>
                <c:pt idx="815">
                  <c:v>832.5</c:v>
                </c:pt>
                <c:pt idx="816">
                  <c:v>838</c:v>
                </c:pt>
              </c:numCache>
            </c:numRef>
          </c:val>
          <c:smooth val="0"/>
          <c:extLst>
            <c:ext xmlns:c16="http://schemas.microsoft.com/office/drawing/2014/chart" uri="{C3380CC4-5D6E-409C-BE32-E72D297353CC}">
              <c16:uniqueId val="{00000000-CB91-4AF5-ADD8-86245CA93BD8}"/>
            </c:ext>
          </c:extLst>
        </c:ser>
        <c:dLbls>
          <c:showLegendKey val="0"/>
          <c:showVal val="0"/>
          <c:showCatName val="0"/>
          <c:showSerName val="0"/>
          <c:showPercent val="0"/>
          <c:showBubbleSize val="0"/>
        </c:dLbls>
        <c:smooth val="0"/>
        <c:axId val="2006106768"/>
        <c:axId val="2006102608"/>
      </c:lineChart>
      <c:dateAx>
        <c:axId val="2006106768"/>
        <c:scaling>
          <c:orientation val="minMax"/>
          <c:max val="45382"/>
          <c:min val="44440"/>
        </c:scaling>
        <c:delete val="0"/>
        <c:axPos val="b"/>
        <c:numFmt formatCode="[$-415]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7F7F7F"/>
                </a:solidFill>
                <a:latin typeface="Helvetica Neue"/>
                <a:ea typeface="+mn-ea"/>
                <a:cs typeface="+mn-cs"/>
              </a:defRPr>
            </a:pPr>
            <a:endParaRPr lang="pl-PL"/>
          </a:p>
        </c:txPr>
        <c:crossAx val="2006102608"/>
        <c:crosses val="autoZero"/>
        <c:auto val="1"/>
        <c:lblOffset val="100"/>
        <c:baseTimeUnit val="days"/>
        <c:majorUnit val="3"/>
        <c:majorTimeUnit val="months"/>
      </c:dateAx>
      <c:valAx>
        <c:axId val="2006102608"/>
        <c:scaling>
          <c:orientation val="minMax"/>
          <c:max val="1500"/>
          <c:min val="0"/>
        </c:scaling>
        <c:delete val="0"/>
        <c:axPos val="l"/>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rgbClr val="7F7F7F"/>
                </a:solidFill>
                <a:latin typeface="Helvetica Neue"/>
                <a:ea typeface="+mn-ea"/>
                <a:cs typeface="+mn-cs"/>
              </a:defRPr>
            </a:pPr>
            <a:endParaRPr lang="pl-PL"/>
          </a:p>
        </c:txPr>
        <c:crossAx val="2006106768"/>
        <c:crosses val="autoZero"/>
        <c:crossBetween val="between"/>
        <c:majorUnit val="200"/>
      </c:valAx>
      <c:spPr>
        <a:noFill/>
        <a:ln>
          <a:noFill/>
        </a:ln>
        <a:effectLst/>
      </c:spPr>
    </c:plotArea>
    <c:legend>
      <c:legendPos val="r"/>
      <c:layout>
        <c:manualLayout>
          <c:xMode val="edge"/>
          <c:yMode val="edge"/>
          <c:x val="0.80467457802799469"/>
          <c:y val="0.6208970627786512"/>
          <c:w val="0.1513072024788843"/>
          <c:h val="0.113654482362021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39815481087856E-3"/>
          <c:y val="0.30268681508675432"/>
          <c:w val="0.99061203690378241"/>
          <c:h val="0.45738631773188082"/>
        </c:manualLayout>
      </c:layout>
      <c:barChart>
        <c:barDir val="col"/>
        <c:grouping val="clustered"/>
        <c:varyColors val="0"/>
        <c:ser>
          <c:idx val="0"/>
          <c:order val="0"/>
          <c:tx>
            <c:strRef>
              <c:f>Arkusz1!$B$1</c:f>
              <c:strCache>
                <c:ptCount val="1"/>
                <c:pt idx="0">
                  <c:v>Marża E S</c:v>
                </c:pt>
              </c:strCache>
            </c:strRef>
          </c:tx>
          <c:spPr>
            <a:solidFill>
              <a:schemeClr val="bg1">
                <a:lumMod val="65000"/>
              </a:schemeClr>
            </a:solidFill>
          </c:spPr>
          <c:invertIfNegative val="0"/>
          <c:dPt>
            <c:idx val="1"/>
            <c:invertIfNegative val="0"/>
            <c:bubble3D val="0"/>
            <c:extLst>
              <c:ext xmlns:c16="http://schemas.microsoft.com/office/drawing/2014/chart" uri="{C3380CC4-5D6E-409C-BE32-E72D297353CC}">
                <c16:uniqueId val="{00000000-0977-4F55-B925-5A491E1891C3}"/>
              </c:ext>
            </c:extLst>
          </c:dPt>
          <c:dPt>
            <c:idx val="2"/>
            <c:invertIfNegative val="0"/>
            <c:bubble3D val="0"/>
            <c:extLst>
              <c:ext xmlns:c16="http://schemas.microsoft.com/office/drawing/2014/chart" uri="{C3380CC4-5D6E-409C-BE32-E72D297353CC}">
                <c16:uniqueId val="{00000001-0977-4F55-B925-5A491E1891C3}"/>
              </c:ext>
            </c:extLst>
          </c:dPt>
          <c:dPt>
            <c:idx val="3"/>
            <c:invertIfNegative val="0"/>
            <c:bubble3D val="0"/>
            <c:extLst>
              <c:ext xmlns:c16="http://schemas.microsoft.com/office/drawing/2014/chart" uri="{C3380CC4-5D6E-409C-BE32-E72D297353CC}">
                <c16:uniqueId val="{00000003-0977-4F55-B925-5A491E1891C3}"/>
              </c:ext>
            </c:extLst>
          </c:dPt>
          <c:dPt>
            <c:idx val="4"/>
            <c:invertIfNegative val="0"/>
            <c:bubble3D val="0"/>
            <c:spPr>
              <a:solidFill>
                <a:srgbClr val="071D49"/>
              </a:solidFill>
            </c:spPr>
            <c:extLst>
              <c:ext xmlns:c16="http://schemas.microsoft.com/office/drawing/2014/chart" uri="{C3380CC4-5D6E-409C-BE32-E72D297353CC}">
                <c16:uniqueId val="{00000009-1086-4DF5-BB3B-1DDBE0A993BB}"/>
              </c:ext>
            </c:extLst>
          </c:dPt>
          <c:dPt>
            <c:idx val="5"/>
            <c:invertIfNegative val="0"/>
            <c:bubble3D val="0"/>
            <c:extLst>
              <c:ext xmlns:c16="http://schemas.microsoft.com/office/drawing/2014/chart" uri="{C3380CC4-5D6E-409C-BE32-E72D297353CC}">
                <c16:uniqueId val="{00000004-0977-4F55-B925-5A491E1891C3}"/>
              </c:ext>
            </c:extLst>
          </c:dPt>
          <c:dPt>
            <c:idx val="6"/>
            <c:invertIfNegative val="0"/>
            <c:bubble3D val="0"/>
            <c:extLst>
              <c:ext xmlns:c16="http://schemas.microsoft.com/office/drawing/2014/chart" uri="{C3380CC4-5D6E-409C-BE32-E72D297353CC}">
                <c16:uniqueId val="{00000005-0977-4F55-B925-5A491E1891C3}"/>
              </c:ext>
            </c:extLst>
          </c:dPt>
          <c:dPt>
            <c:idx val="7"/>
            <c:invertIfNegative val="0"/>
            <c:bubble3D val="0"/>
            <c:extLst>
              <c:ext xmlns:c16="http://schemas.microsoft.com/office/drawing/2014/chart" uri="{C3380CC4-5D6E-409C-BE32-E72D297353CC}">
                <c16:uniqueId val="{00000007-0977-4F55-B925-5A491E1891C3}"/>
              </c:ext>
            </c:extLst>
          </c:dPt>
          <c:dPt>
            <c:idx val="8"/>
            <c:invertIfNegative val="0"/>
            <c:bubble3D val="0"/>
            <c:spPr>
              <a:solidFill>
                <a:srgbClr val="FF0000"/>
              </a:solidFill>
            </c:spPr>
            <c:extLst>
              <c:ext xmlns:c16="http://schemas.microsoft.com/office/drawing/2014/chart" uri="{C3380CC4-5D6E-409C-BE32-E72D297353CC}">
                <c16:uniqueId val="{00000008-1086-4DF5-BB3B-1DDBE0A993BB}"/>
              </c:ext>
            </c:extLst>
          </c:dPt>
          <c:dLbls>
            <c:dLbl>
              <c:idx val="7"/>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Helvetica Neue"/>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7-0977-4F55-B925-5A491E1891C3}"/>
                </c:ext>
              </c:extLst>
            </c:dLbl>
            <c:dLbl>
              <c:idx val="8"/>
              <c:layout>
                <c:manualLayout>
                  <c:x val="5.4675092102605179E-3"/>
                  <c:y val="-7.6954275022057123E-3"/>
                </c:manualLayout>
              </c:layout>
              <c:spPr>
                <a:noFill/>
                <a:ln>
                  <a:noFill/>
                </a:ln>
                <a:effectLst/>
              </c:spPr>
              <c:txPr>
                <a:bodyPr wrap="square" lIns="38100" tIns="19050" rIns="38100" bIns="19050" anchor="ctr">
                  <a:noAutofit/>
                </a:bodyPr>
                <a:lstStyle/>
                <a:p>
                  <a:pPr>
                    <a:defRPr sz="1000" b="1">
                      <a:solidFill>
                        <a:srgbClr val="FF0000"/>
                      </a:solidFill>
                      <a:latin typeface="Helvetica Neue"/>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11414629907704339"/>
                      <c:h val="6.9258847519850564E-2"/>
                    </c:manualLayout>
                  </c15:layout>
                </c:ext>
                <c:ext xmlns:c16="http://schemas.microsoft.com/office/drawing/2014/chart" uri="{C3380CC4-5D6E-409C-BE32-E72D297353CC}">
                  <c16:uniqueId val="{00000008-1086-4DF5-BB3B-1DDBE0A993BB}"/>
                </c:ext>
              </c:extLst>
            </c:dLbl>
            <c:spPr>
              <a:noFill/>
              <a:ln>
                <a:noFill/>
              </a:ln>
              <a:effectLst/>
            </c:spPr>
            <c:txPr>
              <a:bodyPr wrap="square" lIns="38100" tIns="19050" rIns="38100" bIns="19050" anchor="ctr">
                <a:spAutoFit/>
              </a:bodyPr>
              <a:lstStyle/>
              <a:p>
                <a:pPr>
                  <a:defRPr sz="1000">
                    <a:latin typeface="Helvetica Neue"/>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0.0%</c:formatCode>
                <c:ptCount val="9"/>
                <c:pt idx="0">
                  <c:v>3.5999999999999997E-2</c:v>
                </c:pt>
                <c:pt idx="1">
                  <c:v>2.1000000000000001E-2</c:v>
                </c:pt>
                <c:pt idx="2">
                  <c:v>3.2000000000000001E-2</c:v>
                </c:pt>
                <c:pt idx="3">
                  <c:v>6.4000000000000001E-2</c:v>
                </c:pt>
                <c:pt idx="4">
                  <c:v>3.2000000000000001E-2</c:v>
                </c:pt>
                <c:pt idx="5">
                  <c:v>1.9E-2</c:v>
                </c:pt>
                <c:pt idx="6">
                  <c:v>8.9999999999999993E-3</c:v>
                </c:pt>
                <c:pt idx="7">
                  <c:v>1.4999999999999999E-2</c:v>
                </c:pt>
                <c:pt idx="8">
                  <c:v>1.6E-2</c:v>
                </c:pt>
              </c:numCache>
            </c:numRef>
          </c:val>
          <c:extLst>
            <c:ext xmlns:c16="http://schemas.microsoft.com/office/drawing/2014/chart" uri="{C3380CC4-5D6E-409C-BE32-E72D297353CC}">
              <c16:uniqueId val="{00000008-0977-4F55-B925-5A491E1891C3}"/>
            </c:ext>
          </c:extLst>
        </c:ser>
        <c:dLbls>
          <c:dLblPos val="ctr"/>
          <c:showLegendKey val="0"/>
          <c:showVal val="1"/>
          <c:showCatName val="0"/>
          <c:showSerName val="0"/>
          <c:showPercent val="0"/>
          <c:showBubbleSize val="0"/>
        </c:dLbls>
        <c:gapWidth val="82"/>
        <c:axId val="132515712"/>
        <c:axId val="132517248"/>
      </c:barChart>
      <c:catAx>
        <c:axId val="132515712"/>
        <c:scaling>
          <c:orientation val="minMax"/>
        </c:scaling>
        <c:delete val="0"/>
        <c:axPos val="b"/>
        <c:numFmt formatCode="General" sourceLinked="0"/>
        <c:majorTickMark val="none"/>
        <c:minorTickMark val="none"/>
        <c:tickLblPos val="nextTo"/>
        <c:spPr>
          <a:ln>
            <a:solidFill>
              <a:srgbClr val="A6A6A6"/>
            </a:solidFill>
          </a:ln>
        </c:spPr>
        <c:txPr>
          <a:bodyPr/>
          <a:lstStyle/>
          <a:p>
            <a:pPr>
              <a:defRPr sz="900">
                <a:solidFill>
                  <a:srgbClr val="7F7F7F"/>
                </a:solidFill>
                <a:latin typeface="Helvetica Neue"/>
              </a:defRPr>
            </a:pPr>
            <a:endParaRPr lang="pl-PL"/>
          </a:p>
        </c:txPr>
        <c:crossAx val="132517248"/>
        <c:crosses val="autoZero"/>
        <c:auto val="1"/>
        <c:lblAlgn val="ctr"/>
        <c:lblOffset val="100"/>
        <c:noMultiLvlLbl val="0"/>
      </c:catAx>
      <c:valAx>
        <c:axId val="132517248"/>
        <c:scaling>
          <c:orientation val="minMax"/>
        </c:scaling>
        <c:delete val="1"/>
        <c:axPos val="l"/>
        <c:numFmt formatCode="0.0%" sourceLinked="1"/>
        <c:majorTickMark val="out"/>
        <c:minorTickMark val="none"/>
        <c:tickLblPos val="none"/>
        <c:crossAx val="132515712"/>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08496732026138E-3"/>
          <c:y val="0.13756364165221699"/>
          <c:w val="0.98073986928104573"/>
          <c:h val="0.66330446617218441"/>
        </c:manualLayout>
      </c:layout>
      <c:barChart>
        <c:barDir val="col"/>
        <c:grouping val="clustered"/>
        <c:varyColors val="0"/>
        <c:ser>
          <c:idx val="0"/>
          <c:order val="0"/>
          <c:tx>
            <c:strRef>
              <c:f>Arkusz1!$B$1</c:f>
              <c:strCache>
                <c:ptCount val="1"/>
                <c:pt idx="0">
                  <c:v>EBITDA S</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3-3094-421B-8E34-AC597ECCD91D}"/>
              </c:ext>
            </c:extLst>
          </c:dPt>
          <c:dPt>
            <c:idx val="1"/>
            <c:invertIfNegative val="0"/>
            <c:bubble3D val="0"/>
            <c:extLst>
              <c:ext xmlns:c16="http://schemas.microsoft.com/office/drawing/2014/chart" uri="{C3380CC4-5D6E-409C-BE32-E72D297353CC}">
                <c16:uniqueId val="{00000005-3094-421B-8E34-AC597ECCD91D}"/>
              </c:ext>
            </c:extLst>
          </c:dPt>
          <c:dPt>
            <c:idx val="2"/>
            <c:invertIfNegative val="0"/>
            <c:bubble3D val="0"/>
            <c:extLst>
              <c:ext xmlns:c16="http://schemas.microsoft.com/office/drawing/2014/chart" uri="{C3380CC4-5D6E-409C-BE32-E72D297353CC}">
                <c16:uniqueId val="{00000007-3094-421B-8E34-AC597ECCD91D}"/>
              </c:ext>
            </c:extLst>
          </c:dPt>
          <c:dPt>
            <c:idx val="3"/>
            <c:invertIfNegative val="0"/>
            <c:bubble3D val="0"/>
            <c:spPr>
              <a:solidFill>
                <a:schemeClr val="bg1">
                  <a:lumMod val="65000"/>
                </a:schemeClr>
              </a:solidFill>
            </c:spPr>
            <c:extLst>
              <c:ext xmlns:c16="http://schemas.microsoft.com/office/drawing/2014/chart" uri="{C3380CC4-5D6E-409C-BE32-E72D297353CC}">
                <c16:uniqueId val="{00000009-3094-421B-8E34-AC597ECCD91D}"/>
              </c:ext>
            </c:extLst>
          </c:dPt>
          <c:dPt>
            <c:idx val="4"/>
            <c:invertIfNegative val="0"/>
            <c:bubble3D val="0"/>
            <c:spPr>
              <a:solidFill>
                <a:srgbClr val="071D49"/>
              </a:solidFill>
            </c:spPr>
            <c:extLst>
              <c:ext xmlns:c16="http://schemas.microsoft.com/office/drawing/2014/chart" uri="{C3380CC4-5D6E-409C-BE32-E72D297353CC}">
                <c16:uniqueId val="{0000000B-3094-421B-8E34-AC597ECCD91D}"/>
              </c:ext>
            </c:extLst>
          </c:dPt>
          <c:dPt>
            <c:idx val="5"/>
            <c:invertIfNegative val="0"/>
            <c:bubble3D val="0"/>
            <c:extLst>
              <c:ext xmlns:c16="http://schemas.microsoft.com/office/drawing/2014/chart" uri="{C3380CC4-5D6E-409C-BE32-E72D297353CC}">
                <c16:uniqueId val="{0000000D-3094-421B-8E34-AC597ECCD91D}"/>
              </c:ext>
            </c:extLst>
          </c:dPt>
          <c:dPt>
            <c:idx val="6"/>
            <c:invertIfNegative val="0"/>
            <c:bubble3D val="0"/>
            <c:extLst>
              <c:ext xmlns:c16="http://schemas.microsoft.com/office/drawing/2014/chart" uri="{C3380CC4-5D6E-409C-BE32-E72D297353CC}">
                <c16:uniqueId val="{0000000F-3094-421B-8E34-AC597ECCD91D}"/>
              </c:ext>
            </c:extLst>
          </c:dPt>
          <c:dPt>
            <c:idx val="7"/>
            <c:invertIfNegative val="0"/>
            <c:bubble3D val="0"/>
            <c:spPr>
              <a:solidFill>
                <a:schemeClr val="bg1">
                  <a:lumMod val="65000"/>
                </a:schemeClr>
              </a:solidFill>
            </c:spPr>
            <c:extLst>
              <c:ext xmlns:c16="http://schemas.microsoft.com/office/drawing/2014/chart" uri="{C3380CC4-5D6E-409C-BE32-E72D297353CC}">
                <c16:uniqueId val="{00000011-3094-421B-8E34-AC597ECCD91D}"/>
              </c:ext>
            </c:extLst>
          </c:dPt>
          <c:dPt>
            <c:idx val="8"/>
            <c:invertIfNegative val="0"/>
            <c:bubble3D val="0"/>
            <c:spPr>
              <a:solidFill>
                <a:srgbClr val="FF0000"/>
              </a:solidFill>
            </c:spPr>
            <c:extLst>
              <c:ext xmlns:c16="http://schemas.microsoft.com/office/drawing/2014/chart" uri="{C3380CC4-5D6E-409C-BE32-E72D297353CC}">
                <c16:uniqueId val="{0000000A-6388-4472-91B7-26532EC6C07E}"/>
              </c:ext>
            </c:extLst>
          </c:dPt>
          <c:dLbls>
            <c:dLbl>
              <c:idx val="0"/>
              <c:layout>
                <c:manualLayout>
                  <c:x val="-3.8544066186535094E-3"/>
                  <c:y val="2.59096053747981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94-421B-8E34-AC597ECCD91D}"/>
                </c:ext>
              </c:extLst>
            </c:dLbl>
            <c:dLbl>
              <c:idx val="1"/>
              <c:layout>
                <c:manualLayout>
                  <c:x val="-3.8544066186535246E-3"/>
                  <c:y val="6.7029344255520795E-3"/>
                </c:manualLayout>
              </c:layout>
              <c:spPr>
                <a:noFill/>
                <a:ln>
                  <a:noFill/>
                </a:ln>
                <a:effectLst/>
              </c:spPr>
              <c:txPr>
                <a:bodyPr wrap="square" lIns="38100" tIns="19050" rIns="38100" bIns="19050" anchor="ctr">
                  <a:noAutofit/>
                </a:bodyPr>
                <a:lstStyle/>
                <a:p>
                  <a:pPr>
                    <a:defRPr sz="1000" b="0">
                      <a:solidFill>
                        <a:srgbClr val="44546A"/>
                      </a:solidFill>
                      <a:latin typeface="Helvetica" panose="020B0604020202020204" pitchFamily="34" charset="0"/>
                      <a:cs typeface="Helvetica" panose="020B0604020202020204" pitchFamily="34"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10566732026143791"/>
                      <c:h val="0.10564232519374915"/>
                    </c:manualLayout>
                  </c15:layout>
                </c:ext>
                <c:ext xmlns:c16="http://schemas.microsoft.com/office/drawing/2014/chart" uri="{C3380CC4-5D6E-409C-BE32-E72D297353CC}">
                  <c16:uniqueId val="{00000005-3094-421B-8E34-AC597ECCD91D}"/>
                </c:ext>
              </c:extLst>
            </c:dLbl>
            <c:dLbl>
              <c:idx val="2"/>
              <c:layout>
                <c:manualLayout>
                  <c:x val="-3.5331652516725642E-17"/>
                  <c:y val="-8.13153422065373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94-421B-8E34-AC597ECCD91D}"/>
                </c:ext>
              </c:extLst>
            </c:dLbl>
            <c:dLbl>
              <c:idx val="3"/>
              <c:layout>
                <c:manualLayout>
                  <c:x val="-7.0663305033451284E-17"/>
                  <c:y val="1.4339664359547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94-421B-8E34-AC597ECCD91D}"/>
                </c:ext>
              </c:extLst>
            </c:dLbl>
            <c:dLbl>
              <c:idx val="4"/>
              <c:layout>
                <c:manualLayout>
                  <c:x val="-7.0663305033451284E-17"/>
                  <c:y val="2.08649629728614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94-421B-8E34-AC597ECCD91D}"/>
                </c:ext>
              </c:extLst>
            </c:dLbl>
            <c:dLbl>
              <c:idx val="5"/>
              <c:layout>
                <c:manualLayout>
                  <c:x val="3.8544066186535072E-3"/>
                  <c:y val="3.018896479107934E-2"/>
                </c:manualLayout>
              </c:layout>
              <c:spPr>
                <a:noFill/>
                <a:ln>
                  <a:noFill/>
                </a:ln>
                <a:effectLst/>
              </c:spPr>
              <c:txPr>
                <a:bodyPr wrap="square" lIns="38100" tIns="19050" rIns="38100" bIns="19050" anchor="ctr">
                  <a:spAutoFit/>
                </a:bodyPr>
                <a:lstStyle/>
                <a:p>
                  <a:pPr>
                    <a:defRPr sz="1000" b="0">
                      <a:solidFill>
                        <a:srgbClr val="071D49"/>
                      </a:solidFill>
                      <a:latin typeface="Helvetica" panose="020B0604020202020204" pitchFamily="34" charset="0"/>
                      <a:cs typeface="Helvetica" panose="020B0604020202020204" pitchFamily="34"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94-421B-8E34-AC597ECCD91D}"/>
                </c:ext>
              </c:extLst>
            </c:dLbl>
            <c:dLbl>
              <c:idx val="6"/>
              <c:layout>
                <c:manualLayout>
                  <c:x val="5.8201539941667955E-3"/>
                  <c:y val="3.9890241461271903E-2"/>
                </c:manualLayout>
              </c:layout>
              <c:spPr>
                <a:noFill/>
                <a:ln>
                  <a:noFill/>
                </a:ln>
                <a:effectLst/>
              </c:spPr>
              <c:txPr>
                <a:bodyPr wrap="square" lIns="38100" tIns="19050" rIns="38100" bIns="19050" anchor="ctr" anchorCtr="0">
                  <a:spAutoFit/>
                </a:bodyPr>
                <a:lstStyle/>
                <a:p>
                  <a:pPr algn="ctr" rtl="0">
                    <a:defRPr lang="en-US" sz="1000" b="0" i="0" u="none" strike="noStrike" kern="1200" baseline="0">
                      <a:solidFill>
                        <a:srgbClr val="071D49"/>
                      </a:solidFill>
                      <a:latin typeface="Helvetica" panose="020B0604020202020204" pitchFamily="34" charset="0"/>
                      <a:ea typeface="+mn-ea"/>
                      <a:cs typeface="Helvetica" panose="020B0604020202020204" pitchFamily="34"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94-421B-8E34-AC597ECCD91D}"/>
                </c:ext>
              </c:extLst>
            </c:dLbl>
            <c:dLbl>
              <c:idx val="7"/>
              <c:layout>
                <c:manualLayout>
                  <c:x val="-1.4132661006690257E-16"/>
                  <c:y val="1.7143197541219797E-2"/>
                </c:manualLayout>
              </c:layout>
              <c:tx>
                <c:rich>
                  <a:bodyPr wrap="square" lIns="38100" tIns="19050" rIns="38100" bIns="19050" anchor="ctr" anchorCtr="0">
                    <a:spAutoFit/>
                  </a:bodyPr>
                  <a:lstStyle/>
                  <a:p>
                    <a:pPr algn="ctr" rtl="0">
                      <a:defRPr lang="en-US" sz="1000" b="0" i="0" u="none" strike="noStrike" kern="1200" baseline="0">
                        <a:solidFill>
                          <a:srgbClr val="071D49"/>
                        </a:solidFill>
                        <a:latin typeface="Helvetica" panose="020B0604020202020204" pitchFamily="34" charset="0"/>
                        <a:ea typeface="+mn-ea"/>
                        <a:cs typeface="Helvetica" panose="020B0604020202020204" pitchFamily="34" charset="0"/>
                      </a:defRPr>
                    </a:pPr>
                    <a:fld id="{BB0AA244-B5F8-43A9-AECC-FD480ABA11F9}" type="VALUE">
                      <a:rPr lang="en-US" sz="1000" b="0" i="0" u="none" strike="noStrike" kern="1200" baseline="0">
                        <a:solidFill>
                          <a:srgbClr val="071D49"/>
                        </a:solidFill>
                        <a:latin typeface="Helvetica" panose="020B0604020202020204" pitchFamily="34" charset="0"/>
                        <a:ea typeface="+mn-ea"/>
                        <a:cs typeface="Helvetica" panose="020B0604020202020204" pitchFamily="34" charset="0"/>
                      </a:rPr>
                      <a:pPr algn="ctr" rtl="0">
                        <a:defRPr lang="en-US" sz="1000" b="0" i="0" u="none" strike="noStrike" kern="1200" baseline="0">
                          <a:solidFill>
                            <a:srgbClr val="071D49"/>
                          </a:solidFill>
                          <a:latin typeface="Helvetica" panose="020B0604020202020204" pitchFamily="34" charset="0"/>
                          <a:ea typeface="+mn-ea"/>
                          <a:cs typeface="Helvetica" panose="020B0604020202020204" pitchFamily="34" charset="0"/>
                        </a:defRPr>
                      </a:pPr>
                      <a:t>[WARTOŚĆ]</a:t>
                    </a:fld>
                    <a:endParaRPr lang="pl-PL"/>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3094-421B-8E34-AC597ECCD91D}"/>
                </c:ext>
              </c:extLst>
            </c:dLbl>
            <c:dLbl>
              <c:idx val="8"/>
              <c:layout>
                <c:manualLayout>
                  <c:x val="5.761275656842482E-3"/>
                  <c:y val="1.9900577611555021E-2"/>
                </c:manualLayout>
              </c:layout>
              <c:spPr>
                <a:noFill/>
                <a:ln>
                  <a:noFill/>
                </a:ln>
                <a:effectLst/>
              </c:spPr>
              <c:txPr>
                <a:bodyPr wrap="square" lIns="38100" tIns="19050" rIns="38100" bIns="19050" anchor="ctr">
                  <a:noAutofit/>
                </a:bodyPr>
                <a:lstStyle/>
                <a:p>
                  <a:pPr>
                    <a:defRPr sz="1000" b="1">
                      <a:solidFill>
                        <a:srgbClr val="FF0000"/>
                      </a:solidFill>
                      <a:latin typeface="Helvetica" panose="020B0604020202020204" pitchFamily="34" charset="0"/>
                      <a:cs typeface="Helvetica" panose="020B0604020202020204" pitchFamily="34" charset="0"/>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11736455706191026"/>
                      <c:h val="0.11927359296068453"/>
                    </c:manualLayout>
                  </c15:layout>
                </c:ext>
                <c:ext xmlns:c16="http://schemas.microsoft.com/office/drawing/2014/chart" uri="{C3380CC4-5D6E-409C-BE32-E72D297353CC}">
                  <c16:uniqueId val="{0000000A-6388-4472-91B7-26532EC6C07E}"/>
                </c:ext>
              </c:extLst>
            </c:dLbl>
            <c:spPr>
              <a:noFill/>
              <a:ln>
                <a:noFill/>
              </a:ln>
              <a:effectLst/>
            </c:spPr>
            <c:txPr>
              <a:bodyPr wrap="square" lIns="38100" tIns="19050" rIns="38100" bIns="19050" anchor="ctr">
                <a:spAutoFit/>
              </a:bodyPr>
              <a:lstStyle/>
              <a:p>
                <a:pPr>
                  <a:defRPr sz="1000">
                    <a:solidFill>
                      <a:srgbClr val="44546A"/>
                    </a:solidFill>
                    <a:latin typeface="Helvetica" panose="020B0604020202020204" pitchFamily="34" charset="0"/>
                    <a:cs typeface="Helvetica" panose="020B0604020202020204" pitchFamily="34" charset="0"/>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Arkusz1!$A$5:$A$13</c:f>
              <c:strCache>
                <c:ptCount val="9"/>
                <c:pt idx="0">
                  <c:v>1Q22</c:v>
                </c:pt>
                <c:pt idx="1">
                  <c:v>2Q22</c:v>
                </c:pt>
                <c:pt idx="2">
                  <c:v>3Q22</c:v>
                </c:pt>
                <c:pt idx="3">
                  <c:v>4Q22</c:v>
                </c:pt>
                <c:pt idx="4">
                  <c:v>1Q23</c:v>
                </c:pt>
                <c:pt idx="5">
                  <c:v>2Q23</c:v>
                </c:pt>
                <c:pt idx="6">
                  <c:v>3Q23</c:v>
                </c:pt>
                <c:pt idx="7">
                  <c:v>4Q23</c:v>
                </c:pt>
                <c:pt idx="8">
                  <c:v>1Q24</c:v>
                </c:pt>
              </c:strCache>
            </c:strRef>
          </c:cat>
          <c:val>
            <c:numRef>
              <c:f>Arkusz1!$B$5:$B$13</c:f>
              <c:numCache>
                <c:formatCode>General</c:formatCode>
                <c:ptCount val="9"/>
                <c:pt idx="0">
                  <c:v>85.1</c:v>
                </c:pt>
                <c:pt idx="1">
                  <c:v>74.3</c:v>
                </c:pt>
                <c:pt idx="2">
                  <c:v>120.7</c:v>
                </c:pt>
                <c:pt idx="3">
                  <c:v>233.5</c:v>
                </c:pt>
                <c:pt idx="4">
                  <c:v>104.9</c:v>
                </c:pt>
                <c:pt idx="5" formatCode="0.0">
                  <c:v>62.771598960000297</c:v>
                </c:pt>
                <c:pt idx="6">
                  <c:v>29.2</c:v>
                </c:pt>
                <c:pt idx="7">
                  <c:v>46.6</c:v>
                </c:pt>
                <c:pt idx="8">
                  <c:v>47.5</c:v>
                </c:pt>
              </c:numCache>
            </c:numRef>
          </c:val>
          <c:extLst>
            <c:ext xmlns:c16="http://schemas.microsoft.com/office/drawing/2014/chart" uri="{C3380CC4-5D6E-409C-BE32-E72D297353CC}">
              <c16:uniqueId val="{00000012-3094-421B-8E34-AC597ECCD91D}"/>
            </c:ext>
          </c:extLst>
        </c:ser>
        <c:dLbls>
          <c:showLegendKey val="0"/>
          <c:showVal val="1"/>
          <c:showCatName val="0"/>
          <c:showSerName val="0"/>
          <c:showPercent val="0"/>
          <c:showBubbleSize val="0"/>
        </c:dLbls>
        <c:gapWidth val="82"/>
        <c:axId val="132546560"/>
        <c:axId val="132548096"/>
      </c:barChart>
      <c:catAx>
        <c:axId val="132546560"/>
        <c:scaling>
          <c:orientation val="minMax"/>
        </c:scaling>
        <c:delete val="0"/>
        <c:axPos val="b"/>
        <c:numFmt formatCode="General" sourceLinked="0"/>
        <c:majorTickMark val="out"/>
        <c:minorTickMark val="none"/>
        <c:tickLblPos val="nextTo"/>
        <c:spPr>
          <a:ln>
            <a:solidFill>
              <a:srgbClr val="A6A6A6"/>
            </a:solidFill>
          </a:ln>
        </c:spPr>
        <c:txPr>
          <a:bodyPr/>
          <a:lstStyle/>
          <a:p>
            <a:pPr>
              <a:defRPr sz="900">
                <a:solidFill>
                  <a:srgbClr val="7F7F7F"/>
                </a:solidFill>
                <a:latin typeface="Helvetica Neue"/>
              </a:defRPr>
            </a:pPr>
            <a:endParaRPr lang="pl-PL"/>
          </a:p>
        </c:txPr>
        <c:crossAx val="132548096"/>
        <c:crosses val="autoZero"/>
        <c:auto val="1"/>
        <c:lblAlgn val="ctr"/>
        <c:lblOffset val="300"/>
        <c:noMultiLvlLbl val="0"/>
      </c:catAx>
      <c:valAx>
        <c:axId val="132548096"/>
        <c:scaling>
          <c:orientation val="minMax"/>
          <c:max val="230"/>
          <c:min val="0"/>
        </c:scaling>
        <c:delete val="1"/>
        <c:axPos val="l"/>
        <c:numFmt formatCode="General" sourceLinked="1"/>
        <c:majorTickMark val="out"/>
        <c:minorTickMark val="none"/>
        <c:tickLblPos val="nextTo"/>
        <c:crossAx val="132546560"/>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1</cdr:x>
      <cdr:y>1</cdr:y>
    </cdr:from>
    <cdr:to>
      <cdr:x>1</cdr:x>
      <cdr:y>1</cdr:y>
    </cdr:to>
    <cdr:cxnSp macro="">
      <cdr:nvCxnSpPr>
        <cdr:cNvPr id="2" name="Łącznik prosty 1">
          <a:extLst xmlns:a="http://schemas.openxmlformats.org/drawingml/2006/main">
            <a:ext uri="{FF2B5EF4-FFF2-40B4-BE49-F238E27FC236}">
              <a16:creationId xmlns:a16="http://schemas.microsoft.com/office/drawing/2014/main" id="{DBD528EC-2647-80B6-BFCE-8DCB469141F5}"/>
            </a:ext>
          </a:extLst>
        </cdr:cNvPr>
        <cdr:cNvCxnSpPr>
          <a:cxnSpLocks xmlns:a="http://schemas.openxmlformats.org/drawingml/2006/main"/>
        </cdr:cNvCxnSpPr>
      </cdr:nvCxnSpPr>
      <cdr:spPr>
        <a:xfrm xmlns:a="http://schemas.openxmlformats.org/drawingml/2006/main">
          <a:off x="3400737" y="1804511"/>
          <a:ext cx="0" cy="0"/>
        </a:xfrm>
        <a:prstGeom xmlns:a="http://schemas.openxmlformats.org/drawingml/2006/main" prst="line">
          <a:avLst/>
        </a:prstGeom>
        <a:ln xmlns:a="http://schemas.openxmlformats.org/drawingml/2006/main" w="19050">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0.50609</cdr:x>
      <cdr:y>0.02807</cdr:y>
    </cdr:from>
    <cdr:to>
      <cdr:x>0.91973</cdr:x>
      <cdr:y>0.53478</cdr:y>
    </cdr:to>
    <cdr:grpSp>
      <cdr:nvGrpSpPr>
        <cdr:cNvPr id="2" name="Grupa 1">
          <a:extLst xmlns:a="http://schemas.openxmlformats.org/drawingml/2006/main">
            <a:ext uri="{FF2B5EF4-FFF2-40B4-BE49-F238E27FC236}">
              <a16:creationId xmlns:a16="http://schemas.microsoft.com/office/drawing/2014/main" id="{E873B001-9B8B-3E57-5F8A-22CA24D9A494}"/>
            </a:ext>
          </a:extLst>
        </cdr:cNvPr>
        <cdr:cNvGrpSpPr/>
      </cdr:nvGrpSpPr>
      <cdr:grpSpPr>
        <a:xfrm xmlns:a="http://schemas.openxmlformats.org/drawingml/2006/main">
          <a:off x="1723044" y="64367"/>
          <a:ext cx="1408286" cy="1161938"/>
          <a:chOff x="-1688157" y="1948092"/>
          <a:chExt cx="1408310" cy="2190836"/>
        </a:xfrm>
      </cdr:grpSpPr>
      <cdr:cxnSp macro="">
        <cdr:nvCxnSpPr>
          <cdr:cNvPr id="3" name="Łącznik prosty 2">
            <a:extLst xmlns:a="http://schemas.openxmlformats.org/drawingml/2006/main">
              <a:ext uri="{FF2B5EF4-FFF2-40B4-BE49-F238E27FC236}">
                <a16:creationId xmlns:a16="http://schemas.microsoft.com/office/drawing/2014/main" id="{28732CF3-147B-7533-8C14-E24D7D704851}"/>
              </a:ext>
            </a:extLst>
          </cdr:cNvPr>
          <cdr:cNvCxnSpPr>
            <a:cxnSpLocks xmlns:a="http://schemas.openxmlformats.org/drawingml/2006/main"/>
          </cdr:cNvCxnSpPr>
        </cdr:nvCxnSpPr>
        <cdr:spPr>
          <a:xfrm xmlns:a="http://schemas.openxmlformats.org/drawingml/2006/main" flipV="1">
            <a:off x="-1688157" y="2172365"/>
            <a:ext cx="1408310" cy="1650"/>
          </a:xfrm>
          <a:prstGeom xmlns:a="http://schemas.openxmlformats.org/drawingml/2006/main" prst="line">
            <a:avLst/>
          </a:prstGeom>
          <a:ln xmlns:a="http://schemas.openxmlformats.org/drawingml/2006/main" w="19050">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4" name="Łącznik prosty 3">
            <a:extLst xmlns:a="http://schemas.openxmlformats.org/drawingml/2006/main">
              <a:ext uri="{FF2B5EF4-FFF2-40B4-BE49-F238E27FC236}">
                <a16:creationId xmlns:a16="http://schemas.microsoft.com/office/drawing/2014/main" id="{636853F8-C9CE-8C5C-890A-83A1E3CCFDD1}"/>
              </a:ext>
            </a:extLst>
          </cdr:cNvPr>
          <cdr:cNvCxnSpPr>
            <a:cxnSpLocks xmlns:a="http://schemas.openxmlformats.org/drawingml/2006/main"/>
          </cdr:cNvCxnSpPr>
        </cdr:nvCxnSpPr>
        <cdr:spPr>
          <a:xfrm xmlns:a="http://schemas.openxmlformats.org/drawingml/2006/main" flipV="1">
            <a:off x="-1688157" y="2161127"/>
            <a:ext cx="0" cy="1532730"/>
          </a:xfrm>
          <a:prstGeom xmlns:a="http://schemas.openxmlformats.org/drawingml/2006/main" prst="line">
            <a:avLst/>
          </a:prstGeom>
          <a:ln xmlns:a="http://schemas.openxmlformats.org/drawingml/2006/main" w="19050">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5" name="Łącznik prosty 4">
            <a:extLst xmlns:a="http://schemas.openxmlformats.org/drawingml/2006/main">
              <a:ext uri="{FF2B5EF4-FFF2-40B4-BE49-F238E27FC236}">
                <a16:creationId xmlns:a16="http://schemas.microsoft.com/office/drawing/2014/main" id="{D64D7EEC-9421-5016-B6BA-3A96A317AB01}"/>
              </a:ext>
            </a:extLst>
          </cdr:cNvPr>
          <cdr:cNvCxnSpPr>
            <a:cxnSpLocks xmlns:a="http://schemas.openxmlformats.org/drawingml/2006/main"/>
          </cdr:cNvCxnSpPr>
        </cdr:nvCxnSpPr>
        <cdr:spPr>
          <a:xfrm xmlns:a="http://schemas.openxmlformats.org/drawingml/2006/main" flipV="1">
            <a:off x="-279847" y="2161122"/>
            <a:ext cx="0" cy="1977806"/>
          </a:xfrm>
          <a:prstGeom xmlns:a="http://schemas.openxmlformats.org/drawingml/2006/main" prst="line">
            <a:avLst/>
          </a:prstGeom>
          <a:ln xmlns:a="http://schemas.openxmlformats.org/drawingml/2006/main" w="19050">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6" name="Prostokąt 5">
            <a:extLst xmlns:a="http://schemas.openxmlformats.org/drawingml/2006/main">
              <a:ext uri="{FF2B5EF4-FFF2-40B4-BE49-F238E27FC236}">
                <a16:creationId xmlns:a16="http://schemas.microsoft.com/office/drawing/2014/main" id="{68BDB284-8F1C-9156-A2DE-5D108F58B1E0}"/>
              </a:ext>
            </a:extLst>
          </cdr:cNvPr>
          <cdr:cNvSpPr/>
        </cdr:nvSpPr>
        <cdr:spPr>
          <a:xfrm xmlns:a="http://schemas.openxmlformats.org/drawingml/2006/main">
            <a:off x="-1295710" y="1948092"/>
            <a:ext cx="603894" cy="384534"/>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lumMod val="50000"/>
                <a:lumOff val="50000"/>
              </a:schemeClr>
            </a:solidFill>
          </a:ln>
          <a:effectLst xmlns:a="http://schemas.openxmlformats.org/drawingml/2006/main">
            <a:glow>
              <a:schemeClr val="accent1">
                <a:alpha val="76000"/>
              </a:schemeClr>
            </a:glow>
            <a:outerShdw dist="50800" dir="5400000" algn="ctr" rotWithShape="0">
              <a:schemeClr val="bg1">
                <a:alpha val="43000"/>
              </a:schemeClr>
            </a:outerShdw>
          </a:effectLst>
          <a:scene3d xmlns:a="http://schemas.openxmlformats.org/drawingml/2006/main">
            <a:camera prst="orthographicFront"/>
            <a:lightRig rig="threePt" dir="t"/>
          </a:scene3d>
          <a:sp3d xmlns:a="http://schemas.openxmlformats.org/drawingml/2006/main" prstMaterial="matte"/>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rIns="0" anchor="ctr"/>
          <a:lstStyle xmlns:a="http://schemas.openxmlformats.org/drawingml/2006/main">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defRPr/>
            </a:pPr>
            <a:r>
              <a:rPr lang="pl-PL" sz="1000" b="1" dirty="0">
                <a:solidFill>
                  <a:srgbClr val="24295B"/>
                </a:solidFill>
                <a:latin typeface="Helvetica" panose="020B0604020202020204" pitchFamily="34" charset="0"/>
                <a:cs typeface="Helvetica" panose="020B0604020202020204" pitchFamily="34" charset="0"/>
              </a:rPr>
              <a:t>-88,2%</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1"/>
            <a:ext cx="2945660" cy="498057"/>
          </a:xfrm>
          <a:prstGeom prst="rect">
            <a:avLst/>
          </a:prstGeom>
        </p:spPr>
        <p:txBody>
          <a:bodyPr vert="horz" lIns="96090" tIns="48045" rIns="96090" bIns="48045" rtlCol="0"/>
          <a:lstStyle>
            <a:lvl1pPr algn="l">
              <a:defRPr sz="1300"/>
            </a:lvl1pPr>
          </a:lstStyle>
          <a:p>
            <a:endParaRPr lang="pl-PL"/>
          </a:p>
        </p:txBody>
      </p:sp>
      <p:sp>
        <p:nvSpPr>
          <p:cNvPr id="3" name="Symbol zastępczy daty 2"/>
          <p:cNvSpPr>
            <a:spLocks noGrp="1"/>
          </p:cNvSpPr>
          <p:nvPr>
            <p:ph type="dt" idx="1"/>
          </p:nvPr>
        </p:nvSpPr>
        <p:spPr>
          <a:xfrm>
            <a:off x="3850443" y="1"/>
            <a:ext cx="2945660" cy="498057"/>
          </a:xfrm>
          <a:prstGeom prst="rect">
            <a:avLst/>
          </a:prstGeom>
        </p:spPr>
        <p:txBody>
          <a:bodyPr vert="horz" lIns="96090" tIns="48045" rIns="96090" bIns="48045" rtlCol="0"/>
          <a:lstStyle>
            <a:lvl1pPr algn="r">
              <a:defRPr sz="1300"/>
            </a:lvl1pPr>
          </a:lstStyle>
          <a:p>
            <a:fld id="{C348D1D2-57F5-F54A-AFEB-0A170AAB206A}" type="datetimeFigureOut">
              <a:rPr lang="pl-PL" smtClean="0"/>
              <a:t>28.05.2024</a:t>
            </a:fld>
            <a:endParaRPr lang="pl-PL"/>
          </a:p>
        </p:txBody>
      </p:sp>
      <p:sp>
        <p:nvSpPr>
          <p:cNvPr id="4" name="Symbol zastępczy obrazu slajdu 3"/>
          <p:cNvSpPr>
            <a:spLocks noGrp="1" noRot="1" noChangeAspect="1"/>
          </p:cNvSpPr>
          <p:nvPr>
            <p:ph type="sldImg" idx="2"/>
          </p:nvPr>
        </p:nvSpPr>
        <p:spPr>
          <a:xfrm>
            <a:off x="423863" y="1243013"/>
            <a:ext cx="5949950" cy="3348037"/>
          </a:xfrm>
          <a:prstGeom prst="rect">
            <a:avLst/>
          </a:prstGeom>
          <a:noFill/>
          <a:ln w="12700">
            <a:solidFill>
              <a:prstClr val="black"/>
            </a:solidFill>
          </a:ln>
        </p:spPr>
        <p:txBody>
          <a:bodyPr vert="horz" lIns="96090" tIns="48045" rIns="96090" bIns="48045" rtlCol="0" anchor="ctr"/>
          <a:lstStyle/>
          <a:p>
            <a:endParaRPr lang="pl-PL"/>
          </a:p>
        </p:txBody>
      </p:sp>
      <p:sp>
        <p:nvSpPr>
          <p:cNvPr id="5" name="Symbol zastępczy notatek 4"/>
          <p:cNvSpPr>
            <a:spLocks noGrp="1"/>
          </p:cNvSpPr>
          <p:nvPr>
            <p:ph type="body" sz="quarter" idx="3"/>
          </p:nvPr>
        </p:nvSpPr>
        <p:spPr>
          <a:xfrm>
            <a:off x="679768" y="4777193"/>
            <a:ext cx="5438140" cy="3908615"/>
          </a:xfrm>
          <a:prstGeom prst="rect">
            <a:avLst/>
          </a:prstGeom>
        </p:spPr>
        <p:txBody>
          <a:bodyPr vert="horz" lIns="96090" tIns="48045" rIns="96090" bIns="48045"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1" y="9428586"/>
            <a:ext cx="2945660" cy="498055"/>
          </a:xfrm>
          <a:prstGeom prst="rect">
            <a:avLst/>
          </a:prstGeom>
        </p:spPr>
        <p:txBody>
          <a:bodyPr vert="horz" lIns="96090" tIns="48045" rIns="96090" bIns="48045" rtlCol="0" anchor="b"/>
          <a:lstStyle>
            <a:lvl1pPr algn="l">
              <a:defRPr sz="1300"/>
            </a:lvl1pPr>
          </a:lstStyle>
          <a:p>
            <a:endParaRPr lang="pl-PL"/>
          </a:p>
        </p:txBody>
      </p:sp>
      <p:sp>
        <p:nvSpPr>
          <p:cNvPr id="7" name="Symbol zastępczy numeru slajdu 6"/>
          <p:cNvSpPr>
            <a:spLocks noGrp="1"/>
          </p:cNvSpPr>
          <p:nvPr>
            <p:ph type="sldNum" sz="quarter" idx="5"/>
          </p:nvPr>
        </p:nvSpPr>
        <p:spPr>
          <a:xfrm>
            <a:off x="3850443" y="9428586"/>
            <a:ext cx="2945660" cy="498055"/>
          </a:xfrm>
          <a:prstGeom prst="rect">
            <a:avLst/>
          </a:prstGeom>
        </p:spPr>
        <p:txBody>
          <a:bodyPr vert="horz" lIns="96090" tIns="48045" rIns="96090" bIns="48045" rtlCol="0" anchor="b"/>
          <a:lstStyle>
            <a:lvl1pPr algn="r">
              <a:defRPr sz="1300"/>
            </a:lvl1pPr>
          </a:lstStyle>
          <a:p>
            <a:fld id="{3DA9AC0E-82D5-B547-A641-8C5E17A2068E}" type="slidenum">
              <a:rPr lang="pl-PL" smtClean="0"/>
              <a:t>‹#›</a:t>
            </a:fld>
            <a:endParaRPr lang="pl-PL"/>
          </a:p>
        </p:txBody>
      </p:sp>
    </p:spTree>
    <p:extLst>
      <p:ext uri="{BB962C8B-B14F-4D97-AF65-F5344CB8AC3E}">
        <p14:creationId xmlns:p14="http://schemas.microsoft.com/office/powerpoint/2010/main" val="170641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1</a:t>
            </a:fld>
            <a:endParaRPr lang="pl-PL" dirty="0"/>
          </a:p>
        </p:txBody>
      </p:sp>
    </p:spTree>
    <p:extLst>
      <p:ext uri="{BB962C8B-B14F-4D97-AF65-F5344CB8AC3E}">
        <p14:creationId xmlns:p14="http://schemas.microsoft.com/office/powerpoint/2010/main" val="1832771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10</a:t>
            </a:fld>
            <a:endParaRPr lang="pl-PL"/>
          </a:p>
        </p:txBody>
      </p:sp>
    </p:spTree>
    <p:extLst>
      <p:ext uri="{BB962C8B-B14F-4D97-AF65-F5344CB8AC3E}">
        <p14:creationId xmlns:p14="http://schemas.microsoft.com/office/powerpoint/2010/main" val="632556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11</a:t>
            </a:fld>
            <a:endParaRPr lang="pl-PL"/>
          </a:p>
        </p:txBody>
      </p:sp>
    </p:spTree>
    <p:extLst>
      <p:ext uri="{BB962C8B-B14F-4D97-AF65-F5344CB8AC3E}">
        <p14:creationId xmlns:p14="http://schemas.microsoft.com/office/powerpoint/2010/main" val="23058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12</a:t>
            </a:fld>
            <a:endParaRPr lang="pl-PL"/>
          </a:p>
        </p:txBody>
      </p:sp>
    </p:spTree>
    <p:extLst>
      <p:ext uri="{BB962C8B-B14F-4D97-AF65-F5344CB8AC3E}">
        <p14:creationId xmlns:p14="http://schemas.microsoft.com/office/powerpoint/2010/main" val="393758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13</a:t>
            </a:fld>
            <a:endParaRPr lang="pl-PL"/>
          </a:p>
        </p:txBody>
      </p:sp>
    </p:spTree>
    <p:extLst>
      <p:ext uri="{BB962C8B-B14F-4D97-AF65-F5344CB8AC3E}">
        <p14:creationId xmlns:p14="http://schemas.microsoft.com/office/powerpoint/2010/main" val="4191594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14</a:t>
            </a:fld>
            <a:endParaRPr lang="pl-PL"/>
          </a:p>
        </p:txBody>
      </p:sp>
    </p:spTree>
    <p:extLst>
      <p:ext uri="{BB962C8B-B14F-4D97-AF65-F5344CB8AC3E}">
        <p14:creationId xmlns:p14="http://schemas.microsoft.com/office/powerpoint/2010/main" val="75878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15</a:t>
            </a:fld>
            <a:endParaRPr lang="pl-PL"/>
          </a:p>
        </p:txBody>
      </p:sp>
    </p:spTree>
    <p:extLst>
      <p:ext uri="{BB962C8B-B14F-4D97-AF65-F5344CB8AC3E}">
        <p14:creationId xmlns:p14="http://schemas.microsoft.com/office/powerpoint/2010/main" val="1435072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16</a:t>
            </a:fld>
            <a:endParaRPr lang="pl-PL"/>
          </a:p>
        </p:txBody>
      </p:sp>
    </p:spTree>
    <p:extLst>
      <p:ext uri="{BB962C8B-B14F-4D97-AF65-F5344CB8AC3E}">
        <p14:creationId xmlns:p14="http://schemas.microsoft.com/office/powerpoint/2010/main" val="3222185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17</a:t>
            </a:fld>
            <a:endParaRPr lang="pl-PL"/>
          </a:p>
        </p:txBody>
      </p:sp>
    </p:spTree>
    <p:extLst>
      <p:ext uri="{BB962C8B-B14F-4D97-AF65-F5344CB8AC3E}">
        <p14:creationId xmlns:p14="http://schemas.microsoft.com/office/powerpoint/2010/main" val="1906689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18</a:t>
            </a:fld>
            <a:endParaRPr lang="pl-PL"/>
          </a:p>
        </p:txBody>
      </p:sp>
    </p:spTree>
    <p:extLst>
      <p:ext uri="{BB962C8B-B14F-4D97-AF65-F5344CB8AC3E}">
        <p14:creationId xmlns:p14="http://schemas.microsoft.com/office/powerpoint/2010/main" val="1491372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20</a:t>
            </a:fld>
            <a:endParaRPr lang="pl-PL"/>
          </a:p>
        </p:txBody>
      </p:sp>
    </p:spTree>
    <p:extLst>
      <p:ext uri="{BB962C8B-B14F-4D97-AF65-F5344CB8AC3E}">
        <p14:creationId xmlns:p14="http://schemas.microsoft.com/office/powerpoint/2010/main" val="175941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2</a:t>
            </a:fld>
            <a:endParaRPr lang="pl-PL"/>
          </a:p>
        </p:txBody>
      </p:sp>
    </p:spTree>
    <p:extLst>
      <p:ext uri="{BB962C8B-B14F-4D97-AF65-F5344CB8AC3E}">
        <p14:creationId xmlns:p14="http://schemas.microsoft.com/office/powerpoint/2010/main" val="1811546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25</a:t>
            </a:fld>
            <a:endParaRPr lang="pl-PL"/>
          </a:p>
        </p:txBody>
      </p:sp>
    </p:spTree>
    <p:extLst>
      <p:ext uri="{BB962C8B-B14F-4D97-AF65-F5344CB8AC3E}">
        <p14:creationId xmlns:p14="http://schemas.microsoft.com/office/powerpoint/2010/main" val="921849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26</a:t>
            </a:fld>
            <a:endParaRPr lang="pl-PL"/>
          </a:p>
        </p:txBody>
      </p:sp>
    </p:spTree>
    <p:extLst>
      <p:ext uri="{BB962C8B-B14F-4D97-AF65-F5344CB8AC3E}">
        <p14:creationId xmlns:p14="http://schemas.microsoft.com/office/powerpoint/2010/main" val="62693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9AC0E-82D5-B547-A641-8C5E17A2068E}" type="slidenum">
              <a:rPr kumimoji="0" lang="pl-P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l-P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168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28</a:t>
            </a:fld>
            <a:endParaRPr lang="pl-PL"/>
          </a:p>
        </p:txBody>
      </p:sp>
    </p:spTree>
    <p:extLst>
      <p:ext uri="{BB962C8B-B14F-4D97-AF65-F5344CB8AC3E}">
        <p14:creationId xmlns:p14="http://schemas.microsoft.com/office/powerpoint/2010/main" val="1423399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29</a:t>
            </a:fld>
            <a:endParaRPr lang="pl-PL"/>
          </a:p>
        </p:txBody>
      </p:sp>
    </p:spTree>
    <p:extLst>
      <p:ext uri="{BB962C8B-B14F-4D97-AF65-F5344CB8AC3E}">
        <p14:creationId xmlns:p14="http://schemas.microsoft.com/office/powerpoint/2010/main" val="2827664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30</a:t>
            </a:fld>
            <a:endParaRPr lang="pl-PL"/>
          </a:p>
        </p:txBody>
      </p:sp>
    </p:spTree>
    <p:extLst>
      <p:ext uri="{BB962C8B-B14F-4D97-AF65-F5344CB8AC3E}">
        <p14:creationId xmlns:p14="http://schemas.microsoft.com/office/powerpoint/2010/main" val="2687102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31</a:t>
            </a:fld>
            <a:endParaRPr lang="pl-PL"/>
          </a:p>
        </p:txBody>
      </p:sp>
    </p:spTree>
    <p:extLst>
      <p:ext uri="{BB962C8B-B14F-4D97-AF65-F5344CB8AC3E}">
        <p14:creationId xmlns:p14="http://schemas.microsoft.com/office/powerpoint/2010/main" val="217901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3</a:t>
            </a:fld>
            <a:endParaRPr lang="pl-PL"/>
          </a:p>
        </p:txBody>
      </p:sp>
    </p:spTree>
    <p:extLst>
      <p:ext uri="{BB962C8B-B14F-4D97-AF65-F5344CB8AC3E}">
        <p14:creationId xmlns:p14="http://schemas.microsoft.com/office/powerpoint/2010/main" val="124319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4</a:t>
            </a:fld>
            <a:endParaRPr lang="pl-PL"/>
          </a:p>
        </p:txBody>
      </p:sp>
    </p:spTree>
    <p:extLst>
      <p:ext uri="{BB962C8B-B14F-4D97-AF65-F5344CB8AC3E}">
        <p14:creationId xmlns:p14="http://schemas.microsoft.com/office/powerpoint/2010/main" val="3290190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5</a:t>
            </a:fld>
            <a:endParaRPr lang="pl-PL"/>
          </a:p>
        </p:txBody>
      </p:sp>
    </p:spTree>
    <p:extLst>
      <p:ext uri="{BB962C8B-B14F-4D97-AF65-F5344CB8AC3E}">
        <p14:creationId xmlns:p14="http://schemas.microsoft.com/office/powerpoint/2010/main" val="319702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6</a:t>
            </a:fld>
            <a:endParaRPr lang="pl-PL"/>
          </a:p>
        </p:txBody>
      </p:sp>
    </p:spTree>
    <p:extLst>
      <p:ext uri="{BB962C8B-B14F-4D97-AF65-F5344CB8AC3E}">
        <p14:creationId xmlns:p14="http://schemas.microsoft.com/office/powerpoint/2010/main" val="237902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7</a:t>
            </a:fld>
            <a:endParaRPr lang="pl-PL"/>
          </a:p>
        </p:txBody>
      </p:sp>
    </p:spTree>
    <p:extLst>
      <p:ext uri="{BB962C8B-B14F-4D97-AF65-F5344CB8AC3E}">
        <p14:creationId xmlns:p14="http://schemas.microsoft.com/office/powerpoint/2010/main" val="177308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3DA9AC0E-82D5-B547-A641-8C5E17A2068E}" type="slidenum">
              <a:rPr lang="pl-PL" smtClean="0"/>
              <a:t>8</a:t>
            </a:fld>
            <a:endParaRPr lang="pl-PL"/>
          </a:p>
        </p:txBody>
      </p:sp>
    </p:spTree>
    <p:extLst>
      <p:ext uri="{BB962C8B-B14F-4D97-AF65-F5344CB8AC3E}">
        <p14:creationId xmlns:p14="http://schemas.microsoft.com/office/powerpoint/2010/main" val="114005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DA9AC0E-82D5-B547-A641-8C5E17A2068E}" type="slidenum">
              <a:rPr lang="pl-PL" smtClean="0"/>
              <a:t>9</a:t>
            </a:fld>
            <a:endParaRPr lang="pl-PL"/>
          </a:p>
        </p:txBody>
      </p:sp>
    </p:spTree>
    <p:extLst>
      <p:ext uri="{BB962C8B-B14F-4D97-AF65-F5344CB8AC3E}">
        <p14:creationId xmlns:p14="http://schemas.microsoft.com/office/powerpoint/2010/main" val="1626493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1FEFF98-7481-4471-8CA9-1A86E653C46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4963" y="188914"/>
            <a:ext cx="347499" cy="427012"/>
          </a:xfrm>
          <a:prstGeom prst="rect">
            <a:avLst/>
          </a:prstGeom>
        </p:spPr>
      </p:pic>
      <p:sp>
        <p:nvSpPr>
          <p:cNvPr id="6" name="Symbol zastępczy numeru slajdu 5"/>
          <p:cNvSpPr>
            <a:spLocks noGrp="1"/>
          </p:cNvSpPr>
          <p:nvPr>
            <p:ph type="sldNum" sz="quarter" idx="12"/>
          </p:nvPr>
        </p:nvSpPr>
        <p:spPr>
          <a:xfrm>
            <a:off x="8704609" y="6424722"/>
            <a:ext cx="3246439" cy="365125"/>
          </a:xfrm>
        </p:spPr>
        <p:txBody>
          <a:bodyPr/>
          <a:lstStyle>
            <a:lvl1pPr>
              <a:defRPr sz="1050"/>
            </a:lvl1pPr>
          </a:lstStyle>
          <a:p>
            <a:fld id="{0CFB07CD-79C9-B141-B626-E75E2D2ABC36}" type="slidenum">
              <a:rPr lang="pl-PL" smtClean="0"/>
              <a:pPr/>
              <a:t>‹#›</a:t>
            </a:fld>
            <a:endParaRPr lang="pl-PL"/>
          </a:p>
        </p:txBody>
      </p:sp>
      <p:sp>
        <p:nvSpPr>
          <p:cNvPr id="9" name="Prostokąt 8">
            <a:extLst>
              <a:ext uri="{FF2B5EF4-FFF2-40B4-BE49-F238E27FC236}">
                <a16:creationId xmlns:a16="http://schemas.microsoft.com/office/drawing/2014/main" id="{815691EA-3336-480A-9E2E-E5CB73655797}"/>
              </a:ext>
            </a:extLst>
          </p:cNvPr>
          <p:cNvSpPr/>
          <p:nvPr userDrawn="1"/>
        </p:nvSpPr>
        <p:spPr>
          <a:xfrm>
            <a:off x="132294" y="-1"/>
            <a:ext cx="49597" cy="72000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4" name="Symbol zastępczy tytułu 1">
            <a:extLst>
              <a:ext uri="{FF2B5EF4-FFF2-40B4-BE49-F238E27FC236}">
                <a16:creationId xmlns:a16="http://schemas.microsoft.com/office/drawing/2014/main" id="{F3AEDAA2-C0C6-4E88-9A96-FCE8E3DDCCCD}"/>
              </a:ext>
            </a:extLst>
          </p:cNvPr>
          <p:cNvSpPr>
            <a:spLocks noGrp="1"/>
          </p:cNvSpPr>
          <p:nvPr>
            <p:ph type="title"/>
          </p:nvPr>
        </p:nvSpPr>
        <p:spPr>
          <a:xfrm>
            <a:off x="663964" y="181614"/>
            <a:ext cx="11201943" cy="529840"/>
          </a:xfrm>
          <a:prstGeom prst="rect">
            <a:avLst/>
          </a:prstGeom>
        </p:spPr>
        <p:txBody>
          <a:bodyPr vert="horz" lIns="91440" tIns="45720" rIns="91440" bIns="45720" rtlCol="0" anchor="ctr">
            <a:normAutofit/>
          </a:bodyPr>
          <a:lstStyle>
            <a:lvl1pPr>
              <a:defRPr sz="2400" b="1">
                <a:solidFill>
                  <a:srgbClr val="021D49"/>
                </a:solidFill>
                <a:latin typeface="Helvetica Neue"/>
                <a:cs typeface="Helvetica" panose="020B0604020202020204" pitchFamily="34" charset="0"/>
              </a:defRPr>
            </a:lvl1pPr>
          </a:lstStyle>
          <a:p>
            <a:r>
              <a:rPr lang="pl-PL" dirty="0"/>
              <a:t>Kliknij, aby </a:t>
            </a:r>
            <a:r>
              <a:rPr lang="pl-PL" dirty="0" err="1"/>
              <a:t>edyt</a:t>
            </a:r>
            <a:r>
              <a:rPr lang="pl-PL" dirty="0"/>
              <a:t>. styl wz. tyt.</a:t>
            </a:r>
          </a:p>
        </p:txBody>
      </p:sp>
      <p:sp>
        <p:nvSpPr>
          <p:cNvPr id="16" name="Symbol zastępczy tekstu 15">
            <a:extLst>
              <a:ext uri="{FF2B5EF4-FFF2-40B4-BE49-F238E27FC236}">
                <a16:creationId xmlns:a16="http://schemas.microsoft.com/office/drawing/2014/main" id="{E1630214-32F0-49AB-BD74-F76D445E11DC}"/>
              </a:ext>
            </a:extLst>
          </p:cNvPr>
          <p:cNvSpPr>
            <a:spLocks noGrp="1"/>
          </p:cNvSpPr>
          <p:nvPr>
            <p:ph type="body" sz="quarter" idx="13"/>
          </p:nvPr>
        </p:nvSpPr>
        <p:spPr>
          <a:xfrm>
            <a:off x="334963" y="1247775"/>
            <a:ext cx="11522075" cy="4862468"/>
          </a:xfrm>
        </p:spPr>
        <p:txBody>
          <a:bodyPr lIns="0" tIns="0" rIns="0" bIns="0"/>
          <a:lstStyle>
            <a:lvl1pPr marL="0" indent="0">
              <a:buNone/>
              <a:defRPr>
                <a:solidFill>
                  <a:srgbClr val="021D49"/>
                </a:solidFill>
              </a:defRPr>
            </a:lvl1pPr>
            <a:lvl2pPr>
              <a:defRPr>
                <a:solidFill>
                  <a:srgbClr val="021D49"/>
                </a:solidFill>
              </a:defRPr>
            </a:lvl2pPr>
            <a:lvl3pPr>
              <a:defRPr>
                <a:solidFill>
                  <a:srgbClr val="021D49"/>
                </a:solidFill>
              </a:defRPr>
            </a:lvl3pPr>
            <a:lvl4pPr>
              <a:defRPr>
                <a:solidFill>
                  <a:srgbClr val="021D49"/>
                </a:solidFill>
              </a:defRPr>
            </a:lvl4pPr>
            <a:lvl5pPr>
              <a:defRPr>
                <a:solidFill>
                  <a:srgbClr val="021D49"/>
                </a:solidFill>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8953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1" userDrawn="1">
          <p15:clr>
            <a:srgbClr val="FBAE40"/>
          </p15:clr>
        </p15:guide>
        <p15:guide id="2" pos="7469" userDrawn="1">
          <p15:clr>
            <a:srgbClr val="FBAE40"/>
          </p15:clr>
        </p15:guide>
        <p15:guide id="3" orient="horz" pos="119" userDrawn="1">
          <p15:clr>
            <a:srgbClr val="FBAE40"/>
          </p15:clr>
        </p15:guide>
        <p15:guide id="4" orient="horz" pos="4201" userDrawn="1">
          <p15:clr>
            <a:srgbClr val="FBAE40"/>
          </p15:clr>
        </p15:guide>
        <p15:guide id="5" orient="horz" pos="686" userDrawn="1">
          <p15:clr>
            <a:srgbClr val="FBAE40"/>
          </p15:clr>
        </p15:guide>
        <p15:guide id="6" orient="horz" pos="4088" userDrawn="1">
          <p15:clr>
            <a:srgbClr val="FBAE40"/>
          </p15:clr>
        </p15:guide>
        <p15:guide id="7" pos="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wartość z podpisem">
    <p:spTree>
      <p:nvGrpSpPr>
        <p:cNvPr id="1" name=""/>
        <p:cNvGrpSpPr/>
        <p:nvPr/>
      </p:nvGrpSpPr>
      <p:grpSpPr>
        <a:xfrm>
          <a:off x="0" y="0"/>
          <a:ext cx="0" cy="0"/>
          <a:chOff x="0" y="0"/>
          <a:chExt cx="0" cy="0"/>
        </a:xfrm>
      </p:grpSpPr>
      <p:sp>
        <p:nvSpPr>
          <p:cNvPr id="15" name="Symbol zastępczy stopki 4"/>
          <p:cNvSpPr>
            <a:spLocks noGrp="1"/>
          </p:cNvSpPr>
          <p:nvPr>
            <p:ph type="ftr" sz="quarter" idx="11"/>
          </p:nvPr>
        </p:nvSpPr>
        <p:spPr>
          <a:xfrm>
            <a:off x="4038600" y="6356354"/>
            <a:ext cx="4114800" cy="365125"/>
          </a:xfrm>
        </p:spPr>
        <p:txBody>
          <a:bodyPr/>
          <a:lstStyle/>
          <a:p>
            <a:endParaRPr lang="pl-PL" dirty="0"/>
          </a:p>
        </p:txBody>
      </p:sp>
      <p:sp>
        <p:nvSpPr>
          <p:cNvPr id="16" name="Prostokąt 15"/>
          <p:cNvSpPr/>
          <p:nvPr userDrawn="1"/>
        </p:nvSpPr>
        <p:spPr>
          <a:xfrm>
            <a:off x="473276" y="-1"/>
            <a:ext cx="49597" cy="100655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7" name="Obraz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9147" y="276210"/>
            <a:ext cx="2415404" cy="532778"/>
          </a:xfrm>
          <a:prstGeom prst="rect">
            <a:avLst/>
          </a:prstGeom>
        </p:spPr>
      </p:pic>
      <p:cxnSp>
        <p:nvCxnSpPr>
          <p:cNvPr id="18" name="Łącznik prosty 17"/>
          <p:cNvCxnSpPr/>
          <p:nvPr userDrawn="1"/>
        </p:nvCxnSpPr>
        <p:spPr>
          <a:xfrm>
            <a:off x="11674549" y="6439860"/>
            <a:ext cx="5174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Symbol zastępczy numeru slajdu 5"/>
          <p:cNvSpPr>
            <a:spLocks noGrp="1"/>
          </p:cNvSpPr>
          <p:nvPr>
            <p:ph type="sldNum" sz="quarter" idx="12"/>
          </p:nvPr>
        </p:nvSpPr>
        <p:spPr>
          <a:xfrm>
            <a:off x="9249179" y="6476693"/>
            <a:ext cx="2743200" cy="365125"/>
          </a:xfrm>
        </p:spPr>
        <p:txBody>
          <a:bodyPr/>
          <a:lstStyle/>
          <a:p>
            <a:fld id="{0CFB07CD-79C9-B141-B626-E75E2D2ABC36}" type="slidenum">
              <a:rPr lang="pl-PL" smtClean="0"/>
              <a:t>‹#›</a:t>
            </a:fld>
            <a:endParaRPr lang="pl-PL" dirty="0"/>
          </a:p>
        </p:txBody>
      </p:sp>
    </p:spTree>
    <p:extLst>
      <p:ext uri="{BB962C8B-B14F-4D97-AF65-F5344CB8AC3E}">
        <p14:creationId xmlns:p14="http://schemas.microsoft.com/office/powerpoint/2010/main" val="93099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raz z podpisem">
    <p:spTree>
      <p:nvGrpSpPr>
        <p:cNvPr id="1" name=""/>
        <p:cNvGrpSpPr/>
        <p:nvPr/>
      </p:nvGrpSpPr>
      <p:grpSpPr>
        <a:xfrm>
          <a:off x="0" y="0"/>
          <a:ext cx="0" cy="0"/>
          <a:chOff x="0" y="0"/>
          <a:chExt cx="0" cy="0"/>
        </a:xfrm>
      </p:grpSpPr>
      <p:sp>
        <p:nvSpPr>
          <p:cNvPr id="9" name="Symbol zastępczy stopki 4"/>
          <p:cNvSpPr>
            <a:spLocks noGrp="1"/>
          </p:cNvSpPr>
          <p:nvPr>
            <p:ph type="ftr" sz="quarter" idx="11"/>
          </p:nvPr>
        </p:nvSpPr>
        <p:spPr>
          <a:xfrm>
            <a:off x="4038600" y="6356354"/>
            <a:ext cx="4114800" cy="365125"/>
          </a:xfrm>
        </p:spPr>
        <p:txBody>
          <a:bodyPr/>
          <a:lstStyle/>
          <a:p>
            <a:endParaRPr lang="pl-PL" dirty="0"/>
          </a:p>
        </p:txBody>
      </p:sp>
      <p:sp>
        <p:nvSpPr>
          <p:cNvPr id="10" name="Prostokąt 9"/>
          <p:cNvSpPr/>
          <p:nvPr userDrawn="1"/>
        </p:nvSpPr>
        <p:spPr>
          <a:xfrm>
            <a:off x="473276" y="-1"/>
            <a:ext cx="49597" cy="100655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1" name="Obraz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9147" y="276210"/>
            <a:ext cx="2415404" cy="532778"/>
          </a:xfrm>
          <a:prstGeom prst="rect">
            <a:avLst/>
          </a:prstGeom>
        </p:spPr>
      </p:pic>
      <p:cxnSp>
        <p:nvCxnSpPr>
          <p:cNvPr id="12" name="Łącznik prosty 11"/>
          <p:cNvCxnSpPr/>
          <p:nvPr userDrawn="1"/>
        </p:nvCxnSpPr>
        <p:spPr>
          <a:xfrm>
            <a:off x="11674549" y="6439860"/>
            <a:ext cx="5174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Symbol zastępczy numeru slajdu 5"/>
          <p:cNvSpPr>
            <a:spLocks noGrp="1"/>
          </p:cNvSpPr>
          <p:nvPr>
            <p:ph type="sldNum" sz="quarter" idx="12"/>
          </p:nvPr>
        </p:nvSpPr>
        <p:spPr>
          <a:xfrm>
            <a:off x="9249179" y="6476693"/>
            <a:ext cx="2743200" cy="365125"/>
          </a:xfrm>
        </p:spPr>
        <p:txBody>
          <a:bodyPr/>
          <a:lstStyle/>
          <a:p>
            <a:fld id="{0CFB07CD-79C9-B141-B626-E75E2D2ABC36}" type="slidenum">
              <a:rPr lang="pl-PL" smtClean="0"/>
              <a:t>‹#›</a:t>
            </a:fld>
            <a:endParaRPr lang="pl-PL" dirty="0"/>
          </a:p>
        </p:txBody>
      </p:sp>
    </p:spTree>
    <p:extLst>
      <p:ext uri="{BB962C8B-B14F-4D97-AF65-F5344CB8AC3E}">
        <p14:creationId xmlns:p14="http://schemas.microsoft.com/office/powerpoint/2010/main" val="61603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ytuł i tekst pionowy">
    <p:spTree>
      <p:nvGrpSpPr>
        <p:cNvPr id="1" name=""/>
        <p:cNvGrpSpPr/>
        <p:nvPr/>
      </p:nvGrpSpPr>
      <p:grpSpPr>
        <a:xfrm>
          <a:off x="0" y="0"/>
          <a:ext cx="0" cy="0"/>
          <a:chOff x="0" y="0"/>
          <a:chExt cx="0" cy="0"/>
        </a:xfrm>
      </p:grpSpPr>
      <p:sp>
        <p:nvSpPr>
          <p:cNvPr id="14" name="Symbol zastępczy stopki 4"/>
          <p:cNvSpPr>
            <a:spLocks noGrp="1"/>
          </p:cNvSpPr>
          <p:nvPr>
            <p:ph type="ftr" sz="quarter" idx="11"/>
          </p:nvPr>
        </p:nvSpPr>
        <p:spPr>
          <a:xfrm>
            <a:off x="4038600" y="6356354"/>
            <a:ext cx="4114800" cy="365125"/>
          </a:xfrm>
        </p:spPr>
        <p:txBody>
          <a:bodyPr/>
          <a:lstStyle/>
          <a:p>
            <a:endParaRPr lang="pl-PL" dirty="0"/>
          </a:p>
        </p:txBody>
      </p:sp>
      <p:sp>
        <p:nvSpPr>
          <p:cNvPr id="15" name="Prostokąt 14"/>
          <p:cNvSpPr/>
          <p:nvPr userDrawn="1"/>
        </p:nvSpPr>
        <p:spPr>
          <a:xfrm>
            <a:off x="473276" y="-1"/>
            <a:ext cx="49597" cy="100655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6" name="Obraz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9147" y="276210"/>
            <a:ext cx="2415404" cy="532778"/>
          </a:xfrm>
          <a:prstGeom prst="rect">
            <a:avLst/>
          </a:prstGeom>
        </p:spPr>
      </p:pic>
      <p:cxnSp>
        <p:nvCxnSpPr>
          <p:cNvPr id="17" name="Łącznik prosty 16"/>
          <p:cNvCxnSpPr/>
          <p:nvPr userDrawn="1"/>
        </p:nvCxnSpPr>
        <p:spPr>
          <a:xfrm>
            <a:off x="11674549" y="6439860"/>
            <a:ext cx="5174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Symbol zastępczy numeru slajdu 5"/>
          <p:cNvSpPr>
            <a:spLocks noGrp="1"/>
          </p:cNvSpPr>
          <p:nvPr>
            <p:ph type="sldNum" sz="quarter" idx="12"/>
          </p:nvPr>
        </p:nvSpPr>
        <p:spPr>
          <a:xfrm>
            <a:off x="9249179" y="6476693"/>
            <a:ext cx="2743200" cy="365125"/>
          </a:xfrm>
        </p:spPr>
        <p:txBody>
          <a:bodyPr/>
          <a:lstStyle/>
          <a:p>
            <a:fld id="{0CFB07CD-79C9-B141-B626-E75E2D2ABC36}" type="slidenum">
              <a:rPr lang="pl-PL" smtClean="0"/>
              <a:t>‹#›</a:t>
            </a:fld>
            <a:endParaRPr lang="pl-PL" dirty="0"/>
          </a:p>
        </p:txBody>
      </p:sp>
    </p:spTree>
    <p:extLst>
      <p:ext uri="{BB962C8B-B14F-4D97-AF65-F5344CB8AC3E}">
        <p14:creationId xmlns:p14="http://schemas.microsoft.com/office/powerpoint/2010/main" val="70654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ytuł pionowy i tekst">
    <p:spTree>
      <p:nvGrpSpPr>
        <p:cNvPr id="1" name=""/>
        <p:cNvGrpSpPr/>
        <p:nvPr/>
      </p:nvGrpSpPr>
      <p:grpSpPr>
        <a:xfrm>
          <a:off x="0" y="0"/>
          <a:ext cx="0" cy="0"/>
          <a:chOff x="0" y="0"/>
          <a:chExt cx="0" cy="0"/>
        </a:xfrm>
      </p:grpSpPr>
      <p:sp>
        <p:nvSpPr>
          <p:cNvPr id="14" name="Symbol zastępczy stopki 4"/>
          <p:cNvSpPr>
            <a:spLocks noGrp="1"/>
          </p:cNvSpPr>
          <p:nvPr>
            <p:ph type="ftr" sz="quarter" idx="11"/>
          </p:nvPr>
        </p:nvSpPr>
        <p:spPr>
          <a:xfrm>
            <a:off x="4038600" y="6356354"/>
            <a:ext cx="4114800" cy="365125"/>
          </a:xfrm>
        </p:spPr>
        <p:txBody>
          <a:bodyPr/>
          <a:lstStyle/>
          <a:p>
            <a:endParaRPr lang="pl-PL" dirty="0"/>
          </a:p>
        </p:txBody>
      </p:sp>
      <p:sp>
        <p:nvSpPr>
          <p:cNvPr id="15" name="Prostokąt 14"/>
          <p:cNvSpPr/>
          <p:nvPr userDrawn="1"/>
        </p:nvSpPr>
        <p:spPr>
          <a:xfrm>
            <a:off x="473276" y="-1"/>
            <a:ext cx="49597" cy="100655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6" name="Obraz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9147" y="276210"/>
            <a:ext cx="2415404" cy="532778"/>
          </a:xfrm>
          <a:prstGeom prst="rect">
            <a:avLst/>
          </a:prstGeom>
        </p:spPr>
      </p:pic>
      <p:cxnSp>
        <p:nvCxnSpPr>
          <p:cNvPr id="17" name="Łącznik prosty 16"/>
          <p:cNvCxnSpPr/>
          <p:nvPr userDrawn="1"/>
        </p:nvCxnSpPr>
        <p:spPr>
          <a:xfrm>
            <a:off x="11674549" y="6439860"/>
            <a:ext cx="5174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Symbol zastępczy numeru slajdu 5"/>
          <p:cNvSpPr>
            <a:spLocks noGrp="1"/>
          </p:cNvSpPr>
          <p:nvPr>
            <p:ph type="sldNum" sz="quarter" idx="12"/>
          </p:nvPr>
        </p:nvSpPr>
        <p:spPr>
          <a:xfrm>
            <a:off x="9249179" y="6476693"/>
            <a:ext cx="2743200" cy="365125"/>
          </a:xfrm>
        </p:spPr>
        <p:txBody>
          <a:bodyPr/>
          <a:lstStyle/>
          <a:p>
            <a:fld id="{0CFB07CD-79C9-B141-B626-E75E2D2ABC36}" type="slidenum">
              <a:rPr lang="pl-PL" smtClean="0"/>
              <a:t>‹#›</a:t>
            </a:fld>
            <a:endParaRPr lang="pl-PL" dirty="0"/>
          </a:p>
        </p:txBody>
      </p:sp>
    </p:spTree>
    <p:extLst>
      <p:ext uri="{BB962C8B-B14F-4D97-AF65-F5344CB8AC3E}">
        <p14:creationId xmlns:p14="http://schemas.microsoft.com/office/powerpoint/2010/main" val="14009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6" name="Symbol zastępczy numeru slajdu 5">
            <a:extLst>
              <a:ext uri="{FF2B5EF4-FFF2-40B4-BE49-F238E27FC236}">
                <a16:creationId xmlns:a16="http://schemas.microsoft.com/office/drawing/2014/main" id="{2B3E89BB-64B2-4984-B988-1AFD089653A3}"/>
              </a:ext>
            </a:extLst>
          </p:cNvPr>
          <p:cNvSpPr>
            <a:spLocks noGrp="1"/>
          </p:cNvSpPr>
          <p:nvPr>
            <p:ph type="sldNum" sz="quarter" idx="12"/>
          </p:nvPr>
        </p:nvSpPr>
        <p:spPr>
          <a:xfrm>
            <a:off x="8704609" y="6424722"/>
            <a:ext cx="3246439" cy="365125"/>
          </a:xfrm>
        </p:spPr>
        <p:txBody>
          <a:bodyPr/>
          <a:lstStyle>
            <a:lvl1pPr>
              <a:defRPr sz="1050"/>
            </a:lvl1pPr>
          </a:lstStyle>
          <a:p>
            <a:fld id="{0CFB07CD-79C9-B141-B626-E75E2D2ABC36}" type="slidenum">
              <a:rPr lang="pl-PL" smtClean="0"/>
              <a:pPr/>
              <a:t>‹#›</a:t>
            </a:fld>
            <a:endParaRPr lang="pl-PL"/>
          </a:p>
        </p:txBody>
      </p:sp>
      <p:sp>
        <p:nvSpPr>
          <p:cNvPr id="8" name="Prostokąt 7">
            <a:extLst>
              <a:ext uri="{FF2B5EF4-FFF2-40B4-BE49-F238E27FC236}">
                <a16:creationId xmlns:a16="http://schemas.microsoft.com/office/drawing/2014/main" id="{79F066EA-CAB3-4DF1-8E7D-009215D7F17F}"/>
              </a:ext>
            </a:extLst>
          </p:cNvPr>
          <p:cNvSpPr/>
          <p:nvPr userDrawn="1"/>
        </p:nvSpPr>
        <p:spPr>
          <a:xfrm>
            <a:off x="128436" y="-1"/>
            <a:ext cx="49597" cy="72000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9" name="Symbol zastępczy tytułu 1">
            <a:extLst>
              <a:ext uri="{FF2B5EF4-FFF2-40B4-BE49-F238E27FC236}">
                <a16:creationId xmlns:a16="http://schemas.microsoft.com/office/drawing/2014/main" id="{7771AE9B-3532-4AB8-A6D4-15910D59E113}"/>
              </a:ext>
            </a:extLst>
          </p:cNvPr>
          <p:cNvSpPr>
            <a:spLocks noGrp="1"/>
          </p:cNvSpPr>
          <p:nvPr>
            <p:ph type="title"/>
          </p:nvPr>
        </p:nvSpPr>
        <p:spPr>
          <a:xfrm>
            <a:off x="663964" y="181614"/>
            <a:ext cx="11210165" cy="529840"/>
          </a:xfrm>
          <a:prstGeom prst="rect">
            <a:avLst/>
          </a:prstGeom>
        </p:spPr>
        <p:txBody>
          <a:bodyPr vert="horz" lIns="91440" tIns="45720" rIns="91440" bIns="45720" rtlCol="0" anchor="ctr">
            <a:normAutofit/>
          </a:bodyPr>
          <a:lstStyle>
            <a:lvl1pPr>
              <a:defRPr sz="2400" b="1">
                <a:solidFill>
                  <a:srgbClr val="021D49"/>
                </a:solidFill>
                <a:latin typeface="Helvetica Neue"/>
                <a:cs typeface="Helvetica" panose="020B0604020202020204" pitchFamily="34" charset="0"/>
              </a:defRPr>
            </a:lvl1pPr>
          </a:lstStyle>
          <a:p>
            <a:r>
              <a:rPr lang="pl-PL" dirty="0"/>
              <a:t>Kliknij, aby </a:t>
            </a:r>
            <a:r>
              <a:rPr lang="pl-PL" dirty="0" err="1"/>
              <a:t>edyt</a:t>
            </a:r>
            <a:r>
              <a:rPr lang="pl-PL" dirty="0"/>
              <a:t>. styl wz. tyt.</a:t>
            </a:r>
          </a:p>
        </p:txBody>
      </p:sp>
      <p:pic>
        <p:nvPicPr>
          <p:cNvPr id="10" name="Obraz 9">
            <a:extLst>
              <a:ext uri="{FF2B5EF4-FFF2-40B4-BE49-F238E27FC236}">
                <a16:creationId xmlns:a16="http://schemas.microsoft.com/office/drawing/2014/main" id="{18460261-A159-4758-AB4F-1307599148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4963" y="188914"/>
            <a:ext cx="347499" cy="427012"/>
          </a:xfrm>
          <a:prstGeom prst="rect">
            <a:avLst/>
          </a:prstGeom>
        </p:spPr>
      </p:pic>
    </p:spTree>
    <p:extLst>
      <p:ext uri="{BB962C8B-B14F-4D97-AF65-F5344CB8AC3E}">
        <p14:creationId xmlns:p14="http://schemas.microsoft.com/office/powerpoint/2010/main" val="211224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72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14" name="Symbol zastępczy stopki 4"/>
          <p:cNvSpPr>
            <a:spLocks noGrp="1"/>
          </p:cNvSpPr>
          <p:nvPr>
            <p:ph type="ftr" sz="quarter" idx="11"/>
          </p:nvPr>
        </p:nvSpPr>
        <p:spPr>
          <a:xfrm>
            <a:off x="4038600" y="6356354"/>
            <a:ext cx="4114800" cy="365125"/>
          </a:xfrm>
        </p:spPr>
        <p:txBody>
          <a:bodyPr/>
          <a:lstStyle/>
          <a:p>
            <a:endParaRPr lang="pl-PL" dirty="0"/>
          </a:p>
        </p:txBody>
      </p:sp>
      <p:sp>
        <p:nvSpPr>
          <p:cNvPr id="15" name="Prostokąt 14"/>
          <p:cNvSpPr/>
          <p:nvPr userDrawn="1"/>
        </p:nvSpPr>
        <p:spPr>
          <a:xfrm>
            <a:off x="473276" y="-1"/>
            <a:ext cx="49597" cy="100655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6" name="Obraz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9147" y="276210"/>
            <a:ext cx="2415404" cy="532778"/>
          </a:xfrm>
          <a:prstGeom prst="rect">
            <a:avLst/>
          </a:prstGeom>
        </p:spPr>
      </p:pic>
      <p:cxnSp>
        <p:nvCxnSpPr>
          <p:cNvPr id="17" name="Łącznik prosty 16"/>
          <p:cNvCxnSpPr/>
          <p:nvPr userDrawn="1"/>
        </p:nvCxnSpPr>
        <p:spPr>
          <a:xfrm>
            <a:off x="11674549" y="6439860"/>
            <a:ext cx="5174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Symbol zastępczy numeru slajdu 5"/>
          <p:cNvSpPr>
            <a:spLocks noGrp="1"/>
          </p:cNvSpPr>
          <p:nvPr>
            <p:ph type="sldNum" sz="quarter" idx="12"/>
          </p:nvPr>
        </p:nvSpPr>
        <p:spPr>
          <a:xfrm>
            <a:off x="9249179" y="6476693"/>
            <a:ext cx="2743200" cy="365125"/>
          </a:xfrm>
        </p:spPr>
        <p:txBody>
          <a:bodyPr/>
          <a:lstStyle/>
          <a:p>
            <a:fld id="{0CFB07CD-79C9-B141-B626-E75E2D2ABC36}" type="slidenum">
              <a:rPr lang="pl-PL" smtClean="0"/>
              <a:t>‹#›</a:t>
            </a:fld>
            <a:endParaRPr lang="pl-PL" dirty="0"/>
          </a:p>
        </p:txBody>
      </p:sp>
    </p:spTree>
    <p:extLst>
      <p:ext uri="{BB962C8B-B14F-4D97-AF65-F5344CB8AC3E}">
        <p14:creationId xmlns:p14="http://schemas.microsoft.com/office/powerpoint/2010/main" val="19621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sp>
        <p:nvSpPr>
          <p:cNvPr id="14" name="Symbol zastępczy stopki 4"/>
          <p:cNvSpPr>
            <a:spLocks noGrp="1"/>
          </p:cNvSpPr>
          <p:nvPr>
            <p:ph type="ftr" sz="quarter" idx="11"/>
          </p:nvPr>
        </p:nvSpPr>
        <p:spPr>
          <a:xfrm>
            <a:off x="4038600" y="6356354"/>
            <a:ext cx="4114800" cy="365125"/>
          </a:xfrm>
        </p:spPr>
        <p:txBody>
          <a:bodyPr/>
          <a:lstStyle/>
          <a:p>
            <a:endParaRPr lang="pl-PL" dirty="0"/>
          </a:p>
        </p:txBody>
      </p:sp>
      <p:sp>
        <p:nvSpPr>
          <p:cNvPr id="15" name="Prostokąt 14"/>
          <p:cNvSpPr/>
          <p:nvPr userDrawn="1"/>
        </p:nvSpPr>
        <p:spPr>
          <a:xfrm>
            <a:off x="473276" y="-1"/>
            <a:ext cx="49597" cy="100655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6" name="Obraz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9147" y="276210"/>
            <a:ext cx="2415404" cy="532778"/>
          </a:xfrm>
          <a:prstGeom prst="rect">
            <a:avLst/>
          </a:prstGeom>
        </p:spPr>
      </p:pic>
      <p:cxnSp>
        <p:nvCxnSpPr>
          <p:cNvPr id="17" name="Łącznik prosty 16"/>
          <p:cNvCxnSpPr/>
          <p:nvPr userDrawn="1"/>
        </p:nvCxnSpPr>
        <p:spPr>
          <a:xfrm>
            <a:off x="11674549" y="6439860"/>
            <a:ext cx="5174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Symbol zastępczy numeru slajdu 5"/>
          <p:cNvSpPr>
            <a:spLocks noGrp="1"/>
          </p:cNvSpPr>
          <p:nvPr>
            <p:ph type="sldNum" sz="quarter" idx="12"/>
          </p:nvPr>
        </p:nvSpPr>
        <p:spPr>
          <a:xfrm>
            <a:off x="9249179" y="6476693"/>
            <a:ext cx="2743200" cy="365125"/>
          </a:xfrm>
        </p:spPr>
        <p:txBody>
          <a:bodyPr/>
          <a:lstStyle/>
          <a:p>
            <a:fld id="{0CFB07CD-79C9-B141-B626-E75E2D2ABC36}" type="slidenum">
              <a:rPr lang="pl-PL" smtClean="0"/>
              <a:t>‹#›</a:t>
            </a:fld>
            <a:endParaRPr lang="pl-PL" dirty="0"/>
          </a:p>
        </p:txBody>
      </p:sp>
    </p:spTree>
    <p:extLst>
      <p:ext uri="{BB962C8B-B14F-4D97-AF65-F5344CB8AC3E}">
        <p14:creationId xmlns:p14="http://schemas.microsoft.com/office/powerpoint/2010/main" val="82376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21" name="Symbol zastępczy stopki 4"/>
          <p:cNvSpPr>
            <a:spLocks noGrp="1"/>
          </p:cNvSpPr>
          <p:nvPr>
            <p:ph type="ftr" sz="quarter" idx="11"/>
          </p:nvPr>
        </p:nvSpPr>
        <p:spPr>
          <a:xfrm>
            <a:off x="4038600" y="6363442"/>
            <a:ext cx="4114800" cy="365125"/>
          </a:xfrm>
        </p:spPr>
        <p:txBody>
          <a:bodyPr/>
          <a:lstStyle/>
          <a:p>
            <a:endParaRPr lang="pl-PL" dirty="0"/>
          </a:p>
        </p:txBody>
      </p:sp>
      <p:sp>
        <p:nvSpPr>
          <p:cNvPr id="22" name="Prostokąt 21"/>
          <p:cNvSpPr/>
          <p:nvPr userDrawn="1"/>
        </p:nvSpPr>
        <p:spPr>
          <a:xfrm>
            <a:off x="473276" y="7087"/>
            <a:ext cx="49597" cy="100655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23" name="Obraz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9147" y="283298"/>
            <a:ext cx="2415404" cy="532778"/>
          </a:xfrm>
          <a:prstGeom prst="rect">
            <a:avLst/>
          </a:prstGeom>
        </p:spPr>
      </p:pic>
      <p:cxnSp>
        <p:nvCxnSpPr>
          <p:cNvPr id="24" name="Łącznik prosty 23"/>
          <p:cNvCxnSpPr/>
          <p:nvPr userDrawn="1"/>
        </p:nvCxnSpPr>
        <p:spPr>
          <a:xfrm>
            <a:off x="11674549" y="6446948"/>
            <a:ext cx="5174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Symbol zastępczy numeru slajdu 5"/>
          <p:cNvSpPr>
            <a:spLocks noGrp="1"/>
          </p:cNvSpPr>
          <p:nvPr>
            <p:ph type="sldNum" sz="quarter" idx="12"/>
          </p:nvPr>
        </p:nvSpPr>
        <p:spPr>
          <a:xfrm>
            <a:off x="9249179" y="6483781"/>
            <a:ext cx="2743200" cy="365125"/>
          </a:xfrm>
        </p:spPr>
        <p:txBody>
          <a:bodyPr/>
          <a:lstStyle/>
          <a:p>
            <a:fld id="{0CFB07CD-79C9-B141-B626-E75E2D2ABC36}" type="slidenum">
              <a:rPr lang="pl-PL" smtClean="0"/>
              <a:t>‹#›</a:t>
            </a:fld>
            <a:endParaRPr lang="pl-PL" dirty="0"/>
          </a:p>
        </p:txBody>
      </p:sp>
    </p:spTree>
    <p:extLst>
      <p:ext uri="{BB962C8B-B14F-4D97-AF65-F5344CB8AC3E}">
        <p14:creationId xmlns:p14="http://schemas.microsoft.com/office/powerpoint/2010/main" val="18415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17" name="Symbol zastępczy stopki 4"/>
          <p:cNvSpPr>
            <a:spLocks noGrp="1"/>
          </p:cNvSpPr>
          <p:nvPr>
            <p:ph type="ftr" sz="quarter" idx="11"/>
          </p:nvPr>
        </p:nvSpPr>
        <p:spPr>
          <a:xfrm>
            <a:off x="4038600" y="6356354"/>
            <a:ext cx="4114800" cy="365125"/>
          </a:xfrm>
        </p:spPr>
        <p:txBody>
          <a:bodyPr/>
          <a:lstStyle/>
          <a:p>
            <a:endParaRPr lang="pl-PL" dirty="0"/>
          </a:p>
        </p:txBody>
      </p:sp>
      <p:sp>
        <p:nvSpPr>
          <p:cNvPr id="18" name="Prostokąt 17"/>
          <p:cNvSpPr/>
          <p:nvPr userDrawn="1"/>
        </p:nvSpPr>
        <p:spPr>
          <a:xfrm>
            <a:off x="473276" y="-1"/>
            <a:ext cx="49597" cy="100655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9" name="Obraz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9147" y="276210"/>
            <a:ext cx="2415404" cy="532778"/>
          </a:xfrm>
          <a:prstGeom prst="rect">
            <a:avLst/>
          </a:prstGeom>
        </p:spPr>
      </p:pic>
      <p:cxnSp>
        <p:nvCxnSpPr>
          <p:cNvPr id="20" name="Łącznik prosty 19"/>
          <p:cNvCxnSpPr/>
          <p:nvPr userDrawn="1"/>
        </p:nvCxnSpPr>
        <p:spPr>
          <a:xfrm>
            <a:off x="11674549" y="6439860"/>
            <a:ext cx="5174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Symbol zastępczy numeru slajdu 5"/>
          <p:cNvSpPr>
            <a:spLocks noGrp="1"/>
          </p:cNvSpPr>
          <p:nvPr>
            <p:ph type="sldNum" sz="quarter" idx="12"/>
          </p:nvPr>
        </p:nvSpPr>
        <p:spPr>
          <a:xfrm>
            <a:off x="9249179" y="6476693"/>
            <a:ext cx="2743200" cy="365125"/>
          </a:xfrm>
        </p:spPr>
        <p:txBody>
          <a:bodyPr/>
          <a:lstStyle/>
          <a:p>
            <a:fld id="{0CFB07CD-79C9-B141-B626-E75E2D2ABC36}" type="slidenum">
              <a:rPr lang="pl-PL" smtClean="0"/>
              <a:t>‹#›</a:t>
            </a:fld>
            <a:endParaRPr lang="pl-PL" dirty="0"/>
          </a:p>
        </p:txBody>
      </p:sp>
    </p:spTree>
    <p:extLst>
      <p:ext uri="{BB962C8B-B14F-4D97-AF65-F5344CB8AC3E}">
        <p14:creationId xmlns:p14="http://schemas.microsoft.com/office/powerpoint/2010/main" val="59642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13" name="Symbol zastępczy stopki 4"/>
          <p:cNvSpPr>
            <a:spLocks noGrp="1"/>
          </p:cNvSpPr>
          <p:nvPr>
            <p:ph type="ftr" sz="quarter" idx="11"/>
          </p:nvPr>
        </p:nvSpPr>
        <p:spPr>
          <a:xfrm>
            <a:off x="4038600" y="6356354"/>
            <a:ext cx="4114800" cy="365125"/>
          </a:xfrm>
        </p:spPr>
        <p:txBody>
          <a:bodyPr/>
          <a:lstStyle/>
          <a:p>
            <a:endParaRPr lang="pl-PL" dirty="0"/>
          </a:p>
        </p:txBody>
      </p:sp>
      <p:sp>
        <p:nvSpPr>
          <p:cNvPr id="14" name="Prostokąt 13"/>
          <p:cNvSpPr/>
          <p:nvPr userDrawn="1"/>
        </p:nvSpPr>
        <p:spPr>
          <a:xfrm>
            <a:off x="473276" y="-1"/>
            <a:ext cx="49597" cy="100655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5" name="Obraz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9147" y="276210"/>
            <a:ext cx="2415404" cy="532778"/>
          </a:xfrm>
          <a:prstGeom prst="rect">
            <a:avLst/>
          </a:prstGeom>
        </p:spPr>
      </p:pic>
      <p:cxnSp>
        <p:nvCxnSpPr>
          <p:cNvPr id="16" name="Łącznik prosty 15"/>
          <p:cNvCxnSpPr/>
          <p:nvPr userDrawn="1"/>
        </p:nvCxnSpPr>
        <p:spPr>
          <a:xfrm>
            <a:off x="11674549" y="6439860"/>
            <a:ext cx="5174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Symbol zastępczy numeru slajdu 5"/>
          <p:cNvSpPr>
            <a:spLocks noGrp="1"/>
          </p:cNvSpPr>
          <p:nvPr>
            <p:ph type="sldNum" sz="quarter" idx="12"/>
          </p:nvPr>
        </p:nvSpPr>
        <p:spPr>
          <a:xfrm>
            <a:off x="9249179" y="6476693"/>
            <a:ext cx="2743200" cy="365125"/>
          </a:xfrm>
        </p:spPr>
        <p:txBody>
          <a:bodyPr/>
          <a:lstStyle/>
          <a:p>
            <a:fld id="{0CFB07CD-79C9-B141-B626-E75E2D2ABC36}" type="slidenum">
              <a:rPr lang="pl-PL" smtClean="0"/>
              <a:t>‹#›</a:t>
            </a:fld>
            <a:endParaRPr lang="pl-PL" dirty="0"/>
          </a:p>
        </p:txBody>
      </p:sp>
    </p:spTree>
    <p:extLst>
      <p:ext uri="{BB962C8B-B14F-4D97-AF65-F5344CB8AC3E}">
        <p14:creationId xmlns:p14="http://schemas.microsoft.com/office/powerpoint/2010/main" val="184970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e">
    <p:spTree>
      <p:nvGrpSpPr>
        <p:cNvPr id="1" name=""/>
        <p:cNvGrpSpPr/>
        <p:nvPr/>
      </p:nvGrpSpPr>
      <p:grpSpPr>
        <a:xfrm>
          <a:off x="0" y="0"/>
          <a:ext cx="0" cy="0"/>
          <a:chOff x="0" y="0"/>
          <a:chExt cx="0" cy="0"/>
        </a:xfrm>
      </p:grpSpPr>
      <p:sp>
        <p:nvSpPr>
          <p:cNvPr id="6" name="Symbol zastępczy stopki 4"/>
          <p:cNvSpPr>
            <a:spLocks noGrp="1"/>
          </p:cNvSpPr>
          <p:nvPr>
            <p:ph type="ftr" sz="quarter" idx="11"/>
          </p:nvPr>
        </p:nvSpPr>
        <p:spPr>
          <a:xfrm>
            <a:off x="4038600" y="6356354"/>
            <a:ext cx="4114800" cy="365125"/>
          </a:xfrm>
        </p:spPr>
        <p:txBody>
          <a:bodyPr/>
          <a:lstStyle/>
          <a:p>
            <a:endParaRPr lang="pl-PL" dirty="0"/>
          </a:p>
        </p:txBody>
      </p:sp>
      <p:sp>
        <p:nvSpPr>
          <p:cNvPr id="7" name="Prostokąt 6"/>
          <p:cNvSpPr/>
          <p:nvPr userDrawn="1"/>
        </p:nvSpPr>
        <p:spPr>
          <a:xfrm>
            <a:off x="473276" y="-1"/>
            <a:ext cx="49597" cy="1006550"/>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9" name="Obraz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59147" y="276210"/>
            <a:ext cx="2415404" cy="532778"/>
          </a:xfrm>
          <a:prstGeom prst="rect">
            <a:avLst/>
          </a:prstGeom>
        </p:spPr>
      </p:pic>
      <p:cxnSp>
        <p:nvCxnSpPr>
          <p:cNvPr id="10" name="Łącznik prosty 9"/>
          <p:cNvCxnSpPr/>
          <p:nvPr userDrawn="1"/>
        </p:nvCxnSpPr>
        <p:spPr>
          <a:xfrm>
            <a:off x="11674549" y="6439860"/>
            <a:ext cx="5174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Symbol zastępczy numeru slajdu 5"/>
          <p:cNvSpPr>
            <a:spLocks noGrp="1"/>
          </p:cNvSpPr>
          <p:nvPr>
            <p:ph type="sldNum" sz="quarter" idx="12"/>
          </p:nvPr>
        </p:nvSpPr>
        <p:spPr>
          <a:xfrm>
            <a:off x="9249179" y="6476693"/>
            <a:ext cx="2743200" cy="365125"/>
          </a:xfrm>
        </p:spPr>
        <p:txBody>
          <a:bodyPr/>
          <a:lstStyle/>
          <a:p>
            <a:fld id="{0CFB07CD-79C9-B141-B626-E75E2D2ABC36}" type="slidenum">
              <a:rPr lang="pl-PL" smtClean="0"/>
              <a:t>‹#›</a:t>
            </a:fld>
            <a:endParaRPr lang="pl-PL" dirty="0"/>
          </a:p>
        </p:txBody>
      </p:sp>
    </p:spTree>
    <p:extLst>
      <p:ext uri="{BB962C8B-B14F-4D97-AF65-F5344CB8AC3E}">
        <p14:creationId xmlns:p14="http://schemas.microsoft.com/office/powerpoint/2010/main" val="97982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pl-PL"/>
              <a:t>Kliknij, aby edyt. styl wz. tyt.</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a:p>
        </p:txBody>
      </p:sp>
      <p:sp>
        <p:nvSpPr>
          <p:cNvPr id="5" name="Symbol zastępczy stopki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B07CD-79C9-B141-B626-E75E2D2ABC36}" type="slidenum">
              <a:rPr lang="pl-PL" smtClean="0"/>
              <a:t>‹#›</a:t>
            </a:fld>
            <a:endParaRPr lang="pl-PL"/>
          </a:p>
        </p:txBody>
      </p:sp>
    </p:spTree>
    <p:extLst>
      <p:ext uri="{BB962C8B-B14F-4D97-AF65-F5344CB8AC3E}">
        <p14:creationId xmlns:p14="http://schemas.microsoft.com/office/powerpoint/2010/main" val="9775978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chart" Target="../charts/chart19.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chart" Target="../charts/chart22.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chart" Target="../charts/chart25.xml"/><Relationship Id="rId4" Type="http://schemas.openxmlformats.org/officeDocument/2006/relationships/chart" Target="../charts/char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chart" Target="../charts/chart28.xml"/><Relationship Id="rId4" Type="http://schemas.openxmlformats.org/officeDocument/2006/relationships/chart" Target="../charts/chart27.xml"/></Relationships>
</file>

<file path=ppt/slides/_rels/slide1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chart" Target="../charts/chart3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2.xml"/><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chart" Target="../charts/chart34.xml"/><Relationship Id="rId4" Type="http://schemas.openxmlformats.org/officeDocument/2006/relationships/chart" Target="../charts/char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3.emf"/><Relationship Id="rId5" Type="http://schemas.openxmlformats.org/officeDocument/2006/relationships/image" Target="../media/image7.png"/><Relationship Id="rId15" Type="http://schemas.openxmlformats.org/officeDocument/2006/relationships/image" Target="../media/image1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svg"/><Relationship Id="rId14" Type="http://schemas.openxmlformats.org/officeDocument/2006/relationships/image" Target="../media/image1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unimot.pl/relacje-inwestorskie/dane-finansowe/" TargetMode="External"/><Relationship Id="rId3" Type="http://schemas.openxmlformats.org/officeDocument/2006/relationships/image" Target="../media/image35.png"/><Relationship Id="rId7" Type="http://schemas.openxmlformats.org/officeDocument/2006/relationships/hyperlink" Target="https://www.unimot.pl/relacje-inwestorskie/esg/raporty-niefinansowe/"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unimot.pl/relacje-inwestorskie/o-grupie-unimot/strategia/" TargetMode="External"/><Relationship Id="rId5" Type="http://schemas.openxmlformats.org/officeDocument/2006/relationships/image" Target="../media/image37.jpe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42168"/>
            <a:ext cx="12192000" cy="6900168"/>
          </a:xfrm>
          <a:prstGeom prst="rect">
            <a:avLst/>
          </a:prstGeom>
        </p:spPr>
      </p:pic>
      <p:sp>
        <p:nvSpPr>
          <p:cNvPr id="4" name="Prostokąt 3"/>
          <p:cNvSpPr/>
          <p:nvPr/>
        </p:nvSpPr>
        <p:spPr>
          <a:xfrm>
            <a:off x="731691" y="2295525"/>
            <a:ext cx="45719" cy="1183083"/>
          </a:xfrm>
          <a:prstGeom prst="rect">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Chart example"/>
          <p:cNvSpPr txBox="1">
            <a:spLocks/>
          </p:cNvSpPr>
          <p:nvPr/>
        </p:nvSpPr>
        <p:spPr>
          <a:xfrm>
            <a:off x="870812" y="2901178"/>
            <a:ext cx="11021151" cy="57743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l-PL" sz="2500" b="1" dirty="0">
                <a:solidFill>
                  <a:srgbClr val="021D49"/>
                </a:solidFill>
                <a:latin typeface="Helvetica Neue" charset="0"/>
                <a:ea typeface="Helvetica Neue" charset="0"/>
                <a:cs typeface="Helvetica Neue" charset="0"/>
              </a:rPr>
              <a:t>Skonsolidowane wyniki finansowe Grupy UNIMOT za I kw. 2024</a:t>
            </a:r>
          </a:p>
          <a:p>
            <a:pPr>
              <a:lnSpc>
                <a:spcPct val="100000"/>
              </a:lnSpc>
            </a:pPr>
            <a:endParaRPr lang="pl-PL" sz="2500" b="1" dirty="0">
              <a:solidFill>
                <a:srgbClr val="021D49"/>
              </a:solidFill>
              <a:latin typeface="Helvetica Neue" charset="0"/>
              <a:ea typeface="Helvetica Neue" charset="0"/>
              <a:cs typeface="Helvetica Neue" charset="0"/>
            </a:endParaRPr>
          </a:p>
          <a:p>
            <a:pPr>
              <a:lnSpc>
                <a:spcPct val="100000"/>
              </a:lnSpc>
            </a:pPr>
            <a:r>
              <a:rPr lang="en-GB" sz="2500" b="1" i="1" dirty="0">
                <a:solidFill>
                  <a:srgbClr val="021D49"/>
                </a:solidFill>
                <a:latin typeface="Helvetica Neue" charset="0"/>
                <a:ea typeface="Helvetica Neue" charset="0"/>
                <a:cs typeface="Helvetica Neue" charset="0"/>
              </a:rPr>
              <a:t>Consolidated Financial Results of the UNIMOT Group</a:t>
            </a:r>
            <a:r>
              <a:rPr lang="pl-PL" sz="2500" b="1" i="1" dirty="0">
                <a:solidFill>
                  <a:srgbClr val="021D49"/>
                </a:solidFill>
                <a:latin typeface="Helvetica Neue" charset="0"/>
                <a:ea typeface="Helvetica Neue" charset="0"/>
                <a:cs typeface="Helvetica Neue" charset="0"/>
              </a:rPr>
              <a:t> </a:t>
            </a:r>
            <a:r>
              <a:rPr lang="en-GB" sz="2500" b="1" i="1" dirty="0">
                <a:solidFill>
                  <a:srgbClr val="021D49"/>
                </a:solidFill>
                <a:latin typeface="Helvetica Neue" charset="0"/>
                <a:ea typeface="Helvetica Neue" charset="0"/>
                <a:cs typeface="Helvetica Neue" charset="0"/>
              </a:rPr>
              <a:t>for Q</a:t>
            </a:r>
            <a:r>
              <a:rPr lang="pl-PL" sz="2500" b="1" i="1" dirty="0">
                <a:solidFill>
                  <a:srgbClr val="021D49"/>
                </a:solidFill>
                <a:latin typeface="Helvetica Neue" charset="0"/>
                <a:ea typeface="Helvetica Neue" charset="0"/>
                <a:cs typeface="Helvetica Neue" charset="0"/>
              </a:rPr>
              <a:t>1</a:t>
            </a:r>
            <a:r>
              <a:rPr lang="en-GB" sz="2500" b="1" i="1" dirty="0">
                <a:solidFill>
                  <a:srgbClr val="021D49"/>
                </a:solidFill>
                <a:latin typeface="Helvetica Neue" charset="0"/>
                <a:ea typeface="Helvetica Neue" charset="0"/>
                <a:cs typeface="Helvetica Neue" charset="0"/>
              </a:rPr>
              <a:t> 202</a:t>
            </a:r>
            <a:r>
              <a:rPr lang="pl-PL" sz="2500" b="1" i="1" dirty="0">
                <a:solidFill>
                  <a:srgbClr val="021D49"/>
                </a:solidFill>
                <a:latin typeface="Helvetica Neue" charset="0"/>
                <a:ea typeface="Helvetica Neue" charset="0"/>
                <a:cs typeface="Helvetica Neue" charset="0"/>
              </a:rPr>
              <a:t>4</a:t>
            </a:r>
            <a:endParaRPr lang="en-GB" sz="2500" b="1" i="1" dirty="0">
              <a:solidFill>
                <a:srgbClr val="021D49"/>
              </a:solidFill>
              <a:latin typeface="Helvetica Neue" charset="0"/>
              <a:ea typeface="Helvetica Neue" charset="0"/>
              <a:cs typeface="Helvetica Neue" charset="0"/>
            </a:endParaRPr>
          </a:p>
          <a:p>
            <a:pPr>
              <a:lnSpc>
                <a:spcPct val="100000"/>
              </a:lnSpc>
            </a:pPr>
            <a:endParaRPr lang="pl-PL" sz="2500" b="1" dirty="0">
              <a:solidFill>
                <a:srgbClr val="021D49"/>
              </a:solidFill>
              <a:latin typeface="Helvetica Neue" charset="0"/>
              <a:ea typeface="Helvetica Neue" charset="0"/>
              <a:cs typeface="Helvetica Neue" charset="0"/>
            </a:endParaRPr>
          </a:p>
          <a:p>
            <a:pPr>
              <a:lnSpc>
                <a:spcPct val="100000"/>
              </a:lnSpc>
            </a:pPr>
            <a:endParaRPr lang="pl-PL" sz="1600" b="1" dirty="0">
              <a:solidFill>
                <a:schemeClr val="bg1">
                  <a:lumMod val="50000"/>
                </a:schemeClr>
              </a:solidFill>
              <a:latin typeface="Helvetica Neue" charset="0"/>
              <a:ea typeface="Helvetica Neue" charset="0"/>
              <a:cs typeface="Helvetica Neue" charset="0"/>
            </a:endParaRPr>
          </a:p>
        </p:txBody>
      </p:sp>
      <p:sp>
        <p:nvSpPr>
          <p:cNvPr id="6" name="Chart example">
            <a:extLst>
              <a:ext uri="{FF2B5EF4-FFF2-40B4-BE49-F238E27FC236}">
                <a16:creationId xmlns:a16="http://schemas.microsoft.com/office/drawing/2014/main" id="{7169EB30-7978-11DA-FBD3-1152317CA3AE}"/>
              </a:ext>
            </a:extLst>
          </p:cNvPr>
          <p:cNvSpPr txBox="1">
            <a:spLocks/>
          </p:cNvSpPr>
          <p:nvPr/>
        </p:nvSpPr>
        <p:spPr>
          <a:xfrm>
            <a:off x="870812" y="3596844"/>
            <a:ext cx="11021151" cy="57743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l-PL" sz="1600" b="1" dirty="0">
                <a:solidFill>
                  <a:schemeClr val="bg1">
                    <a:lumMod val="50000"/>
                  </a:schemeClr>
                </a:solidFill>
                <a:latin typeface="Helvetica Neue" charset="0"/>
                <a:ea typeface="Helvetica Neue" charset="0"/>
                <a:cs typeface="Helvetica Neue" charset="0"/>
              </a:rPr>
              <a:t>28 maja 2024 r. / </a:t>
            </a:r>
            <a:r>
              <a:rPr lang="pl-PL" sz="1600" b="1" i="1" dirty="0">
                <a:solidFill>
                  <a:schemeClr val="bg1">
                    <a:lumMod val="50000"/>
                  </a:schemeClr>
                </a:solidFill>
                <a:latin typeface="Helvetica Neue" charset="0"/>
                <a:ea typeface="Helvetica Neue" charset="0"/>
                <a:cs typeface="Helvetica Neue" charset="0"/>
              </a:rPr>
              <a:t>28</a:t>
            </a:r>
            <a:r>
              <a:rPr lang="en-GB" sz="1600" b="1" i="1" dirty="0">
                <a:solidFill>
                  <a:schemeClr val="bg1">
                    <a:lumMod val="50000"/>
                  </a:schemeClr>
                </a:solidFill>
                <a:latin typeface="Helvetica Neue" charset="0"/>
                <a:ea typeface="Helvetica Neue" charset="0"/>
                <a:cs typeface="Helvetica Neue" charset="0"/>
              </a:rPr>
              <a:t> </a:t>
            </a:r>
            <a:r>
              <a:rPr lang="pl-PL" sz="1600" b="1" i="1" dirty="0">
                <a:solidFill>
                  <a:schemeClr val="bg1">
                    <a:lumMod val="50000"/>
                  </a:schemeClr>
                </a:solidFill>
                <a:latin typeface="Helvetica Neue" charset="0"/>
                <a:ea typeface="Helvetica Neue" charset="0"/>
                <a:cs typeface="Helvetica Neue" charset="0"/>
              </a:rPr>
              <a:t>May</a:t>
            </a:r>
            <a:r>
              <a:rPr lang="en-US" sz="1600" b="1" i="1" dirty="0">
                <a:solidFill>
                  <a:schemeClr val="bg1">
                    <a:lumMod val="50000"/>
                  </a:schemeClr>
                </a:solidFill>
                <a:latin typeface="Helvetica Neue" charset="0"/>
                <a:ea typeface="Helvetica Neue" charset="0"/>
                <a:cs typeface="Helvetica Neue" charset="0"/>
              </a:rPr>
              <a:t> 202</a:t>
            </a:r>
            <a:r>
              <a:rPr lang="pl-PL" sz="1600" b="1" i="1" dirty="0">
                <a:solidFill>
                  <a:schemeClr val="bg1">
                    <a:lumMod val="50000"/>
                  </a:schemeClr>
                </a:solidFill>
                <a:latin typeface="Helvetica Neue" charset="0"/>
                <a:ea typeface="Helvetica Neue" charset="0"/>
                <a:cs typeface="Helvetica Neue" charset="0"/>
              </a:rPr>
              <a:t>4</a:t>
            </a:r>
            <a:endParaRPr lang="en-GB" sz="1600" b="1" i="1" dirty="0">
              <a:solidFill>
                <a:schemeClr val="bg1">
                  <a:lumMod val="50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9794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41B26D8-A70C-48C4-B7A4-4CD53CC5804B}"/>
              </a:ext>
            </a:extLst>
          </p:cNvPr>
          <p:cNvSpPr>
            <a:spLocks noGrp="1"/>
          </p:cNvSpPr>
          <p:nvPr>
            <p:ph type="sldNum" sz="quarter" idx="12"/>
          </p:nvPr>
        </p:nvSpPr>
        <p:spPr>
          <a:xfrm>
            <a:off x="486544" y="412615"/>
            <a:ext cx="1236634" cy="246221"/>
          </a:xfrm>
        </p:spPr>
        <p:txBody>
          <a:bodyPr/>
          <a:lstStyle/>
          <a:p>
            <a:fld id="{0CFB07CD-79C9-B141-B626-E75E2D2ABC36}" type="slidenum">
              <a:rPr lang="pl-PL" smtClean="0"/>
              <a:pPr/>
              <a:t>10</a:t>
            </a:fld>
            <a:endParaRPr lang="pl-PL" dirty="0"/>
          </a:p>
        </p:txBody>
      </p:sp>
      <p:sp>
        <p:nvSpPr>
          <p:cNvPr id="3" name="Tytuł 2">
            <a:extLst>
              <a:ext uri="{FF2B5EF4-FFF2-40B4-BE49-F238E27FC236}">
                <a16:creationId xmlns:a16="http://schemas.microsoft.com/office/drawing/2014/main" id="{74D0CAD8-81DB-4B36-86C4-A836F3381372}"/>
              </a:ext>
            </a:extLst>
          </p:cNvPr>
          <p:cNvSpPr>
            <a:spLocks noGrp="1"/>
          </p:cNvSpPr>
          <p:nvPr>
            <p:ph type="title"/>
          </p:nvPr>
        </p:nvSpPr>
        <p:spPr/>
        <p:txBody>
          <a:bodyPr/>
          <a:lstStyle/>
          <a:p>
            <a:r>
              <a:rPr lang="pl-PL" dirty="0"/>
              <a:t>EBITDA VS. EBITDA SKORYGOWANA </a:t>
            </a:r>
          </a:p>
        </p:txBody>
      </p:sp>
      <p:sp>
        <p:nvSpPr>
          <p:cNvPr id="7" name="Tytuł 2">
            <a:extLst>
              <a:ext uri="{FF2B5EF4-FFF2-40B4-BE49-F238E27FC236}">
                <a16:creationId xmlns:a16="http://schemas.microsoft.com/office/drawing/2014/main" id="{DDEDF1C7-9B25-FE9C-BEF0-B842876DD4E2}"/>
              </a:ext>
            </a:extLst>
          </p:cNvPr>
          <p:cNvSpPr txBox="1">
            <a:spLocks/>
          </p:cNvSpPr>
          <p:nvPr/>
        </p:nvSpPr>
        <p:spPr>
          <a:xfrm>
            <a:off x="663964" y="528314"/>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a:t>EBITDA VS. ADJUSTED EBITDA</a:t>
            </a:r>
            <a:endParaRPr lang="en-GB" i="1" dirty="0"/>
          </a:p>
        </p:txBody>
      </p:sp>
      <p:graphicFrame>
        <p:nvGraphicFramePr>
          <p:cNvPr id="6" name="Tabela 8">
            <a:extLst>
              <a:ext uri="{FF2B5EF4-FFF2-40B4-BE49-F238E27FC236}">
                <a16:creationId xmlns:a16="http://schemas.microsoft.com/office/drawing/2014/main" id="{2439D8FD-0A78-824E-A31C-2D16E19F3CDC}"/>
              </a:ext>
            </a:extLst>
          </p:cNvPr>
          <p:cNvGraphicFramePr>
            <a:graphicFrameLocks noGrp="1"/>
          </p:cNvGraphicFramePr>
          <p:nvPr>
            <p:extLst>
              <p:ext uri="{D42A27DB-BD31-4B8C-83A1-F6EECF244321}">
                <p14:modId xmlns:p14="http://schemas.microsoft.com/office/powerpoint/2010/main" val="3841001603"/>
              </p:ext>
            </p:extLst>
          </p:nvPr>
        </p:nvGraphicFramePr>
        <p:xfrm>
          <a:off x="8007100" y="468926"/>
          <a:ext cx="4026832" cy="5372581"/>
        </p:xfrm>
        <a:graphic>
          <a:graphicData uri="http://schemas.openxmlformats.org/drawingml/2006/table">
            <a:tbl>
              <a:tblPr firstRow="1" bandRow="1">
                <a:tableStyleId>{5C22544A-7EE6-4342-B048-85BDC9FD1C3A}</a:tableStyleId>
              </a:tblPr>
              <a:tblGrid>
                <a:gridCol w="4026832">
                  <a:extLst>
                    <a:ext uri="{9D8B030D-6E8A-4147-A177-3AD203B41FA5}">
                      <a16:colId xmlns:a16="http://schemas.microsoft.com/office/drawing/2014/main" val="3085008615"/>
                    </a:ext>
                  </a:extLst>
                </a:gridCol>
              </a:tblGrid>
              <a:tr h="5372581">
                <a:tc>
                  <a:txBody>
                    <a:bodyPr/>
                    <a:lstStyle/>
                    <a:p>
                      <a:endParaRPr lang="pl-PL" b="0" dirty="0">
                        <a:solidFill>
                          <a:srgbClr val="071D49"/>
                        </a:solidFill>
                        <a:highlight>
                          <a:srgbClr val="FFFF00"/>
                        </a:highlight>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7975793"/>
                  </a:ext>
                </a:extLst>
              </a:tr>
            </a:tbl>
          </a:graphicData>
        </a:graphic>
      </p:graphicFrame>
      <p:graphicFrame>
        <p:nvGraphicFramePr>
          <p:cNvPr id="8" name="Wykres 7">
            <a:extLst>
              <a:ext uri="{FF2B5EF4-FFF2-40B4-BE49-F238E27FC236}">
                <a16:creationId xmlns:a16="http://schemas.microsoft.com/office/drawing/2014/main" id="{F9439314-AB29-78AF-AB9C-04E2E6271D60}"/>
              </a:ext>
            </a:extLst>
          </p:cNvPr>
          <p:cNvGraphicFramePr>
            <a:graphicFrameLocks/>
          </p:cNvGraphicFramePr>
          <p:nvPr>
            <p:extLst>
              <p:ext uri="{D42A27DB-BD31-4B8C-83A1-F6EECF244321}">
                <p14:modId xmlns:p14="http://schemas.microsoft.com/office/powerpoint/2010/main" val="1559034959"/>
              </p:ext>
            </p:extLst>
          </p:nvPr>
        </p:nvGraphicFramePr>
        <p:xfrm>
          <a:off x="663964" y="1628775"/>
          <a:ext cx="7264308" cy="40671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6">
            <a:extLst>
              <a:ext uri="{FF2B5EF4-FFF2-40B4-BE49-F238E27FC236}">
                <a16:creationId xmlns:a16="http://schemas.microsoft.com/office/drawing/2014/main" id="{5194EF10-F508-3188-06FB-D51B69D82714}"/>
              </a:ext>
            </a:extLst>
          </p:cNvPr>
          <p:cNvSpPr txBox="1">
            <a:spLocks noChangeArrowheads="1"/>
          </p:cNvSpPr>
          <p:nvPr/>
        </p:nvSpPr>
        <p:spPr bwMode="auto">
          <a:xfrm>
            <a:off x="8007100" y="611797"/>
            <a:ext cx="4017962" cy="5127677"/>
          </a:xfrm>
          <a:prstGeom prst="rect">
            <a:avLst/>
          </a:prstGeom>
        </p:spPr>
        <p:txBody>
          <a:bodyPr vert="horz" wrap="square" lIns="36000" tIns="36000" rIns="36000" bIns="36000" rtlCol="0">
            <a:spAutoFit/>
          </a:bodyPr>
          <a:lstStyle>
            <a:defPPr>
              <a:defRPr lang="pl-PL"/>
            </a:defPPr>
            <a:lvl1pPr indent="0" algn="ctr" defTabSz="1087636">
              <a:lnSpc>
                <a:spcPct val="114000"/>
              </a:lnSpc>
              <a:spcBef>
                <a:spcPts val="300"/>
              </a:spcBef>
              <a:buFont typeface="Arial"/>
              <a:buNone/>
              <a:defRPr sz="105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sz="1200" dirty="0"/>
              <a:t>Różnice EBITDA (S) i EBITDA w 1Q2024 </a:t>
            </a:r>
          </a:p>
          <a:p>
            <a:r>
              <a:rPr lang="pl-PL" sz="1200" i="1" dirty="0"/>
              <a:t>D</a:t>
            </a:r>
            <a:r>
              <a:rPr lang="en-GB" sz="1200" i="1" dirty="0" err="1"/>
              <a:t>ifferences</a:t>
            </a:r>
            <a:r>
              <a:rPr lang="en-GB" sz="1200" i="1" dirty="0"/>
              <a:t> between Adj. EBITDA and EBITDA</a:t>
            </a:r>
            <a:r>
              <a:rPr lang="pl-PL" sz="1200" i="1" dirty="0"/>
              <a:t> </a:t>
            </a:r>
            <a:r>
              <a:rPr lang="en-GB" sz="1200" i="1" dirty="0"/>
              <a:t>in </a:t>
            </a:r>
            <a:r>
              <a:rPr lang="pl-PL" sz="1200" i="1" dirty="0"/>
              <a:t>Q1 </a:t>
            </a:r>
            <a:r>
              <a:rPr lang="en-GB" sz="1200" i="1" dirty="0"/>
              <a:t>202</a:t>
            </a:r>
            <a:r>
              <a:rPr lang="pl-PL" sz="1200" i="1" dirty="0"/>
              <a:t>4</a:t>
            </a:r>
          </a:p>
          <a:p>
            <a:pPr algn="just"/>
            <a:endParaRPr lang="pl-PL" sz="1200" dirty="0">
              <a:highlight>
                <a:srgbClr val="FFFF00"/>
              </a:highlight>
            </a:endParaRPr>
          </a:p>
          <a:p>
            <a:pPr algn="just"/>
            <a:r>
              <a:rPr lang="pl-PL" sz="1200" dirty="0"/>
              <a:t>Korekty: / </a:t>
            </a:r>
            <a:r>
              <a:rPr lang="pl-PL" sz="1200" dirty="0" err="1"/>
              <a:t>Adjustments</a:t>
            </a:r>
            <a:r>
              <a:rPr lang="pl-PL" sz="1200" dirty="0"/>
              <a:t>:</a:t>
            </a:r>
          </a:p>
          <a:p>
            <a:pPr marL="171450" indent="-171450" algn="just">
              <a:buFont typeface="Arial" panose="020B0604020202020204" pitchFamily="34" charset="0"/>
              <a:buChar char="•"/>
            </a:pPr>
            <a:r>
              <a:rPr lang="pl-PL" sz="1200" dirty="0"/>
              <a:t>wpływ wycen księgowych oraz przesunięć w czasie kosztów związanych z logistyką i wykonania NCW w wysokości 4 997 tys. PLN / </a:t>
            </a:r>
            <a:r>
              <a:rPr lang="en-US" sz="1200" i="1" dirty="0"/>
              <a:t>the impact of accounting valuations and the time-shifting of costs related to logistics and the fulfilment of NIT in the amount of PLN 4, 997 thousand</a:t>
            </a:r>
            <a:endParaRPr lang="pl-PL" sz="1200" i="1" dirty="0"/>
          </a:p>
          <a:p>
            <a:pPr marL="171450" indent="-171450" algn="just">
              <a:buFont typeface="Arial" panose="020B0604020202020204" pitchFamily="34" charset="0"/>
              <a:buChar char="•"/>
            </a:pPr>
            <a:r>
              <a:rPr lang="pl-PL" sz="1200" dirty="0"/>
              <a:t>koszty amortyzacji inwestycji na stacjach franczyzowych ujętych księgowo w kosztach operacyjnych w wysokości 910 tys. PLN. / </a:t>
            </a:r>
            <a:r>
              <a:rPr lang="en-US" sz="1200" i="1" dirty="0"/>
              <a:t>costs of depreciation of investments in franchise stations </a:t>
            </a:r>
            <a:r>
              <a:rPr lang="en-US" sz="1200" i="1" dirty="0" err="1"/>
              <a:t>recognised</a:t>
            </a:r>
            <a:r>
              <a:rPr lang="en-US" sz="1200" i="1" dirty="0"/>
              <a:t> in the books as operating expenses in the amount of PLN 910 thousand</a:t>
            </a:r>
            <a:endParaRPr lang="pl-PL" sz="1200" i="1" dirty="0"/>
          </a:p>
          <a:p>
            <a:pPr marL="171450" indent="-171450" algn="just">
              <a:buFont typeface="Arial" panose="020B0604020202020204" pitchFamily="34" charset="0"/>
              <a:buChar char="•"/>
            </a:pPr>
            <a:r>
              <a:rPr lang="pl-PL" sz="1200" dirty="0"/>
              <a:t>wycena księgowej zapasów i zabezpieczeń w gazie ziemnym 2 045 tys. PLN / </a:t>
            </a:r>
            <a:r>
              <a:rPr lang="en-US" sz="1200" dirty="0"/>
              <a:t>book valuation of inventories and hedges in natural gas of PLN 2,045 thousand</a:t>
            </a:r>
            <a:endParaRPr lang="pl-PL" sz="1200" dirty="0"/>
          </a:p>
          <a:p>
            <a:pPr marL="171450" indent="-171450" algn="just">
              <a:buFont typeface="Arial" panose="020B0604020202020204" pitchFamily="34" charset="0"/>
              <a:buChar char="•"/>
            </a:pPr>
            <a:r>
              <a:rPr lang="pl-PL" sz="1200" dirty="0"/>
              <a:t>klasyfikacja wyceny instrumentów zabezpieczających w Unimot Bitumen (-)34 000 tys. PLN. / </a:t>
            </a:r>
            <a:r>
              <a:rPr lang="pl-PL" sz="1200" i="1" dirty="0" err="1"/>
              <a:t>classification</a:t>
            </a:r>
            <a:r>
              <a:rPr lang="pl-PL" sz="1200" i="1" dirty="0"/>
              <a:t> of </a:t>
            </a:r>
            <a:r>
              <a:rPr lang="pl-PL" sz="1200" i="1" dirty="0" err="1"/>
              <a:t>hedging</a:t>
            </a:r>
            <a:r>
              <a:rPr lang="pl-PL" sz="1200" i="1" dirty="0"/>
              <a:t> instrument </a:t>
            </a:r>
            <a:r>
              <a:rPr lang="pl-PL" sz="1200" i="1" dirty="0" err="1"/>
              <a:t>valuation</a:t>
            </a:r>
            <a:r>
              <a:rPr lang="pl-PL" sz="1200" i="1" dirty="0"/>
              <a:t> in Unimot Bitumen (-)PLN 34,000 </a:t>
            </a:r>
            <a:r>
              <a:rPr lang="pl-PL" sz="1200" i="1" dirty="0" err="1"/>
              <a:t>thousand</a:t>
            </a:r>
            <a:endParaRPr lang="pl-PL" sz="1200" i="1" dirty="0"/>
          </a:p>
        </p:txBody>
      </p:sp>
    </p:spTree>
    <p:extLst>
      <p:ext uri="{BB962C8B-B14F-4D97-AF65-F5344CB8AC3E}">
        <p14:creationId xmlns:p14="http://schemas.microsoft.com/office/powerpoint/2010/main" val="134899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7">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4161094862"/>
              </p:ext>
            </p:extLst>
          </p:nvPr>
        </p:nvGraphicFramePr>
        <p:xfrm>
          <a:off x="202019" y="1335973"/>
          <a:ext cx="8633638" cy="4647933"/>
        </p:xfrm>
        <a:graphic>
          <a:graphicData uri="http://schemas.openxmlformats.org/drawingml/2006/chart">
            <c:chart xmlns:c="http://schemas.openxmlformats.org/drawingml/2006/chart" xmlns:r="http://schemas.openxmlformats.org/officeDocument/2006/relationships" r:id="rId3"/>
          </a:graphicData>
        </a:graphic>
      </p:graphicFrame>
      <p:sp>
        <p:nvSpPr>
          <p:cNvPr id="2" name="Symbol zastępczy numeru slajdu 1">
            <a:extLst>
              <a:ext uri="{FF2B5EF4-FFF2-40B4-BE49-F238E27FC236}">
                <a16:creationId xmlns:a16="http://schemas.microsoft.com/office/drawing/2014/main" id="{241B26D8-A70C-48C4-B7A4-4CD53CC5804B}"/>
              </a:ext>
            </a:extLst>
          </p:cNvPr>
          <p:cNvSpPr>
            <a:spLocks noGrp="1"/>
          </p:cNvSpPr>
          <p:nvPr>
            <p:ph type="sldNum" sz="quarter" idx="12"/>
          </p:nvPr>
        </p:nvSpPr>
        <p:spPr/>
        <p:txBody>
          <a:bodyPr/>
          <a:lstStyle/>
          <a:p>
            <a:fld id="{0CFB07CD-79C9-B141-B626-E75E2D2ABC36}" type="slidenum">
              <a:rPr lang="pl-PL" smtClean="0"/>
              <a:pPr/>
              <a:t>11</a:t>
            </a:fld>
            <a:endParaRPr lang="pl-PL"/>
          </a:p>
        </p:txBody>
      </p:sp>
      <p:sp>
        <p:nvSpPr>
          <p:cNvPr id="3" name="Tytuł 2">
            <a:extLst>
              <a:ext uri="{FF2B5EF4-FFF2-40B4-BE49-F238E27FC236}">
                <a16:creationId xmlns:a16="http://schemas.microsoft.com/office/drawing/2014/main" id="{74D0CAD8-81DB-4B36-86C4-A836F3381372}"/>
              </a:ext>
            </a:extLst>
          </p:cNvPr>
          <p:cNvSpPr>
            <a:spLocks noGrp="1"/>
          </p:cNvSpPr>
          <p:nvPr>
            <p:ph type="title"/>
          </p:nvPr>
        </p:nvSpPr>
        <p:spPr/>
        <p:txBody>
          <a:bodyPr>
            <a:normAutofit/>
          </a:bodyPr>
          <a:lstStyle/>
          <a:p>
            <a:r>
              <a:rPr lang="pl-PL" dirty="0">
                <a:solidFill>
                  <a:srgbClr val="002060"/>
                </a:solidFill>
                <a:ea typeface="Calibri" pitchFamily="34" charset="0"/>
                <a:cs typeface="Calibri" pitchFamily="34" charset="0"/>
              </a:rPr>
              <a:t>GŁÓWNE PRZYCZYNY </a:t>
            </a:r>
            <a:r>
              <a:rPr lang="pl-PL" dirty="0">
                <a:solidFill>
                  <a:srgbClr val="071D49"/>
                </a:solidFill>
                <a:cs typeface="Calibri" pitchFamily="34" charset="0"/>
              </a:rPr>
              <a:t>NIŻSZYCH </a:t>
            </a:r>
            <a:r>
              <a:rPr lang="pl-PL" dirty="0">
                <a:solidFill>
                  <a:srgbClr val="002060"/>
                </a:solidFill>
                <a:ea typeface="Calibri" pitchFamily="34" charset="0"/>
                <a:cs typeface="Calibri" pitchFamily="34" charset="0"/>
              </a:rPr>
              <a:t>WYNIKÓW SKONSOLIDOWANYCH R/R</a:t>
            </a:r>
            <a:endParaRPr lang="en-US" dirty="0">
              <a:solidFill>
                <a:srgbClr val="002060"/>
              </a:solidFill>
              <a:ea typeface="Calibri" pitchFamily="34" charset="0"/>
              <a:cs typeface="Calibri" pitchFamily="34" charset="0"/>
            </a:endParaRPr>
          </a:p>
        </p:txBody>
      </p:sp>
      <p:sp>
        <p:nvSpPr>
          <p:cNvPr id="31" name="Tytuł 2">
            <a:extLst>
              <a:ext uri="{FF2B5EF4-FFF2-40B4-BE49-F238E27FC236}">
                <a16:creationId xmlns:a16="http://schemas.microsoft.com/office/drawing/2014/main" id="{EB8D871D-1F70-4A54-8D99-61CBAD8842F7}"/>
              </a:ext>
            </a:extLst>
          </p:cNvPr>
          <p:cNvSpPr txBox="1">
            <a:spLocks/>
          </p:cNvSpPr>
          <p:nvPr/>
        </p:nvSpPr>
        <p:spPr>
          <a:xfrm>
            <a:off x="681376" y="806133"/>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pl-PL" sz="1600" dirty="0">
                <a:solidFill>
                  <a:srgbClr val="E10000"/>
                </a:solidFill>
                <a:ea typeface="Calibri" pitchFamily="34" charset="0"/>
                <a:cs typeface="Calibri" pitchFamily="34" charset="0"/>
              </a:rPr>
              <a:t>1Q24</a:t>
            </a:r>
            <a:endParaRPr lang="en-US" sz="1600" dirty="0">
              <a:solidFill>
                <a:srgbClr val="E10000"/>
              </a:solidFill>
              <a:ea typeface="Calibri" pitchFamily="34" charset="0"/>
              <a:cs typeface="Calibri" pitchFamily="34" charset="0"/>
            </a:endParaRPr>
          </a:p>
        </p:txBody>
      </p:sp>
      <p:sp>
        <p:nvSpPr>
          <p:cNvPr id="7" name="TextBox 36">
            <a:extLst>
              <a:ext uri="{FF2B5EF4-FFF2-40B4-BE49-F238E27FC236}">
                <a16:creationId xmlns:a16="http://schemas.microsoft.com/office/drawing/2014/main" id="{5D24113E-9414-4391-A49E-C674BFA08BBC}"/>
              </a:ext>
            </a:extLst>
          </p:cNvPr>
          <p:cNvSpPr txBox="1">
            <a:spLocks noChangeArrowheads="1"/>
          </p:cNvSpPr>
          <p:nvPr/>
        </p:nvSpPr>
        <p:spPr bwMode="auto">
          <a:xfrm>
            <a:off x="1114692" y="874093"/>
            <a:ext cx="2825320"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spcBef>
                <a:spcPts val="0"/>
              </a:spcBef>
            </a:pPr>
            <a:r>
              <a:rPr lang="pl-PL" dirty="0"/>
              <a:t> [w mln zł / </a:t>
            </a:r>
            <a:r>
              <a:rPr lang="pl-PL" i="1" dirty="0"/>
              <a:t>in PLN </a:t>
            </a:r>
            <a:r>
              <a:rPr lang="pl-PL" i="1" dirty="0" err="1"/>
              <a:t>million</a:t>
            </a:r>
            <a:r>
              <a:rPr lang="pl-PL" dirty="0"/>
              <a:t>]</a:t>
            </a:r>
          </a:p>
        </p:txBody>
      </p:sp>
      <p:sp>
        <p:nvSpPr>
          <p:cNvPr id="13" name="TextBox 36">
            <a:extLst>
              <a:ext uri="{FF2B5EF4-FFF2-40B4-BE49-F238E27FC236}">
                <a16:creationId xmlns:a16="http://schemas.microsoft.com/office/drawing/2014/main" id="{94592640-4065-4DCC-84A3-74259181ECAC}"/>
              </a:ext>
            </a:extLst>
          </p:cNvPr>
          <p:cNvSpPr txBox="1"/>
          <p:nvPr/>
        </p:nvSpPr>
        <p:spPr>
          <a:xfrm>
            <a:off x="114540" y="6523247"/>
            <a:ext cx="11727912" cy="496613"/>
          </a:xfrm>
          <a:prstGeom prst="rect">
            <a:avLst/>
          </a:prstGeom>
        </p:spPr>
        <p:txBody>
          <a:bodyPr vert="horz" wrap="square" lIns="217490" tIns="108745" rIns="217490" bIns="108745" rtlCol="0">
            <a:spAutoFit/>
          </a:bodyPr>
          <a:lstStyle>
            <a:defPPr>
              <a:defRPr lang="pl-PL"/>
            </a:defPPr>
            <a:lvl1pPr indent="0"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spcBef>
                <a:spcPts val="0"/>
              </a:spcBef>
            </a:pPr>
            <a:r>
              <a:rPr lang="pl-PL" sz="900" i="1" dirty="0">
                <a:solidFill>
                  <a:schemeClr val="tx1">
                    <a:lumMod val="50000"/>
                    <a:lumOff val="50000"/>
                  </a:schemeClr>
                </a:solidFill>
                <a:latin typeface="Helvetica" panose="020B0604020202020204" pitchFamily="34" charset="0"/>
                <a:cs typeface="Helvetica" panose="020B0604020202020204" pitchFamily="34" charset="0"/>
              </a:rPr>
              <a:t>Podejście zarządcze / </a:t>
            </a:r>
            <a:r>
              <a:rPr lang="en-GB" sz="900" i="1" dirty="0">
                <a:solidFill>
                  <a:schemeClr val="tx1">
                    <a:lumMod val="50000"/>
                    <a:lumOff val="50000"/>
                  </a:schemeClr>
                </a:solidFill>
                <a:latin typeface="Helvetica" panose="020B0604020202020204" pitchFamily="34" charset="0"/>
                <a:cs typeface="Helvetica" panose="020B0604020202020204" pitchFamily="34" charset="0"/>
              </a:rPr>
              <a:t>Managerial approach</a:t>
            </a:r>
          </a:p>
          <a:p>
            <a:pPr>
              <a:lnSpc>
                <a:spcPct val="100000"/>
              </a:lnSpc>
              <a:spcBef>
                <a:spcPts val="0"/>
              </a:spcBef>
            </a:pPr>
            <a:endParaRPr lang="pl-PL" sz="900" i="1" dirty="0">
              <a:solidFill>
                <a:schemeClr val="tx1">
                  <a:lumMod val="50000"/>
                  <a:lumOff val="50000"/>
                </a:schemeClr>
              </a:solidFill>
              <a:latin typeface="Helvetica" panose="020B0604020202020204" pitchFamily="34" charset="0"/>
              <a:cs typeface="Helvetica" panose="020B0604020202020204" pitchFamily="34" charset="0"/>
            </a:endParaRPr>
          </a:p>
        </p:txBody>
      </p:sp>
      <p:graphicFrame>
        <p:nvGraphicFramePr>
          <p:cNvPr id="10" name="Tabela 10">
            <a:extLst>
              <a:ext uri="{FF2B5EF4-FFF2-40B4-BE49-F238E27FC236}">
                <a16:creationId xmlns:a16="http://schemas.microsoft.com/office/drawing/2014/main" id="{4EEABCF1-29B4-F054-A9DD-376A3446CE48}"/>
              </a:ext>
            </a:extLst>
          </p:cNvPr>
          <p:cNvGraphicFramePr>
            <a:graphicFrameLocks noGrp="1"/>
          </p:cNvGraphicFramePr>
          <p:nvPr>
            <p:extLst>
              <p:ext uri="{D42A27DB-BD31-4B8C-83A1-F6EECF244321}">
                <p14:modId xmlns:p14="http://schemas.microsoft.com/office/powerpoint/2010/main" val="2972215563"/>
              </p:ext>
            </p:extLst>
          </p:nvPr>
        </p:nvGraphicFramePr>
        <p:xfrm>
          <a:off x="9267825" y="1454241"/>
          <a:ext cx="2352675" cy="4191000"/>
        </p:xfrm>
        <a:graphic>
          <a:graphicData uri="http://schemas.openxmlformats.org/drawingml/2006/table">
            <a:tbl>
              <a:tblPr firstRow="1" bandRow="1">
                <a:tableStyleId>{2D5ABB26-0587-4C30-8999-92F81FD0307C}</a:tableStyleId>
              </a:tblPr>
              <a:tblGrid>
                <a:gridCol w="1695025">
                  <a:extLst>
                    <a:ext uri="{9D8B030D-6E8A-4147-A177-3AD203B41FA5}">
                      <a16:colId xmlns:a16="http://schemas.microsoft.com/office/drawing/2014/main" val="3120066230"/>
                    </a:ext>
                  </a:extLst>
                </a:gridCol>
                <a:gridCol w="657650">
                  <a:extLst>
                    <a:ext uri="{9D8B030D-6E8A-4147-A177-3AD203B41FA5}">
                      <a16:colId xmlns:a16="http://schemas.microsoft.com/office/drawing/2014/main" val="3473543626"/>
                    </a:ext>
                  </a:extLst>
                </a:gridCol>
              </a:tblGrid>
              <a:tr h="180000">
                <a:tc gridSpan="2">
                  <a:txBody>
                    <a:bodyPr/>
                    <a:lstStyle/>
                    <a:p>
                      <a:pPr algn="ctr"/>
                      <a:r>
                        <a:rPr lang="pl-PL" sz="1100" b="1" dirty="0">
                          <a:solidFill>
                            <a:schemeClr val="bg1"/>
                          </a:solidFill>
                        </a:rPr>
                        <a:t>EBITDA skorygowana w 1Q24: </a:t>
                      </a:r>
                    </a:p>
                    <a:p>
                      <a:pPr algn="ctr"/>
                      <a:r>
                        <a:rPr lang="en-GB" sz="1100" b="1" i="1" noProof="0" dirty="0">
                          <a:solidFill>
                            <a:schemeClr val="bg1"/>
                          </a:solidFill>
                        </a:rPr>
                        <a:t>Adj. EBITDA in Q</a:t>
                      </a:r>
                      <a:r>
                        <a:rPr lang="pl-PL" sz="1100" b="1" i="1" noProof="0" dirty="0">
                          <a:solidFill>
                            <a:schemeClr val="bg1"/>
                          </a:solidFill>
                        </a:rPr>
                        <a:t>1</a:t>
                      </a:r>
                      <a:r>
                        <a:rPr lang="en-GB" sz="1100" b="1" i="1" noProof="0" dirty="0">
                          <a:solidFill>
                            <a:schemeClr val="bg1"/>
                          </a:solidFill>
                        </a:rPr>
                        <a:t> </a:t>
                      </a:r>
                      <a:r>
                        <a:rPr lang="en-GB" sz="1100" b="1" noProof="0" dirty="0">
                          <a:solidFill>
                            <a:schemeClr val="bg1"/>
                          </a:solidFill>
                        </a:rPr>
                        <a:t>202</a:t>
                      </a:r>
                      <a:r>
                        <a:rPr lang="pl-PL" sz="1100" b="1" noProof="0" dirty="0">
                          <a:solidFill>
                            <a:schemeClr val="bg1"/>
                          </a:solidFill>
                        </a:rPr>
                        <a:t>4:</a:t>
                      </a:r>
                    </a:p>
                    <a:p>
                      <a:pPr algn="ctr"/>
                      <a:r>
                        <a:rPr lang="pl-PL" sz="1100" b="1" dirty="0">
                          <a:solidFill>
                            <a:schemeClr val="bg1"/>
                          </a:solidFill>
                        </a:rPr>
                        <a:t>47,5 mln zł</a:t>
                      </a:r>
                    </a:p>
                  </a:txBody>
                  <a:tcPr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071D49"/>
                    </a:solidFill>
                  </a:tcPr>
                </a:tc>
                <a:tc hMerge="1">
                  <a:txBody>
                    <a:bodyPr/>
                    <a:lstStyle/>
                    <a:p>
                      <a:pPr algn="r"/>
                      <a:endParaRPr lang="pl-PL" sz="1100" dirty="0">
                        <a:solidFill>
                          <a:srgbClr val="44546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87275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dirty="0">
                          <a:solidFill>
                            <a:srgbClr val="7F7F7F"/>
                          </a:solidFill>
                        </a:rPr>
                        <a:t>Paliwa ciekłe/ </a:t>
                      </a:r>
                      <a:r>
                        <a:rPr lang="pl-PL" sz="1100" i="1" noProof="0" dirty="0">
                          <a:solidFill>
                            <a:srgbClr val="7F7F7F"/>
                          </a:solidFill>
                        </a:rPr>
                        <a:t>Liquid </a:t>
                      </a:r>
                      <a:r>
                        <a:rPr lang="pl-PL" sz="1100" i="1" noProof="0" dirty="0" err="1">
                          <a:solidFill>
                            <a:srgbClr val="7F7F7F"/>
                          </a:solidFill>
                        </a:rPr>
                        <a:t>fuel</a:t>
                      </a:r>
                      <a:endParaRPr lang="en-GB" sz="1100" i="1" noProof="0" dirty="0">
                        <a:solidFill>
                          <a:srgbClr val="7F7F7F"/>
                        </a:solidFill>
                      </a:endParaRPr>
                    </a:p>
                  </a:txBody>
                  <a:tcPr anchor="ctr">
                    <a:lnL w="635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pl-PL" sz="1100" b="0" i="0" u="none" strike="noStrike" dirty="0">
                          <a:solidFill>
                            <a:srgbClr val="7F7F7F"/>
                          </a:solidFill>
                          <a:effectLst/>
                          <a:latin typeface="Calibri" panose="020F0502020204030204" pitchFamily="34" charset="0"/>
                        </a:rPr>
                        <a:t>10,3</a:t>
                      </a:r>
                    </a:p>
                  </a:txBody>
                  <a:tcPr marL="6350" marR="6350" marT="6350" marB="0" anchor="ctr">
                    <a:lnL w="12700" cap="flat" cmpd="sng" algn="ctr">
                      <a:no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7961609"/>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dirty="0">
                          <a:solidFill>
                            <a:srgbClr val="7F7F7F"/>
                          </a:solidFill>
                        </a:rPr>
                        <a:t>Gaz LPG / LPG</a:t>
                      </a:r>
                    </a:p>
                  </a:txBody>
                  <a:tcPr anchor="ctr">
                    <a:lnL w="635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pl-PL" sz="1100" b="0" i="0" u="none" strike="noStrike" dirty="0">
                          <a:solidFill>
                            <a:srgbClr val="7F7F7F"/>
                          </a:solidFill>
                          <a:effectLst/>
                          <a:latin typeface="Calibri" panose="020F0502020204030204" pitchFamily="34" charset="0"/>
                        </a:rPr>
                        <a:t>5,9</a:t>
                      </a:r>
                    </a:p>
                  </a:txBody>
                  <a:tcPr marL="6350" marR="6350" marT="6350" marB="0" anchor="ctr">
                    <a:lnL w="12700" cap="flat" cmpd="sng" algn="ctr">
                      <a:no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2400591"/>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dirty="0">
                          <a:solidFill>
                            <a:srgbClr val="7F7F7F"/>
                          </a:solidFill>
                        </a:rPr>
                        <a:t>Stacje Paliw / </a:t>
                      </a:r>
                      <a:r>
                        <a:rPr lang="en-GB" sz="1100" i="1" u="none" noProof="0" dirty="0">
                          <a:solidFill>
                            <a:srgbClr val="7F7F7F"/>
                          </a:solidFill>
                        </a:rPr>
                        <a:t>Petrol stations</a:t>
                      </a:r>
                      <a:endParaRPr lang="pl-PL" sz="1100" i="1" dirty="0">
                        <a:solidFill>
                          <a:srgbClr val="7F7F7F"/>
                        </a:solidFill>
                      </a:endParaRPr>
                    </a:p>
                  </a:txBody>
                  <a:tcPr anchor="ctr">
                    <a:lnL w="635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pl-PL" sz="1100" b="0" i="0" u="none" strike="noStrike" dirty="0">
                          <a:solidFill>
                            <a:srgbClr val="7F7F7F"/>
                          </a:solidFill>
                          <a:effectLst/>
                          <a:latin typeface="Calibri" panose="020F0502020204030204" pitchFamily="34" charset="0"/>
                        </a:rPr>
                        <a:t>1,5</a:t>
                      </a:r>
                    </a:p>
                  </a:txBody>
                  <a:tcPr marL="6350" marR="6350" marT="6350" marB="0" anchor="ctr">
                    <a:lnL w="12700" cap="flat" cmpd="sng" algn="ctr">
                      <a:no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3854842"/>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dirty="0">
                          <a:solidFill>
                            <a:srgbClr val="7F7F7F"/>
                          </a:solidFill>
                        </a:rPr>
                        <a:t>Gaz Ziemny / </a:t>
                      </a:r>
                      <a:r>
                        <a:rPr lang="en-GB" sz="1100" i="1" noProof="0" dirty="0">
                          <a:solidFill>
                            <a:srgbClr val="7F7F7F"/>
                          </a:solidFill>
                        </a:rPr>
                        <a:t>Natural gas</a:t>
                      </a:r>
                    </a:p>
                  </a:txBody>
                  <a:tcPr anchor="ctr">
                    <a:lnL w="635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pl-PL" sz="1100" b="0" i="0" u="none" strike="noStrike" dirty="0">
                          <a:solidFill>
                            <a:srgbClr val="7F7F7F"/>
                          </a:solidFill>
                          <a:effectLst/>
                          <a:latin typeface="Calibri" panose="020F0502020204030204" pitchFamily="34" charset="0"/>
                        </a:rPr>
                        <a:t>13,7</a:t>
                      </a:r>
                    </a:p>
                  </a:txBody>
                  <a:tcPr marL="6350" marR="6350" marT="6350" marB="0" anchor="ctr">
                    <a:lnL w="12700" cap="flat" cmpd="sng" algn="ctr">
                      <a:no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3305331"/>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0" u="none" noProof="0" dirty="0">
                          <a:solidFill>
                            <a:srgbClr val="7F7F7F"/>
                          </a:solidFill>
                        </a:rPr>
                        <a:t>Energia elektryczna </a:t>
                      </a:r>
                      <a:r>
                        <a:rPr lang="pl-PL" sz="1100" i="1" u="none" noProof="0" dirty="0">
                          <a:solidFill>
                            <a:srgbClr val="7F7F7F"/>
                          </a:solidFill>
                        </a:rPr>
                        <a:t>/ </a:t>
                      </a:r>
                      <a:r>
                        <a:rPr lang="pl-PL" sz="1100" i="1" u="none" noProof="0" dirty="0" err="1">
                          <a:solidFill>
                            <a:srgbClr val="7F7F7F"/>
                          </a:solidFill>
                        </a:rPr>
                        <a:t>Electricity</a:t>
                      </a:r>
                      <a:endParaRPr lang="en-GB" sz="1100" i="1" u="none" noProof="0" dirty="0">
                        <a:solidFill>
                          <a:srgbClr val="7F7F7F"/>
                        </a:solidFill>
                      </a:endParaRPr>
                    </a:p>
                  </a:txBody>
                  <a:tcPr anchor="ctr">
                    <a:lnL w="635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pl-PL" sz="1100" b="0" i="0" u="none" strike="noStrike" dirty="0">
                          <a:solidFill>
                            <a:srgbClr val="7F7F7F"/>
                          </a:solidFill>
                          <a:effectLst/>
                          <a:latin typeface="Calibri" panose="020F0502020204030204" pitchFamily="34" charset="0"/>
                        </a:rPr>
                        <a:t>6,9</a:t>
                      </a:r>
                    </a:p>
                  </a:txBody>
                  <a:tcPr marL="6350" marR="6350" marT="6350" marB="0" anchor="ctr">
                    <a:lnL w="12700" cap="flat" cmpd="sng" algn="ctr">
                      <a:no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695708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0" u="none" noProof="0" dirty="0">
                          <a:solidFill>
                            <a:srgbClr val="7F7F7F"/>
                          </a:solidFill>
                        </a:rPr>
                        <a:t>OZE</a:t>
                      </a:r>
                      <a:r>
                        <a:rPr lang="pl-PL" sz="1100" i="1" u="none" noProof="0" dirty="0">
                          <a:solidFill>
                            <a:srgbClr val="7F7F7F"/>
                          </a:solidFill>
                        </a:rPr>
                        <a:t> / RES</a:t>
                      </a:r>
                      <a:endParaRPr lang="en-GB" sz="1100" i="1" u="none" noProof="0" dirty="0">
                        <a:solidFill>
                          <a:srgbClr val="7F7F7F"/>
                        </a:solidFill>
                      </a:endParaRPr>
                    </a:p>
                  </a:txBody>
                  <a:tcPr anchor="ctr">
                    <a:lnL w="635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pl-PL" sz="1100" b="0" i="0" u="none" strike="noStrike" dirty="0">
                          <a:solidFill>
                            <a:srgbClr val="7F7F7F"/>
                          </a:solidFill>
                          <a:effectLst/>
                          <a:latin typeface="Calibri" panose="020F0502020204030204" pitchFamily="34" charset="0"/>
                        </a:rPr>
                        <a:t>0,1</a:t>
                      </a:r>
                    </a:p>
                  </a:txBody>
                  <a:tcPr marL="6350" marR="6350" marT="6350" marB="0" anchor="ctr">
                    <a:lnL w="12700" cap="flat" cmpd="sng" algn="ctr">
                      <a:no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7510914"/>
                  </a:ext>
                </a:extLst>
              </a:tr>
              <a:tr h="234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0" dirty="0">
                          <a:solidFill>
                            <a:srgbClr val="7F7F7F"/>
                          </a:solidFill>
                        </a:rPr>
                        <a:t>Bitumeny</a:t>
                      </a:r>
                      <a:r>
                        <a:rPr lang="pl-PL" sz="1100" i="1" dirty="0">
                          <a:solidFill>
                            <a:srgbClr val="7F7F7F"/>
                          </a:solidFill>
                        </a:rPr>
                        <a:t> / Bitumen</a:t>
                      </a:r>
                    </a:p>
                  </a:txBody>
                  <a:tcPr anchor="ctr">
                    <a:lnL w="635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pl-PL" sz="1100" b="0" i="0" u="none" strike="noStrike" dirty="0">
                          <a:solidFill>
                            <a:srgbClr val="7F7F7F"/>
                          </a:solidFill>
                          <a:effectLst/>
                          <a:latin typeface="Calibri" panose="020F0502020204030204" pitchFamily="34" charset="0"/>
                        </a:rPr>
                        <a:t>-2,9</a:t>
                      </a:r>
                    </a:p>
                  </a:txBody>
                  <a:tcPr marL="6350" marR="6350" marT="6350" marB="0" anchor="ctr">
                    <a:lnL w="12700" cap="flat" cmpd="sng" algn="ctr">
                      <a:no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4118219"/>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0" dirty="0">
                          <a:solidFill>
                            <a:srgbClr val="7F7F7F"/>
                          </a:solidFill>
                        </a:rPr>
                        <a:t>Paliwa Stałe</a:t>
                      </a:r>
                      <a:r>
                        <a:rPr lang="pl-PL" sz="1100" i="1" dirty="0">
                          <a:solidFill>
                            <a:srgbClr val="7F7F7F"/>
                          </a:solidFill>
                        </a:rPr>
                        <a:t> / Solid </a:t>
                      </a:r>
                      <a:r>
                        <a:rPr lang="pl-PL" sz="1100" i="1" dirty="0" err="1">
                          <a:solidFill>
                            <a:srgbClr val="7F7F7F"/>
                          </a:solidFill>
                        </a:rPr>
                        <a:t>Fuel</a:t>
                      </a:r>
                      <a:endParaRPr lang="pl-PL" sz="1100" i="1" dirty="0">
                        <a:solidFill>
                          <a:srgbClr val="7F7F7F"/>
                        </a:solidFill>
                      </a:endParaRPr>
                    </a:p>
                  </a:txBody>
                  <a:tcPr anchor="ctr">
                    <a:lnL w="635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pl-PL" sz="1100" b="0" i="0" u="none" strike="noStrike" dirty="0">
                          <a:solidFill>
                            <a:srgbClr val="7F7F7F"/>
                          </a:solidFill>
                          <a:effectLst/>
                          <a:latin typeface="Calibri" panose="020F0502020204030204" pitchFamily="34" charset="0"/>
                        </a:rPr>
                        <a:t>-1,7</a:t>
                      </a:r>
                    </a:p>
                  </a:txBody>
                  <a:tcPr marL="6350" marR="6350" marT="6350" marB="0" anchor="ctr">
                    <a:lnL w="12700" cap="flat" cmpd="sng" algn="ctr">
                      <a:no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1477019"/>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0" dirty="0">
                          <a:solidFill>
                            <a:srgbClr val="7F7F7F"/>
                          </a:solidFill>
                        </a:rPr>
                        <a:t>Infrastruktura i Logistyka </a:t>
                      </a:r>
                      <a:r>
                        <a:rPr lang="pl-PL" sz="1100" i="1" dirty="0">
                          <a:solidFill>
                            <a:srgbClr val="7F7F7F"/>
                          </a:solidFill>
                        </a:rPr>
                        <a:t>/ </a:t>
                      </a:r>
                      <a:r>
                        <a:rPr lang="pl-PL" sz="1100" i="1" dirty="0" err="1">
                          <a:solidFill>
                            <a:srgbClr val="7F7F7F"/>
                          </a:solidFill>
                        </a:rPr>
                        <a:t>Infrastructure</a:t>
                      </a:r>
                      <a:r>
                        <a:rPr lang="pl-PL" sz="1100" i="1" dirty="0">
                          <a:solidFill>
                            <a:srgbClr val="7F7F7F"/>
                          </a:solidFill>
                        </a:rPr>
                        <a:t> and Logistics  </a:t>
                      </a:r>
                    </a:p>
                  </a:txBody>
                  <a:tcPr anchor="ctr">
                    <a:lnL w="635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pl-PL" sz="1100" b="0" i="0" u="none" strike="noStrike" dirty="0">
                          <a:solidFill>
                            <a:srgbClr val="7F7F7F"/>
                          </a:solidFill>
                          <a:effectLst/>
                          <a:latin typeface="Calibri" panose="020F0502020204030204" pitchFamily="34" charset="0"/>
                        </a:rPr>
                        <a:t>19,8</a:t>
                      </a:r>
                    </a:p>
                  </a:txBody>
                  <a:tcPr marL="6350" marR="6350" marT="6350" marB="0" anchor="ctr">
                    <a:lnL w="12700" cap="flat" cmpd="sng" algn="ctr">
                      <a:no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9143395"/>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dirty="0">
                          <a:solidFill>
                            <a:srgbClr val="7F7F7F"/>
                          </a:solidFill>
                        </a:rPr>
                        <a:t>Centrum </a:t>
                      </a:r>
                      <a:r>
                        <a:rPr lang="pl-PL" sz="1100" dirty="0" err="1">
                          <a:solidFill>
                            <a:srgbClr val="7F7F7F"/>
                          </a:solidFill>
                        </a:rPr>
                        <a:t>korp</a:t>
                      </a:r>
                      <a:r>
                        <a:rPr lang="pl-PL" sz="1100" dirty="0">
                          <a:solidFill>
                            <a:srgbClr val="7F7F7F"/>
                          </a:solidFill>
                        </a:rPr>
                        <a:t>. i nowe projekty / </a:t>
                      </a:r>
                      <a:r>
                        <a:rPr lang="en-GB" sz="1100" i="1" noProof="0" dirty="0">
                          <a:solidFill>
                            <a:srgbClr val="7F7F7F"/>
                          </a:solidFill>
                        </a:rPr>
                        <a:t>Corporate centre and new projects</a:t>
                      </a:r>
                    </a:p>
                  </a:txBody>
                  <a:tcPr anchor="ctr">
                    <a:lnL w="635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pl-PL" sz="1100" b="0" i="0" u="none" strike="noStrike" dirty="0">
                          <a:solidFill>
                            <a:srgbClr val="7F7F7F"/>
                          </a:solidFill>
                          <a:effectLst/>
                          <a:latin typeface="Calibri" panose="020F0502020204030204" pitchFamily="34" charset="0"/>
                        </a:rPr>
                        <a:t>-6,1</a:t>
                      </a:r>
                    </a:p>
                  </a:txBody>
                  <a:tcPr marL="6350" marR="6350" marT="6350" marB="0" anchor="ctr">
                    <a:lnL w="12700" cap="flat" cmpd="sng" algn="ctr">
                      <a:no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0441346"/>
                  </a:ext>
                </a:extLst>
              </a:tr>
            </a:tbl>
          </a:graphicData>
        </a:graphic>
      </p:graphicFrame>
      <p:sp>
        <p:nvSpPr>
          <p:cNvPr id="5" name="Tytuł 2">
            <a:extLst>
              <a:ext uri="{FF2B5EF4-FFF2-40B4-BE49-F238E27FC236}">
                <a16:creationId xmlns:a16="http://schemas.microsoft.com/office/drawing/2014/main" id="{D71111DD-B878-8715-3ACA-5BC9336E10CF}"/>
              </a:ext>
            </a:extLst>
          </p:cNvPr>
          <p:cNvSpPr txBox="1">
            <a:spLocks/>
          </p:cNvSpPr>
          <p:nvPr/>
        </p:nvSpPr>
        <p:spPr>
          <a:xfrm>
            <a:off x="675953" y="534418"/>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dirty="0">
                <a:solidFill>
                  <a:srgbClr val="002060"/>
                </a:solidFill>
                <a:ea typeface="Calibri" pitchFamily="34" charset="0"/>
                <a:cs typeface="Calibri" pitchFamily="34" charset="0"/>
              </a:rPr>
              <a:t>PRIMARY REASONS FOR HIGHER CONSOLIDATED RESULTS Y/Y</a:t>
            </a:r>
          </a:p>
        </p:txBody>
      </p:sp>
      <p:sp>
        <p:nvSpPr>
          <p:cNvPr id="8" name="pole tekstowe 7">
            <a:extLst>
              <a:ext uri="{FF2B5EF4-FFF2-40B4-BE49-F238E27FC236}">
                <a16:creationId xmlns:a16="http://schemas.microsoft.com/office/drawing/2014/main" id="{556DFE6D-BAC4-6B20-4F39-41DF903A85D7}"/>
              </a:ext>
            </a:extLst>
          </p:cNvPr>
          <p:cNvSpPr txBox="1"/>
          <p:nvPr/>
        </p:nvSpPr>
        <p:spPr>
          <a:xfrm>
            <a:off x="6109363" y="5449192"/>
            <a:ext cx="743563" cy="743665"/>
          </a:xfrm>
          <a:prstGeom prst="rect">
            <a:avLst/>
          </a:prstGeom>
          <a:noFill/>
        </p:spPr>
        <p:txBody>
          <a:bodyPr wrap="square">
            <a:spAutoFit/>
          </a:bodyPr>
          <a:lstStyle>
            <a:defPPr>
              <a:defRPr lang="pl-PL"/>
            </a:defPPr>
            <a:lvl1pPr>
              <a:lnSpc>
                <a:spcPct val="107000"/>
              </a:lnSpc>
              <a:spcAft>
                <a:spcPts val="800"/>
              </a:spcAft>
              <a:defRPr sz="1000" i="1">
                <a:solidFill>
                  <a:srgbClr val="44546A"/>
                </a:solidFill>
                <a:effectLst/>
                <a:latin typeface="+mj-lt"/>
                <a:ea typeface="Calibri" panose="020F0502020204030204" pitchFamily="34" charset="0"/>
                <a:cs typeface="Times New Roman" panose="02020603050405020304" pitchFamily="18" charset="0"/>
              </a:defRPr>
            </a:lvl1pPr>
          </a:lstStyle>
          <a:p>
            <a:pPr algn="ctr"/>
            <a:r>
              <a:rPr lang="en-AU" dirty="0"/>
              <a:t>Corporate centre and new projects</a:t>
            </a:r>
            <a:endParaRPr lang="pl-PL" dirty="0"/>
          </a:p>
        </p:txBody>
      </p:sp>
      <p:sp>
        <p:nvSpPr>
          <p:cNvPr id="9" name="pole tekstowe 8">
            <a:extLst>
              <a:ext uri="{FF2B5EF4-FFF2-40B4-BE49-F238E27FC236}">
                <a16:creationId xmlns:a16="http://schemas.microsoft.com/office/drawing/2014/main" id="{4ED7128F-902F-C875-9113-1617684C2D46}"/>
              </a:ext>
            </a:extLst>
          </p:cNvPr>
          <p:cNvSpPr txBox="1"/>
          <p:nvPr/>
        </p:nvSpPr>
        <p:spPr>
          <a:xfrm>
            <a:off x="360420" y="5447640"/>
            <a:ext cx="836027" cy="414344"/>
          </a:xfrm>
          <a:prstGeom prst="rect">
            <a:avLst/>
          </a:prstGeom>
          <a:noFill/>
        </p:spPr>
        <p:txBody>
          <a:bodyPr wrap="square">
            <a:spAutoFit/>
          </a:bodyPr>
          <a:lstStyle/>
          <a:p>
            <a:pPr algn="ctr">
              <a:lnSpc>
                <a:spcPct val="107000"/>
              </a:lnSpc>
              <a:spcAft>
                <a:spcPts val="800"/>
              </a:spcAft>
            </a:pPr>
            <a:r>
              <a:rPr lang="pl-PL" sz="1000" i="1" dirty="0" err="1">
                <a:solidFill>
                  <a:srgbClr val="44546A"/>
                </a:solidFill>
                <a:effectLst/>
                <a:latin typeface="+mj-lt"/>
                <a:ea typeface="Calibri" panose="020F0502020204030204" pitchFamily="34" charset="0"/>
                <a:cs typeface="Times New Roman" panose="02020603050405020304" pitchFamily="18" charset="0"/>
              </a:rPr>
              <a:t>Adj</a:t>
            </a:r>
            <a:r>
              <a:rPr lang="pl-PL" sz="1000" i="1" dirty="0">
                <a:solidFill>
                  <a:srgbClr val="44546A"/>
                </a:solidFill>
                <a:effectLst/>
                <a:latin typeface="+mj-lt"/>
                <a:ea typeface="Calibri" panose="020F0502020204030204" pitchFamily="34" charset="0"/>
                <a:cs typeface="Times New Roman" panose="02020603050405020304" pitchFamily="18" charset="0"/>
              </a:rPr>
              <a:t>. EBITDA 1</a:t>
            </a:r>
            <a:r>
              <a:rPr lang="pl-PL" sz="1000" i="1" dirty="0">
                <a:solidFill>
                  <a:srgbClr val="44546A"/>
                </a:solidFill>
                <a:latin typeface="+mj-lt"/>
                <a:ea typeface="Calibri" panose="020F0502020204030204" pitchFamily="34" charset="0"/>
                <a:cs typeface="Times New Roman" panose="02020603050405020304" pitchFamily="18" charset="0"/>
              </a:rPr>
              <a:t>Q23</a:t>
            </a:r>
            <a:endParaRPr lang="pl-PL" sz="1000" i="1" dirty="0">
              <a:solidFill>
                <a:srgbClr val="44546A"/>
              </a:solidFill>
              <a:effectLst/>
              <a:latin typeface="+mj-lt"/>
              <a:ea typeface="Calibri" panose="020F0502020204030204" pitchFamily="34" charset="0"/>
              <a:cs typeface="Times New Roman" panose="02020603050405020304" pitchFamily="18" charset="0"/>
            </a:endParaRPr>
          </a:p>
        </p:txBody>
      </p:sp>
      <p:sp>
        <p:nvSpPr>
          <p:cNvPr id="11" name="pole tekstowe 10">
            <a:extLst>
              <a:ext uri="{FF2B5EF4-FFF2-40B4-BE49-F238E27FC236}">
                <a16:creationId xmlns:a16="http://schemas.microsoft.com/office/drawing/2014/main" id="{B7F78CCC-9CE6-A56D-97B0-E11FEEF062A9}"/>
              </a:ext>
            </a:extLst>
          </p:cNvPr>
          <p:cNvSpPr txBox="1"/>
          <p:nvPr/>
        </p:nvSpPr>
        <p:spPr>
          <a:xfrm>
            <a:off x="1075534" y="5474190"/>
            <a:ext cx="743564" cy="249684"/>
          </a:xfrm>
          <a:prstGeom prst="rect">
            <a:avLst/>
          </a:prstGeom>
          <a:noFill/>
        </p:spPr>
        <p:txBody>
          <a:bodyPr wrap="square">
            <a:spAutoFit/>
          </a:bodyPr>
          <a:lstStyle/>
          <a:p>
            <a:pPr>
              <a:lnSpc>
                <a:spcPct val="107000"/>
              </a:lnSpc>
              <a:spcAft>
                <a:spcPts val="800"/>
              </a:spcAft>
            </a:pPr>
            <a:r>
              <a:rPr lang="pl-PL" sz="1000" i="1" dirty="0">
                <a:solidFill>
                  <a:srgbClr val="44546A"/>
                </a:solidFill>
                <a:effectLst/>
                <a:latin typeface="+mj-lt"/>
                <a:ea typeface="Calibri" panose="020F0502020204030204" pitchFamily="34" charset="0"/>
                <a:cs typeface="Times New Roman" panose="02020603050405020304" pitchFamily="18" charset="0"/>
              </a:rPr>
              <a:t>Liquid </a:t>
            </a:r>
            <a:r>
              <a:rPr lang="pl-PL" sz="1000" i="1" dirty="0" err="1">
                <a:solidFill>
                  <a:srgbClr val="44546A"/>
                </a:solidFill>
                <a:effectLst/>
                <a:latin typeface="+mj-lt"/>
                <a:ea typeface="Calibri" panose="020F0502020204030204" pitchFamily="34" charset="0"/>
                <a:cs typeface="Times New Roman" panose="02020603050405020304" pitchFamily="18" charset="0"/>
              </a:rPr>
              <a:t>fuel</a:t>
            </a:r>
            <a:endParaRPr lang="pl-PL" sz="1000" i="1" dirty="0">
              <a:solidFill>
                <a:srgbClr val="44546A"/>
              </a:solidFill>
              <a:effectLst/>
              <a:latin typeface="+mj-lt"/>
              <a:ea typeface="Calibri" panose="020F0502020204030204" pitchFamily="34" charset="0"/>
              <a:cs typeface="Times New Roman" panose="02020603050405020304" pitchFamily="18" charset="0"/>
            </a:endParaRPr>
          </a:p>
        </p:txBody>
      </p:sp>
      <p:sp>
        <p:nvSpPr>
          <p:cNvPr id="16" name="pole tekstowe 15">
            <a:extLst>
              <a:ext uri="{FF2B5EF4-FFF2-40B4-BE49-F238E27FC236}">
                <a16:creationId xmlns:a16="http://schemas.microsoft.com/office/drawing/2014/main" id="{94BC2BA5-C748-4D03-CAAC-81FD6FCFB543}"/>
              </a:ext>
            </a:extLst>
          </p:cNvPr>
          <p:cNvSpPr txBox="1"/>
          <p:nvPr/>
        </p:nvSpPr>
        <p:spPr>
          <a:xfrm>
            <a:off x="1753992" y="5483790"/>
            <a:ext cx="523334" cy="249684"/>
          </a:xfrm>
          <a:prstGeom prst="rect">
            <a:avLst/>
          </a:prstGeom>
          <a:noFill/>
        </p:spPr>
        <p:txBody>
          <a:bodyPr wrap="square">
            <a:spAutoFit/>
          </a:bodyPr>
          <a:lstStyle>
            <a:defPPr>
              <a:defRPr lang="pl-PL"/>
            </a:defPPr>
            <a:lvl1pPr>
              <a:lnSpc>
                <a:spcPct val="107000"/>
              </a:lnSpc>
              <a:spcAft>
                <a:spcPts val="800"/>
              </a:spcAft>
              <a:defRPr sz="1000" i="1">
                <a:solidFill>
                  <a:srgbClr val="44546A"/>
                </a:solidFill>
                <a:effectLst/>
                <a:latin typeface="+mj-lt"/>
                <a:ea typeface="Calibri" panose="020F0502020204030204" pitchFamily="34" charset="0"/>
                <a:cs typeface="Times New Roman" panose="02020603050405020304" pitchFamily="18" charset="0"/>
              </a:defRPr>
            </a:lvl1pPr>
          </a:lstStyle>
          <a:p>
            <a:r>
              <a:rPr lang="pl-PL" dirty="0"/>
              <a:t>LPG </a:t>
            </a:r>
          </a:p>
        </p:txBody>
      </p:sp>
      <p:sp>
        <p:nvSpPr>
          <p:cNvPr id="18" name="pole tekstowe 17">
            <a:extLst>
              <a:ext uri="{FF2B5EF4-FFF2-40B4-BE49-F238E27FC236}">
                <a16:creationId xmlns:a16="http://schemas.microsoft.com/office/drawing/2014/main" id="{57D137DD-6EF7-70AA-47B6-7CC71CB47DE2}"/>
              </a:ext>
            </a:extLst>
          </p:cNvPr>
          <p:cNvSpPr txBox="1"/>
          <p:nvPr/>
        </p:nvSpPr>
        <p:spPr>
          <a:xfrm>
            <a:off x="2165012" y="5432988"/>
            <a:ext cx="599411" cy="414344"/>
          </a:xfrm>
          <a:prstGeom prst="rect">
            <a:avLst/>
          </a:prstGeom>
          <a:noFill/>
        </p:spPr>
        <p:txBody>
          <a:bodyPr wrap="square">
            <a:spAutoFit/>
          </a:bodyPr>
          <a:lstStyle>
            <a:defPPr>
              <a:defRPr lang="pl-PL"/>
            </a:defPPr>
            <a:lvl1pPr>
              <a:lnSpc>
                <a:spcPct val="107000"/>
              </a:lnSpc>
              <a:spcAft>
                <a:spcPts val="800"/>
              </a:spcAft>
              <a:defRPr sz="1000" i="1">
                <a:solidFill>
                  <a:srgbClr val="44546A"/>
                </a:solidFill>
                <a:effectLst/>
                <a:latin typeface="+mj-lt"/>
                <a:ea typeface="Calibri" panose="020F0502020204030204" pitchFamily="34" charset="0"/>
                <a:cs typeface="Times New Roman" panose="02020603050405020304" pitchFamily="18" charset="0"/>
              </a:defRPr>
            </a:lvl1pPr>
          </a:lstStyle>
          <a:p>
            <a:pPr algn="ctr"/>
            <a:r>
              <a:rPr lang="en-AU" dirty="0"/>
              <a:t>Petrol stations </a:t>
            </a:r>
            <a:endParaRPr lang="pl-PL" dirty="0"/>
          </a:p>
        </p:txBody>
      </p:sp>
      <p:sp>
        <p:nvSpPr>
          <p:cNvPr id="20" name="pole tekstowe 19">
            <a:extLst>
              <a:ext uri="{FF2B5EF4-FFF2-40B4-BE49-F238E27FC236}">
                <a16:creationId xmlns:a16="http://schemas.microsoft.com/office/drawing/2014/main" id="{8626B3DD-4606-42E7-84E4-06AF1A0464CB}"/>
              </a:ext>
            </a:extLst>
          </p:cNvPr>
          <p:cNvSpPr txBox="1"/>
          <p:nvPr/>
        </p:nvSpPr>
        <p:spPr>
          <a:xfrm>
            <a:off x="2765711" y="5418345"/>
            <a:ext cx="594360" cy="414344"/>
          </a:xfrm>
          <a:prstGeom prst="rect">
            <a:avLst/>
          </a:prstGeom>
          <a:noFill/>
        </p:spPr>
        <p:txBody>
          <a:bodyPr wrap="square">
            <a:spAutoFit/>
          </a:bodyPr>
          <a:lstStyle>
            <a:defPPr>
              <a:defRPr lang="pl-PL"/>
            </a:defPPr>
            <a:lvl1pPr>
              <a:lnSpc>
                <a:spcPct val="107000"/>
              </a:lnSpc>
              <a:spcAft>
                <a:spcPts val="800"/>
              </a:spcAft>
              <a:defRPr sz="1000" i="1">
                <a:solidFill>
                  <a:srgbClr val="44546A"/>
                </a:solidFill>
                <a:effectLst/>
                <a:latin typeface="+mj-lt"/>
                <a:ea typeface="Calibri" panose="020F0502020204030204" pitchFamily="34" charset="0"/>
                <a:cs typeface="Times New Roman" panose="02020603050405020304" pitchFamily="18" charset="0"/>
              </a:defRPr>
            </a:lvl1pPr>
          </a:lstStyle>
          <a:p>
            <a:pPr algn="ctr"/>
            <a:r>
              <a:rPr lang="en-GB" dirty="0"/>
              <a:t>Natural</a:t>
            </a:r>
            <a:r>
              <a:rPr lang="en-GB" sz="1000" i="1" noProof="0" dirty="0">
                <a:solidFill>
                  <a:srgbClr val="7F7F7F"/>
                </a:solidFill>
              </a:rPr>
              <a:t> gas</a:t>
            </a:r>
            <a:endParaRPr lang="pl-PL" dirty="0"/>
          </a:p>
        </p:txBody>
      </p:sp>
      <p:sp>
        <p:nvSpPr>
          <p:cNvPr id="22" name="pole tekstowe 21">
            <a:extLst>
              <a:ext uri="{FF2B5EF4-FFF2-40B4-BE49-F238E27FC236}">
                <a16:creationId xmlns:a16="http://schemas.microsoft.com/office/drawing/2014/main" id="{20DEE4C0-EBAE-ABA4-1385-C743E3EA32F2}"/>
              </a:ext>
            </a:extLst>
          </p:cNvPr>
          <p:cNvSpPr txBox="1"/>
          <p:nvPr/>
        </p:nvSpPr>
        <p:spPr>
          <a:xfrm>
            <a:off x="3285319" y="5456096"/>
            <a:ext cx="739830" cy="246221"/>
          </a:xfrm>
          <a:prstGeom prst="rect">
            <a:avLst/>
          </a:prstGeom>
          <a:noFill/>
        </p:spPr>
        <p:txBody>
          <a:bodyPr wrap="square">
            <a:spAutoFit/>
          </a:bodyPr>
          <a:lstStyle/>
          <a:p>
            <a:pPr algn="ctr"/>
            <a:r>
              <a:rPr lang="pl-PL" sz="1000" i="1" dirty="0" err="1">
                <a:solidFill>
                  <a:srgbClr val="44546A"/>
                </a:solidFill>
                <a:latin typeface="+mj-lt"/>
                <a:cs typeface="Times New Roman" panose="02020603050405020304" pitchFamily="18" charset="0"/>
              </a:rPr>
              <a:t>Electricity</a:t>
            </a:r>
            <a:endParaRPr lang="pl-PL" sz="1000" i="1" dirty="0">
              <a:solidFill>
                <a:srgbClr val="44546A"/>
              </a:solidFill>
              <a:latin typeface="+mj-lt"/>
              <a:cs typeface="Times New Roman" panose="02020603050405020304" pitchFamily="18" charset="0"/>
            </a:endParaRPr>
          </a:p>
        </p:txBody>
      </p:sp>
      <p:sp>
        <p:nvSpPr>
          <p:cNvPr id="24" name="pole tekstowe 23">
            <a:extLst>
              <a:ext uri="{FF2B5EF4-FFF2-40B4-BE49-F238E27FC236}">
                <a16:creationId xmlns:a16="http://schemas.microsoft.com/office/drawing/2014/main" id="{0EF73C43-E458-A066-91D7-FC5EA47A367E}"/>
              </a:ext>
            </a:extLst>
          </p:cNvPr>
          <p:cNvSpPr txBox="1"/>
          <p:nvPr/>
        </p:nvSpPr>
        <p:spPr>
          <a:xfrm>
            <a:off x="3952999" y="5456096"/>
            <a:ext cx="684518" cy="249684"/>
          </a:xfrm>
          <a:prstGeom prst="rect">
            <a:avLst/>
          </a:prstGeom>
          <a:noFill/>
        </p:spPr>
        <p:txBody>
          <a:bodyPr wrap="square">
            <a:spAutoFit/>
          </a:bodyPr>
          <a:lstStyle>
            <a:defPPr>
              <a:defRPr lang="pl-PL"/>
            </a:defPPr>
            <a:lvl1pPr>
              <a:lnSpc>
                <a:spcPct val="107000"/>
              </a:lnSpc>
              <a:spcAft>
                <a:spcPts val="800"/>
              </a:spcAft>
              <a:defRPr sz="1000" i="1">
                <a:solidFill>
                  <a:srgbClr val="44546A"/>
                </a:solidFill>
                <a:effectLst/>
                <a:latin typeface="+mj-lt"/>
                <a:ea typeface="Calibri" panose="020F0502020204030204" pitchFamily="34" charset="0"/>
                <a:cs typeface="Times New Roman" panose="02020603050405020304" pitchFamily="18" charset="0"/>
              </a:defRPr>
            </a:lvl1pPr>
          </a:lstStyle>
          <a:p>
            <a:r>
              <a:rPr lang="pl-PL" dirty="0"/>
              <a:t>Bitumen</a:t>
            </a:r>
          </a:p>
        </p:txBody>
      </p:sp>
      <p:sp>
        <p:nvSpPr>
          <p:cNvPr id="25" name="pole tekstowe 24">
            <a:extLst>
              <a:ext uri="{FF2B5EF4-FFF2-40B4-BE49-F238E27FC236}">
                <a16:creationId xmlns:a16="http://schemas.microsoft.com/office/drawing/2014/main" id="{0091FCA6-69C5-7DCE-EB2C-A03B8AE32863}"/>
              </a:ext>
            </a:extLst>
          </p:cNvPr>
          <p:cNvSpPr txBox="1"/>
          <p:nvPr/>
        </p:nvSpPr>
        <p:spPr>
          <a:xfrm>
            <a:off x="5595337" y="5449192"/>
            <a:ext cx="631408" cy="414344"/>
          </a:xfrm>
          <a:prstGeom prst="rect">
            <a:avLst/>
          </a:prstGeom>
          <a:noFill/>
        </p:spPr>
        <p:txBody>
          <a:bodyPr wrap="square">
            <a:spAutoFit/>
          </a:bodyPr>
          <a:lstStyle>
            <a:defPPr>
              <a:defRPr lang="pl-PL"/>
            </a:defPPr>
            <a:lvl1pPr>
              <a:lnSpc>
                <a:spcPct val="107000"/>
              </a:lnSpc>
              <a:spcAft>
                <a:spcPts val="800"/>
              </a:spcAft>
              <a:defRPr sz="1000" i="1">
                <a:solidFill>
                  <a:srgbClr val="44546A"/>
                </a:solidFill>
                <a:effectLst/>
                <a:latin typeface="+mj-lt"/>
                <a:ea typeface="Calibri" panose="020F0502020204030204" pitchFamily="34" charset="0"/>
                <a:cs typeface="Times New Roman" panose="02020603050405020304" pitchFamily="18" charset="0"/>
              </a:defRPr>
            </a:lvl1pPr>
          </a:lstStyle>
          <a:p>
            <a:pPr algn="ctr"/>
            <a:r>
              <a:rPr lang="pl-PL"/>
              <a:t>Solid Fuel</a:t>
            </a:r>
            <a:endParaRPr lang="pl-PL" dirty="0"/>
          </a:p>
        </p:txBody>
      </p:sp>
      <p:sp>
        <p:nvSpPr>
          <p:cNvPr id="27" name="pole tekstowe 26">
            <a:extLst>
              <a:ext uri="{FF2B5EF4-FFF2-40B4-BE49-F238E27FC236}">
                <a16:creationId xmlns:a16="http://schemas.microsoft.com/office/drawing/2014/main" id="{AE1BEC52-E88D-8194-3426-534AA1AB3BF7}"/>
              </a:ext>
            </a:extLst>
          </p:cNvPr>
          <p:cNvSpPr txBox="1"/>
          <p:nvPr/>
        </p:nvSpPr>
        <p:spPr>
          <a:xfrm>
            <a:off x="4457385" y="5418345"/>
            <a:ext cx="743563" cy="579005"/>
          </a:xfrm>
          <a:prstGeom prst="rect">
            <a:avLst/>
          </a:prstGeom>
          <a:noFill/>
        </p:spPr>
        <p:txBody>
          <a:bodyPr wrap="square">
            <a:spAutoFit/>
          </a:bodyPr>
          <a:lstStyle>
            <a:defPPr>
              <a:defRPr lang="pl-PL"/>
            </a:defPPr>
            <a:lvl1pPr>
              <a:lnSpc>
                <a:spcPct val="107000"/>
              </a:lnSpc>
              <a:spcAft>
                <a:spcPts val="800"/>
              </a:spcAft>
              <a:defRPr sz="1000" i="1">
                <a:solidFill>
                  <a:srgbClr val="44546A"/>
                </a:solidFill>
                <a:effectLst/>
                <a:latin typeface="+mj-lt"/>
                <a:ea typeface="Calibri" panose="020F0502020204030204" pitchFamily="34" charset="0"/>
                <a:cs typeface="Times New Roman" panose="02020603050405020304" pitchFamily="18" charset="0"/>
              </a:defRPr>
            </a:lvl1pPr>
          </a:lstStyle>
          <a:p>
            <a:r>
              <a:rPr lang="en-AU" dirty="0"/>
              <a:t>Infrastructure and Logistics </a:t>
            </a:r>
            <a:endParaRPr lang="pl-PL" dirty="0"/>
          </a:p>
        </p:txBody>
      </p:sp>
      <p:sp>
        <p:nvSpPr>
          <p:cNvPr id="28" name="pole tekstowe 27">
            <a:extLst>
              <a:ext uri="{FF2B5EF4-FFF2-40B4-BE49-F238E27FC236}">
                <a16:creationId xmlns:a16="http://schemas.microsoft.com/office/drawing/2014/main" id="{AF46E7FF-1866-2299-52B6-022D7A5F2195}"/>
              </a:ext>
            </a:extLst>
          </p:cNvPr>
          <p:cNvSpPr txBox="1"/>
          <p:nvPr/>
        </p:nvSpPr>
        <p:spPr>
          <a:xfrm>
            <a:off x="6686488" y="5430156"/>
            <a:ext cx="836027" cy="414344"/>
          </a:xfrm>
          <a:prstGeom prst="rect">
            <a:avLst/>
          </a:prstGeom>
          <a:noFill/>
        </p:spPr>
        <p:txBody>
          <a:bodyPr wrap="square">
            <a:spAutoFit/>
          </a:bodyPr>
          <a:lstStyle/>
          <a:p>
            <a:pPr algn="ctr">
              <a:lnSpc>
                <a:spcPct val="107000"/>
              </a:lnSpc>
              <a:spcAft>
                <a:spcPts val="800"/>
              </a:spcAft>
            </a:pPr>
            <a:r>
              <a:rPr lang="pl-PL" sz="1000" i="1" dirty="0" err="1">
                <a:solidFill>
                  <a:srgbClr val="44546A"/>
                </a:solidFill>
                <a:effectLst/>
                <a:latin typeface="+mj-lt"/>
                <a:ea typeface="Calibri" panose="020F0502020204030204" pitchFamily="34" charset="0"/>
                <a:cs typeface="Times New Roman" panose="02020603050405020304" pitchFamily="18" charset="0"/>
              </a:rPr>
              <a:t>Adj</a:t>
            </a:r>
            <a:r>
              <a:rPr lang="pl-PL" sz="1000" i="1" dirty="0">
                <a:solidFill>
                  <a:srgbClr val="44546A"/>
                </a:solidFill>
                <a:effectLst/>
                <a:latin typeface="+mj-lt"/>
                <a:ea typeface="Calibri" panose="020F0502020204030204" pitchFamily="34" charset="0"/>
                <a:cs typeface="Times New Roman" panose="02020603050405020304" pitchFamily="18" charset="0"/>
              </a:rPr>
              <a:t>. </a:t>
            </a:r>
            <a:r>
              <a:rPr lang="pl-PL" sz="1000" i="1" dirty="0">
                <a:solidFill>
                  <a:srgbClr val="44546A"/>
                </a:solidFill>
                <a:latin typeface="+mj-lt"/>
                <a:cs typeface="Times New Roman" panose="02020603050405020304" pitchFamily="18" charset="0"/>
              </a:rPr>
              <a:t>EBITDA</a:t>
            </a:r>
            <a:r>
              <a:rPr lang="pl-PL" sz="1000" i="1" dirty="0">
                <a:solidFill>
                  <a:srgbClr val="44546A"/>
                </a:solidFill>
                <a:effectLst/>
                <a:latin typeface="+mj-lt"/>
                <a:ea typeface="Calibri" panose="020F0502020204030204" pitchFamily="34" charset="0"/>
                <a:cs typeface="Times New Roman" panose="02020603050405020304" pitchFamily="18" charset="0"/>
              </a:rPr>
              <a:t> 1Q24</a:t>
            </a:r>
          </a:p>
        </p:txBody>
      </p:sp>
      <p:sp>
        <p:nvSpPr>
          <p:cNvPr id="29" name="pole tekstowe 28">
            <a:extLst>
              <a:ext uri="{FF2B5EF4-FFF2-40B4-BE49-F238E27FC236}">
                <a16:creationId xmlns:a16="http://schemas.microsoft.com/office/drawing/2014/main" id="{EF4ECBFE-F7D6-2FAB-82B5-F70F14C4341F}"/>
              </a:ext>
            </a:extLst>
          </p:cNvPr>
          <p:cNvSpPr txBox="1"/>
          <p:nvPr/>
        </p:nvSpPr>
        <p:spPr>
          <a:xfrm>
            <a:off x="7386131" y="5418345"/>
            <a:ext cx="568552" cy="249684"/>
          </a:xfrm>
          <a:prstGeom prst="rect">
            <a:avLst/>
          </a:prstGeom>
          <a:noFill/>
        </p:spPr>
        <p:txBody>
          <a:bodyPr wrap="square">
            <a:spAutoFit/>
          </a:bodyPr>
          <a:lstStyle/>
          <a:p>
            <a:pPr algn="ctr">
              <a:lnSpc>
                <a:spcPct val="107000"/>
              </a:lnSpc>
              <a:spcAft>
                <a:spcPts val="800"/>
              </a:spcAft>
            </a:pPr>
            <a:r>
              <a:rPr lang="pl-PL" sz="1000" i="1" dirty="0" err="1">
                <a:solidFill>
                  <a:srgbClr val="44546A"/>
                </a:solidFill>
                <a:effectLst/>
                <a:latin typeface="+mj-lt"/>
                <a:ea typeface="Calibri" panose="020F0502020204030204" pitchFamily="34" charset="0"/>
                <a:cs typeface="Times New Roman" panose="02020603050405020304" pitchFamily="18" charset="0"/>
              </a:rPr>
              <a:t>Adj</a:t>
            </a:r>
            <a:r>
              <a:rPr lang="pl-PL" sz="1000" i="1" dirty="0">
                <a:solidFill>
                  <a:srgbClr val="44546A"/>
                </a:solidFill>
                <a:effectLst/>
                <a:latin typeface="+mj-lt"/>
                <a:ea typeface="Calibri" panose="020F0502020204030204" pitchFamily="34" charset="0"/>
                <a:cs typeface="Times New Roman" panose="02020603050405020304" pitchFamily="18" charset="0"/>
              </a:rPr>
              <a:t>. </a:t>
            </a:r>
          </a:p>
        </p:txBody>
      </p:sp>
      <p:sp>
        <p:nvSpPr>
          <p:cNvPr id="12" name="pole tekstowe 11">
            <a:extLst>
              <a:ext uri="{FF2B5EF4-FFF2-40B4-BE49-F238E27FC236}">
                <a16:creationId xmlns:a16="http://schemas.microsoft.com/office/drawing/2014/main" id="{31E71441-46F0-E6C7-5D2F-BA6CD9A92320}"/>
              </a:ext>
            </a:extLst>
          </p:cNvPr>
          <p:cNvSpPr txBox="1"/>
          <p:nvPr/>
        </p:nvSpPr>
        <p:spPr>
          <a:xfrm>
            <a:off x="7818399" y="5418345"/>
            <a:ext cx="836027" cy="414344"/>
          </a:xfrm>
          <a:prstGeom prst="rect">
            <a:avLst/>
          </a:prstGeom>
          <a:noFill/>
        </p:spPr>
        <p:txBody>
          <a:bodyPr wrap="square">
            <a:spAutoFit/>
          </a:bodyPr>
          <a:lstStyle/>
          <a:p>
            <a:pPr algn="ctr">
              <a:lnSpc>
                <a:spcPct val="107000"/>
              </a:lnSpc>
              <a:spcAft>
                <a:spcPts val="800"/>
              </a:spcAft>
            </a:pPr>
            <a:r>
              <a:rPr lang="pl-PL" sz="1000" i="1" dirty="0">
                <a:solidFill>
                  <a:srgbClr val="44546A"/>
                </a:solidFill>
                <a:effectLst/>
                <a:latin typeface="+mj-lt"/>
                <a:ea typeface="Calibri" panose="020F0502020204030204" pitchFamily="34" charset="0"/>
                <a:cs typeface="Times New Roman" panose="02020603050405020304" pitchFamily="18" charset="0"/>
              </a:rPr>
              <a:t> EBITDA 1</a:t>
            </a:r>
            <a:r>
              <a:rPr lang="pl-PL" sz="1000" i="1" dirty="0">
                <a:solidFill>
                  <a:srgbClr val="44546A"/>
                </a:solidFill>
                <a:latin typeface="+mj-lt"/>
                <a:cs typeface="Times New Roman" panose="02020603050405020304" pitchFamily="18" charset="0"/>
              </a:rPr>
              <a:t>Q24</a:t>
            </a:r>
          </a:p>
        </p:txBody>
      </p:sp>
      <p:sp>
        <p:nvSpPr>
          <p:cNvPr id="19" name="pole tekstowe 18">
            <a:extLst>
              <a:ext uri="{FF2B5EF4-FFF2-40B4-BE49-F238E27FC236}">
                <a16:creationId xmlns:a16="http://schemas.microsoft.com/office/drawing/2014/main" id="{E44E1186-EA2F-9286-1A1A-3E811DFFB67A}"/>
              </a:ext>
            </a:extLst>
          </p:cNvPr>
          <p:cNvSpPr txBox="1"/>
          <p:nvPr/>
        </p:nvSpPr>
        <p:spPr>
          <a:xfrm>
            <a:off x="5233626" y="5445722"/>
            <a:ext cx="684518" cy="249684"/>
          </a:xfrm>
          <a:prstGeom prst="rect">
            <a:avLst/>
          </a:prstGeom>
          <a:noFill/>
        </p:spPr>
        <p:txBody>
          <a:bodyPr wrap="square">
            <a:spAutoFit/>
          </a:bodyPr>
          <a:lstStyle>
            <a:defPPr>
              <a:defRPr lang="pl-PL"/>
            </a:defPPr>
            <a:lvl1pPr>
              <a:lnSpc>
                <a:spcPct val="107000"/>
              </a:lnSpc>
              <a:spcAft>
                <a:spcPts val="800"/>
              </a:spcAft>
              <a:defRPr sz="1000" i="1">
                <a:solidFill>
                  <a:srgbClr val="44546A"/>
                </a:solidFill>
                <a:effectLst/>
                <a:latin typeface="+mj-lt"/>
                <a:ea typeface="Calibri" panose="020F0502020204030204" pitchFamily="34" charset="0"/>
                <a:cs typeface="Times New Roman" panose="02020603050405020304" pitchFamily="18" charset="0"/>
              </a:defRPr>
            </a:lvl1pPr>
          </a:lstStyle>
          <a:p>
            <a:r>
              <a:rPr lang="pl-PL" dirty="0"/>
              <a:t>PV</a:t>
            </a:r>
          </a:p>
        </p:txBody>
      </p:sp>
      <p:sp>
        <p:nvSpPr>
          <p:cNvPr id="6" name="pole tekstowe 5">
            <a:extLst>
              <a:ext uri="{FF2B5EF4-FFF2-40B4-BE49-F238E27FC236}">
                <a16:creationId xmlns:a16="http://schemas.microsoft.com/office/drawing/2014/main" id="{139583FD-5C86-EA23-BE14-8BFAF2D55B92}"/>
              </a:ext>
            </a:extLst>
          </p:cNvPr>
          <p:cNvSpPr txBox="1"/>
          <p:nvPr/>
        </p:nvSpPr>
        <p:spPr>
          <a:xfrm>
            <a:off x="1125536" y="4901839"/>
            <a:ext cx="525464" cy="414344"/>
          </a:xfrm>
          <a:prstGeom prst="rect">
            <a:avLst/>
          </a:prstGeom>
          <a:solidFill>
            <a:schemeClr val="bg1"/>
          </a:solidFill>
        </p:spPr>
        <p:txBody>
          <a:bodyPr wrap="square">
            <a:spAutoFit/>
          </a:bodyPr>
          <a:lstStyle/>
          <a:p>
            <a:pPr algn="ctr">
              <a:lnSpc>
                <a:spcPct val="107000"/>
              </a:lnSpc>
              <a:spcAft>
                <a:spcPts val="800"/>
              </a:spcAft>
            </a:pPr>
            <a:r>
              <a:rPr lang="pl-PL" sz="1000" i="1" dirty="0">
                <a:solidFill>
                  <a:srgbClr val="44546A"/>
                </a:solidFill>
                <a:effectLst/>
                <a:latin typeface="+mj-lt"/>
                <a:ea typeface="Calibri" panose="020F0502020204030204" pitchFamily="34" charset="0"/>
                <a:cs typeface="Times New Roman" panose="02020603050405020304" pitchFamily="18" charset="0"/>
              </a:rPr>
              <a:t>Paliwa ciekłe</a:t>
            </a:r>
          </a:p>
        </p:txBody>
      </p:sp>
    </p:spTree>
    <p:extLst>
      <p:ext uri="{BB962C8B-B14F-4D97-AF65-F5344CB8AC3E}">
        <p14:creationId xmlns:p14="http://schemas.microsoft.com/office/powerpoint/2010/main" val="188634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1">
            <a:extLst>
              <a:ext uri="{FF2B5EF4-FFF2-40B4-BE49-F238E27FC236}">
                <a16:creationId xmlns:a16="http://schemas.microsoft.com/office/drawing/2014/main" id="{A33637ED-B903-7277-9545-10D8B6F53D99}"/>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12</a:t>
            </a:fld>
            <a:endParaRPr lang="pl-PL" dirty="0"/>
          </a:p>
        </p:txBody>
      </p:sp>
      <p:sp>
        <p:nvSpPr>
          <p:cNvPr id="10" name="Tytuł 2">
            <a:extLst>
              <a:ext uri="{FF2B5EF4-FFF2-40B4-BE49-F238E27FC236}">
                <a16:creationId xmlns:a16="http://schemas.microsoft.com/office/drawing/2014/main" id="{15945007-B149-08D2-B224-1D139BA3A27E}"/>
              </a:ext>
            </a:extLst>
          </p:cNvPr>
          <p:cNvSpPr>
            <a:spLocks noGrp="1"/>
          </p:cNvSpPr>
          <p:nvPr>
            <p:ph type="title"/>
          </p:nvPr>
        </p:nvSpPr>
        <p:spPr>
          <a:xfrm>
            <a:off x="663964" y="181614"/>
            <a:ext cx="11201943" cy="529840"/>
          </a:xfrm>
        </p:spPr>
        <p:txBody>
          <a:bodyPr/>
          <a:lstStyle/>
          <a:p>
            <a:r>
              <a:rPr lang="pl-PL" dirty="0"/>
              <a:t>ZADŁUŻENIE I FINANSOWANIE</a:t>
            </a:r>
          </a:p>
        </p:txBody>
      </p:sp>
      <p:sp>
        <p:nvSpPr>
          <p:cNvPr id="11" name="Symbol zastępczy numeru slajdu 1">
            <a:extLst>
              <a:ext uri="{FF2B5EF4-FFF2-40B4-BE49-F238E27FC236}">
                <a16:creationId xmlns:a16="http://schemas.microsoft.com/office/drawing/2014/main" id="{7D3051E0-B461-6655-976C-CD1C4BDC5535}"/>
              </a:ext>
            </a:extLst>
          </p:cNvPr>
          <p:cNvSpPr txBox="1">
            <a:spLocks/>
          </p:cNvSpPr>
          <p:nvPr/>
        </p:nvSpPr>
        <p:spPr>
          <a:xfrm>
            <a:off x="8704609" y="6424722"/>
            <a:ext cx="3246439" cy="365125"/>
          </a:xfrm>
          <a:prstGeom prst="rect">
            <a:avLst/>
          </a:prstGeom>
        </p:spPr>
        <p:txBody>
          <a:bodyPr vert="horz" lIns="91440" tIns="45720" rIns="91440" bIns="45720" rtlCol="0" anchor="ctr"/>
          <a:lstStyle>
            <a:defPPr>
              <a:defRPr lang="pl-PL"/>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B07CD-79C9-B141-B626-E75E2D2ABC36}" type="slidenum">
              <a:rPr lang="pl-PL" smtClean="0"/>
              <a:pPr/>
              <a:t>12</a:t>
            </a:fld>
            <a:endParaRPr lang="pl-PL" dirty="0"/>
          </a:p>
        </p:txBody>
      </p:sp>
      <p:sp>
        <p:nvSpPr>
          <p:cNvPr id="29" name="Tytuł 2">
            <a:extLst>
              <a:ext uri="{FF2B5EF4-FFF2-40B4-BE49-F238E27FC236}">
                <a16:creationId xmlns:a16="http://schemas.microsoft.com/office/drawing/2014/main" id="{6124B56C-0C4C-97CE-F80D-CBB88482D9C0}"/>
              </a:ext>
            </a:extLst>
          </p:cNvPr>
          <p:cNvSpPr txBox="1">
            <a:spLocks/>
          </p:cNvSpPr>
          <p:nvPr/>
        </p:nvSpPr>
        <p:spPr>
          <a:xfrm>
            <a:off x="663964" y="544055"/>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dirty="0"/>
              <a:t>DEBT AND FINANCING</a:t>
            </a:r>
          </a:p>
        </p:txBody>
      </p:sp>
      <p:graphicFrame>
        <p:nvGraphicFramePr>
          <p:cNvPr id="2" name="Tabela 1">
            <a:extLst>
              <a:ext uri="{FF2B5EF4-FFF2-40B4-BE49-F238E27FC236}">
                <a16:creationId xmlns:a16="http://schemas.microsoft.com/office/drawing/2014/main" id="{6CE4299A-2EF7-F098-D6E8-EB275E48A84B}"/>
              </a:ext>
            </a:extLst>
          </p:cNvPr>
          <p:cNvGraphicFramePr>
            <a:graphicFrameLocks noGrp="1"/>
          </p:cNvGraphicFramePr>
          <p:nvPr>
            <p:extLst>
              <p:ext uri="{D42A27DB-BD31-4B8C-83A1-F6EECF244321}">
                <p14:modId xmlns:p14="http://schemas.microsoft.com/office/powerpoint/2010/main" val="4154176240"/>
              </p:ext>
            </p:extLst>
          </p:nvPr>
        </p:nvGraphicFramePr>
        <p:xfrm>
          <a:off x="299285" y="1641697"/>
          <a:ext cx="11522075" cy="1959871"/>
        </p:xfrm>
        <a:graphic>
          <a:graphicData uri="http://schemas.openxmlformats.org/drawingml/2006/table">
            <a:tbl>
              <a:tblPr firstRow="1" bandRow="1">
                <a:tableStyleId>{5940675A-B579-460E-94D1-54222C63F5DA}</a:tableStyleId>
              </a:tblPr>
              <a:tblGrid>
                <a:gridCol w="1865659">
                  <a:extLst>
                    <a:ext uri="{9D8B030D-6E8A-4147-A177-3AD203B41FA5}">
                      <a16:colId xmlns:a16="http://schemas.microsoft.com/office/drawing/2014/main" val="1762797561"/>
                    </a:ext>
                  </a:extLst>
                </a:gridCol>
                <a:gridCol w="1875492">
                  <a:extLst>
                    <a:ext uri="{9D8B030D-6E8A-4147-A177-3AD203B41FA5}">
                      <a16:colId xmlns:a16="http://schemas.microsoft.com/office/drawing/2014/main" val="2561336283"/>
                    </a:ext>
                  </a:extLst>
                </a:gridCol>
                <a:gridCol w="4977495">
                  <a:extLst>
                    <a:ext uri="{9D8B030D-6E8A-4147-A177-3AD203B41FA5}">
                      <a16:colId xmlns:a16="http://schemas.microsoft.com/office/drawing/2014/main" val="4225488569"/>
                    </a:ext>
                  </a:extLst>
                </a:gridCol>
                <a:gridCol w="2803429">
                  <a:extLst>
                    <a:ext uri="{9D8B030D-6E8A-4147-A177-3AD203B41FA5}">
                      <a16:colId xmlns:a16="http://schemas.microsoft.com/office/drawing/2014/main" val="1491818948"/>
                    </a:ext>
                  </a:extLst>
                </a:gridCol>
              </a:tblGrid>
              <a:tr h="340721">
                <a:tc>
                  <a:txBody>
                    <a:bodyPr/>
                    <a:lstStyle/>
                    <a:p>
                      <a:r>
                        <a:rPr lang="pl-PL" sz="1100" b="0" dirty="0">
                          <a:solidFill>
                            <a:srgbClr val="44546A"/>
                          </a:solidFill>
                          <a:latin typeface="Helvetica" panose="020B0604020202020204" pitchFamily="34" charset="0"/>
                          <a:cs typeface="Helvetica" panose="020B0604020202020204" pitchFamily="34" charset="0"/>
                        </a:rPr>
                        <a:t>Główne banki</a:t>
                      </a:r>
                    </a:p>
                    <a:p>
                      <a:r>
                        <a:rPr lang="pl-PL" sz="1100" b="0" i="1" dirty="0">
                          <a:solidFill>
                            <a:srgbClr val="44546A"/>
                          </a:solidFill>
                          <a:latin typeface="Helvetica" panose="020B0604020202020204" pitchFamily="34" charset="0"/>
                          <a:cs typeface="Helvetica" panose="020B0604020202020204" pitchFamily="34" charset="0"/>
                        </a:rPr>
                        <a:t>Major </a:t>
                      </a:r>
                      <a:r>
                        <a:rPr lang="pl-PL" sz="1100" b="0" i="1" dirty="0" err="1">
                          <a:solidFill>
                            <a:srgbClr val="44546A"/>
                          </a:solidFill>
                          <a:latin typeface="Helvetica" panose="020B0604020202020204" pitchFamily="34" charset="0"/>
                          <a:cs typeface="Helvetica" panose="020B0604020202020204" pitchFamily="34" charset="0"/>
                        </a:rPr>
                        <a:t>banks</a:t>
                      </a:r>
                      <a:endParaRPr lang="pl-PL" sz="1100" b="0" i="1" dirty="0">
                        <a:solidFill>
                          <a:srgbClr val="44546A"/>
                        </a:solidFill>
                        <a:latin typeface="Helvetica" panose="020B0604020202020204" pitchFamily="34" charset="0"/>
                        <a:cs typeface="Helvetica" panose="020B0604020202020204" pitchFamily="34" charset="0"/>
                      </a:endParaRPr>
                    </a:p>
                  </a:txBody>
                  <a:tcPr anchor="ctr">
                    <a:lnL w="12700" cmpd="sng">
                      <a:noFill/>
                    </a:lnL>
                    <a:lnR w="12700" cmpd="sng">
                      <a:noFill/>
                    </a:lnR>
                    <a:lnT w="12700" cmpd="sng">
                      <a:noFill/>
                    </a:lnT>
                    <a:lnB w="28575"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100" b="0" dirty="0">
                          <a:solidFill>
                            <a:srgbClr val="44546A"/>
                          </a:solidFill>
                          <a:latin typeface="Helvetica" panose="020B0604020202020204" pitchFamily="34" charset="0"/>
                          <a:cs typeface="Helvetica" panose="020B0604020202020204" pitchFamily="34" charset="0"/>
                        </a:rPr>
                        <a:t>Łączny limit kredytowy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1" dirty="0">
                          <a:solidFill>
                            <a:srgbClr val="44546A"/>
                          </a:solidFill>
                          <a:latin typeface="Helvetica" panose="020B0604020202020204" pitchFamily="34" charset="0"/>
                          <a:cs typeface="Helvetica" panose="020B0604020202020204" pitchFamily="34" charset="0"/>
                        </a:rPr>
                        <a:t>Total credit </a:t>
                      </a:r>
                      <a:r>
                        <a:rPr lang="en-GB" sz="1100" b="0" i="1" dirty="0" err="1">
                          <a:solidFill>
                            <a:srgbClr val="44546A"/>
                          </a:solidFill>
                          <a:latin typeface="Helvetica" panose="020B0604020202020204" pitchFamily="34" charset="0"/>
                          <a:cs typeface="Helvetica" panose="020B0604020202020204" pitchFamily="34" charset="0"/>
                        </a:rPr>
                        <a:t>lmit</a:t>
                      </a:r>
                      <a:endParaRPr lang="pl-PL" sz="1100" b="0" dirty="0">
                        <a:solidFill>
                          <a:srgbClr val="44546A"/>
                        </a:solidFill>
                        <a:latin typeface="Helvetica" panose="020B0604020202020204" pitchFamily="34" charset="0"/>
                        <a:cs typeface="Helvetica" panose="020B0604020202020204" pitchFamily="34" charset="0"/>
                      </a:endParaRPr>
                    </a:p>
                  </a:txBody>
                  <a:tcPr marR="216000" anchor="ctr">
                    <a:lnL w="12700" cmpd="sng">
                      <a:noFill/>
                    </a:lnL>
                    <a:lnR w="12700" cmpd="sng">
                      <a:noFill/>
                    </a:lnR>
                    <a:lnT w="12700" cmpd="sng">
                      <a:noFill/>
                    </a:lnT>
                    <a:lnB w="28575"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pl-PL" sz="1100" b="0" dirty="0">
                          <a:solidFill>
                            <a:srgbClr val="44546A"/>
                          </a:solidFill>
                          <a:latin typeface="Helvetica" panose="020B0604020202020204" pitchFamily="34" charset="0"/>
                          <a:cs typeface="Helvetica" panose="020B0604020202020204" pitchFamily="34" charset="0"/>
                        </a:rPr>
                        <a:t>Główne </a:t>
                      </a:r>
                      <a:r>
                        <a:rPr lang="pl-PL" sz="1100" b="0" dirty="0" err="1">
                          <a:solidFill>
                            <a:srgbClr val="44546A"/>
                          </a:solidFill>
                          <a:latin typeface="Helvetica" panose="020B0604020202020204" pitchFamily="34" charset="0"/>
                          <a:cs typeface="Helvetica" panose="020B0604020202020204" pitchFamily="34" charset="0"/>
                        </a:rPr>
                        <a:t>kowenanty</a:t>
                      </a:r>
                      <a:r>
                        <a:rPr lang="pl-PL" sz="1100" b="0" dirty="0">
                          <a:solidFill>
                            <a:srgbClr val="44546A"/>
                          </a:solidFill>
                          <a:latin typeface="Helvetica" panose="020B0604020202020204" pitchFamily="34" charset="0"/>
                          <a:cs typeface="Helvetica" panose="020B0604020202020204" pitchFamily="34" charset="0"/>
                        </a:rPr>
                        <a:t> (zależne od banku)</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1" dirty="0">
                          <a:solidFill>
                            <a:srgbClr val="44546A"/>
                          </a:solidFill>
                          <a:latin typeface="Helvetica" panose="020B0604020202020204" pitchFamily="34" charset="0"/>
                          <a:cs typeface="Helvetica" panose="020B0604020202020204" pitchFamily="34" charset="0"/>
                        </a:rPr>
                        <a:t>Major covenants (bank-dependent)</a:t>
                      </a:r>
                    </a:p>
                  </a:txBody>
                  <a:tcPr marR="216000" anchor="ctr">
                    <a:lnL w="12700" cmpd="sng">
                      <a:noFill/>
                    </a:lnL>
                    <a:lnR w="12700" cmpd="sng">
                      <a:noFill/>
                    </a:lnR>
                    <a:lnT w="12700" cmpd="sng">
                      <a:noFill/>
                    </a:lnT>
                    <a:lnB w="28575"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100" b="0" dirty="0">
                          <a:solidFill>
                            <a:srgbClr val="44546A"/>
                          </a:solidFill>
                          <a:latin typeface="Helvetica" panose="020B0604020202020204" pitchFamily="34" charset="0"/>
                          <a:cs typeface="Helvetica" panose="020B0604020202020204" pitchFamily="34" charset="0"/>
                        </a:rPr>
                        <a:t>Odnowienie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1" dirty="0">
                          <a:solidFill>
                            <a:srgbClr val="44546A"/>
                          </a:solidFill>
                          <a:latin typeface="Helvetica" panose="020B0604020202020204" pitchFamily="34" charset="0"/>
                          <a:cs typeface="Helvetica" panose="020B0604020202020204" pitchFamily="34" charset="0"/>
                        </a:rPr>
                        <a:t>Renewal</a:t>
                      </a:r>
                    </a:p>
                  </a:txBody>
                  <a:tcPr marR="216000" anchor="ctr">
                    <a:lnL w="12700" cmpd="sng">
                      <a:noFill/>
                    </a:lnL>
                    <a:lnR w="12700" cmpd="sng">
                      <a:noFill/>
                    </a:lnR>
                    <a:lnT w="12700" cmpd="sng">
                      <a:noFill/>
                    </a:lnT>
                    <a:lnB w="28575"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83871446"/>
                  </a:ext>
                </a:extLst>
              </a:tr>
              <a:tr h="153315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l-PL" sz="1100" b="0" i="0" u="none" strike="noStrike" dirty="0">
                          <a:solidFill>
                            <a:srgbClr val="44546A"/>
                          </a:solidFill>
                          <a:effectLst/>
                          <a:latin typeface="Helvetica" panose="020B0604020202020204" pitchFamily="34" charset="0"/>
                          <a:cs typeface="Helvetica" panose="020B0604020202020204" pitchFamily="34" charset="0"/>
                        </a:rPr>
                        <a:t>mBank, Bank Millennium, </a:t>
                      </a:r>
                      <a:br>
                        <a:rPr lang="pl-PL" sz="1100" b="0" i="0" u="none" strike="noStrike" dirty="0">
                          <a:solidFill>
                            <a:srgbClr val="44546A"/>
                          </a:solidFill>
                          <a:effectLst/>
                          <a:latin typeface="Helvetica" panose="020B0604020202020204" pitchFamily="34" charset="0"/>
                          <a:cs typeface="Helvetica" panose="020B0604020202020204" pitchFamily="34" charset="0"/>
                        </a:rPr>
                      </a:br>
                      <a:r>
                        <a:rPr lang="pl-PL" sz="1100" b="0" i="0" u="none" strike="noStrike" dirty="0">
                          <a:solidFill>
                            <a:srgbClr val="44546A"/>
                          </a:solidFill>
                          <a:effectLst/>
                          <a:latin typeface="Helvetica" panose="020B0604020202020204" pitchFamily="34" charset="0"/>
                          <a:cs typeface="Helvetica" panose="020B0604020202020204" pitchFamily="34" charset="0"/>
                        </a:rPr>
                        <a:t>PKO BP, BOŚ, ING </a:t>
                      </a:r>
                      <a:r>
                        <a:rPr lang="pl-PL" sz="1100" b="0" i="0" u="none" strike="noStrike" dirty="0" err="1">
                          <a:solidFill>
                            <a:srgbClr val="44546A"/>
                          </a:solidFill>
                          <a:effectLst/>
                          <a:latin typeface="Helvetica" panose="020B0604020202020204" pitchFamily="34" charset="0"/>
                          <a:cs typeface="Helvetica" panose="020B0604020202020204" pitchFamily="34" charset="0"/>
                        </a:rPr>
                        <a:t>Geneva</a:t>
                      </a:r>
                      <a:r>
                        <a:rPr lang="pl-PL" sz="1100" b="0" i="0" u="none" strike="noStrike" dirty="0">
                          <a:solidFill>
                            <a:srgbClr val="44546A"/>
                          </a:solidFill>
                          <a:effectLst/>
                          <a:latin typeface="Helvetica" panose="020B0604020202020204" pitchFamily="34" charset="0"/>
                          <a:cs typeface="Helvetica" panose="020B0604020202020204" pitchFamily="34" charset="0"/>
                        </a:rPr>
                        <a:t>, PEKAO, </a:t>
                      </a:r>
                      <a:r>
                        <a:rPr lang="pl-PL" sz="1100" b="0" i="0" u="none" strike="noStrike" dirty="0" err="1">
                          <a:solidFill>
                            <a:srgbClr val="44546A"/>
                          </a:solidFill>
                          <a:effectLst/>
                          <a:latin typeface="Helvetica" panose="020B0604020202020204" pitchFamily="34" charset="0"/>
                          <a:cs typeface="Helvetica" panose="020B0604020202020204" pitchFamily="34" charset="0"/>
                        </a:rPr>
                        <a:t>Haitong</a:t>
                      </a:r>
                      <a:r>
                        <a:rPr lang="pl-PL" sz="1100" b="0" i="0" u="none" strike="noStrike" dirty="0">
                          <a:solidFill>
                            <a:srgbClr val="44546A"/>
                          </a:solidFill>
                          <a:effectLst/>
                          <a:latin typeface="Helvetica" panose="020B0604020202020204" pitchFamily="34" charset="0"/>
                          <a:cs typeface="Helvetica" panose="020B0604020202020204" pitchFamily="34" charset="0"/>
                        </a:rPr>
                        <a:t> Bank</a:t>
                      </a:r>
                    </a:p>
                  </a:txBody>
                  <a:tcPr marL="108000" marR="108000" marT="36000" marB="36000" anchor="ctr">
                    <a:lnL w="12700" cmpd="sng">
                      <a:noFill/>
                    </a:lnL>
                    <a:lnR w="12700" cmpd="sng">
                      <a:noFill/>
                    </a:lnR>
                    <a:lnT w="28575" cap="flat" cmpd="sng" algn="ctr">
                      <a:solidFill>
                        <a:srgbClr val="E10000"/>
                      </a:solidFill>
                      <a:prstDash val="solid"/>
                      <a:round/>
                      <a:headEnd type="none" w="med" len="med"/>
                      <a:tailEnd type="none" w="med" len="med"/>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100" b="0" i="0" u="none" strike="noStrike">
                          <a:solidFill>
                            <a:srgbClr val="44546A"/>
                          </a:solidFill>
                          <a:effectLst/>
                          <a:latin typeface="Helvetica" panose="020B0604020202020204" pitchFamily="34" charset="0"/>
                          <a:cs typeface="Helvetica" panose="020B0604020202020204" pitchFamily="34" charset="0"/>
                        </a:rPr>
                        <a:t>1 476,7 </a:t>
                      </a:r>
                      <a:r>
                        <a:rPr lang="pl-PL" sz="1100" b="0" i="0" u="none" strike="noStrike" dirty="0">
                          <a:solidFill>
                            <a:srgbClr val="44546A"/>
                          </a:solidFill>
                          <a:effectLst/>
                          <a:latin typeface="Helvetica" panose="020B0604020202020204" pitchFamily="34" charset="0"/>
                          <a:cs typeface="Helvetica" panose="020B0604020202020204" pitchFamily="34" charset="0"/>
                        </a:rPr>
                        <a:t>mln PLN*</a:t>
                      </a:r>
                    </a:p>
                  </a:txBody>
                  <a:tcPr anchor="ctr">
                    <a:lnL w="12700" cmpd="sng">
                      <a:noFill/>
                    </a:lnL>
                    <a:lnR w="12700" cmpd="sng">
                      <a:noFill/>
                    </a:lnR>
                    <a:lnT w="28575" cap="flat" cmpd="sng" algn="ctr">
                      <a:solidFill>
                        <a:srgbClr val="E10000"/>
                      </a:solidFill>
                      <a:prstDash val="solid"/>
                      <a:round/>
                      <a:headEnd type="none" w="med" len="med"/>
                      <a:tailEnd type="none" w="med" len="med"/>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l-PL" sz="1100" b="0" i="0" u="none" strike="noStrike" dirty="0">
                          <a:solidFill>
                            <a:srgbClr val="44546A"/>
                          </a:solidFill>
                          <a:effectLst/>
                          <a:latin typeface="Helvetica" panose="020B0604020202020204" pitchFamily="34" charset="0"/>
                          <a:cs typeface="Helvetica" panose="020B0604020202020204" pitchFamily="34" charset="0"/>
                        </a:rPr>
                        <a:t>Wskaźnik płynności bieżącej, wskaźnik zysku netto, wskaźnik zysku ze sprzedaży, EBITDA/odsetki, wskaźnik kapitałów własnych do sumy bilansowej, Minimalny poziom wartości skorygowanych kapitałów trwałych netto, Wskaźnik pokrycia gotówkowego;</a:t>
                      </a:r>
                      <a:endParaRPr lang="pl-PL" sz="1100" b="0" i="0" u="none" strike="noStrike" noProof="0" dirty="0">
                        <a:solidFill>
                          <a:srgbClr val="44546A"/>
                        </a:solidFill>
                        <a:effectLst/>
                        <a:latin typeface="Helvetica" panose="020B0604020202020204" pitchFamily="34" charset="0"/>
                        <a:cs typeface="Helvetica" panose="020B06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GB" sz="1100" b="0" i="1" u="none" strike="noStrike" noProof="0" dirty="0">
                          <a:solidFill>
                            <a:srgbClr val="44546A"/>
                          </a:solidFill>
                          <a:effectLst/>
                          <a:latin typeface="Helvetica" panose="020B0604020202020204" pitchFamily="34" charset="0"/>
                          <a:cs typeface="Helvetica" panose="020B0604020202020204" pitchFamily="34" charset="0"/>
                        </a:rPr>
                        <a:t>Current liquidity ratio, net profit ratio, profit on sales ratio, EBITDA/interests, net debt ratio/EBITDA, equity to balance sheet total ratio</a:t>
                      </a:r>
                      <a:r>
                        <a:rPr lang="pl-PL" sz="1100" b="0" i="1" u="none" strike="noStrike" noProof="0" dirty="0">
                          <a:solidFill>
                            <a:srgbClr val="44546A"/>
                          </a:solidFill>
                          <a:effectLst/>
                          <a:latin typeface="Helvetica" panose="020B0604020202020204" pitchFamily="34" charset="0"/>
                          <a:cs typeface="Helvetica" panose="020B0604020202020204" pitchFamily="34" charset="0"/>
                        </a:rPr>
                        <a:t>, </a:t>
                      </a:r>
                      <a:r>
                        <a:rPr lang="pl-PL" sz="1100" b="0" i="1" u="none" strike="noStrike" noProof="0" dirty="0" err="1">
                          <a:solidFill>
                            <a:srgbClr val="44546A"/>
                          </a:solidFill>
                          <a:effectLst/>
                          <a:latin typeface="Helvetica" panose="020B0604020202020204" pitchFamily="34" charset="0"/>
                          <a:cs typeface="Helvetica" panose="020B0604020202020204" pitchFamily="34" charset="0"/>
                        </a:rPr>
                        <a:t>Adjusted</a:t>
                      </a:r>
                      <a:r>
                        <a:rPr lang="pl-PL" sz="1100" b="0" i="1" u="none" strike="noStrike" noProof="0" dirty="0">
                          <a:solidFill>
                            <a:srgbClr val="44546A"/>
                          </a:solidFill>
                          <a:effectLst/>
                          <a:latin typeface="Helvetica" panose="020B0604020202020204" pitchFamily="34" charset="0"/>
                          <a:cs typeface="Helvetica" panose="020B0604020202020204" pitchFamily="34" charset="0"/>
                        </a:rPr>
                        <a:t> </a:t>
                      </a:r>
                      <a:r>
                        <a:rPr lang="pl-PL" sz="1100" b="0" i="1" u="none" strike="noStrike" noProof="0" dirty="0" err="1">
                          <a:solidFill>
                            <a:srgbClr val="44546A"/>
                          </a:solidFill>
                          <a:effectLst/>
                          <a:latin typeface="Helvetica" panose="020B0604020202020204" pitchFamily="34" charset="0"/>
                          <a:cs typeface="Helvetica" panose="020B0604020202020204" pitchFamily="34" charset="0"/>
                        </a:rPr>
                        <a:t>Tangible</a:t>
                      </a:r>
                      <a:r>
                        <a:rPr lang="pl-PL" sz="1100" b="0" i="1" u="none" strike="noStrike" noProof="0" dirty="0">
                          <a:solidFill>
                            <a:srgbClr val="44546A"/>
                          </a:solidFill>
                          <a:effectLst/>
                          <a:latin typeface="Helvetica" panose="020B0604020202020204" pitchFamily="34" charset="0"/>
                          <a:cs typeface="Helvetica" panose="020B0604020202020204" pitchFamily="34" charset="0"/>
                        </a:rPr>
                        <a:t> Net </a:t>
                      </a:r>
                      <a:r>
                        <a:rPr lang="pl-PL" sz="1100" b="0" i="1" u="none" strike="noStrike" noProof="0" dirty="0" err="1">
                          <a:solidFill>
                            <a:srgbClr val="44546A"/>
                          </a:solidFill>
                          <a:effectLst/>
                          <a:latin typeface="Helvetica" panose="020B0604020202020204" pitchFamily="34" charset="0"/>
                          <a:cs typeface="Helvetica" panose="020B0604020202020204" pitchFamily="34" charset="0"/>
                        </a:rPr>
                        <a:t>Worth</a:t>
                      </a:r>
                      <a:r>
                        <a:rPr lang="pl-PL" sz="1100" b="0" i="1" u="none" strike="noStrike" noProof="0" dirty="0">
                          <a:solidFill>
                            <a:srgbClr val="44546A"/>
                          </a:solidFill>
                          <a:effectLst/>
                          <a:latin typeface="Helvetica" panose="020B0604020202020204" pitchFamily="34" charset="0"/>
                          <a:cs typeface="Helvetica" panose="020B0604020202020204" pitchFamily="34" charset="0"/>
                        </a:rPr>
                        <a:t> minimum </a:t>
                      </a:r>
                      <a:r>
                        <a:rPr lang="pl-PL" sz="1100" b="0" i="1" u="none" strike="noStrike" noProof="0" dirty="0" err="1">
                          <a:solidFill>
                            <a:srgbClr val="44546A"/>
                          </a:solidFill>
                          <a:effectLst/>
                          <a:latin typeface="Helvetica" panose="020B0604020202020204" pitchFamily="34" charset="0"/>
                          <a:cs typeface="Helvetica" panose="020B0604020202020204" pitchFamily="34" charset="0"/>
                        </a:rPr>
                        <a:t>level</a:t>
                      </a:r>
                      <a:r>
                        <a:rPr lang="pl-PL" sz="1100" b="0" i="1" u="none" strike="noStrike" noProof="0" dirty="0">
                          <a:solidFill>
                            <a:srgbClr val="44546A"/>
                          </a:solidFill>
                          <a:effectLst/>
                          <a:latin typeface="Helvetica" panose="020B0604020202020204" pitchFamily="34" charset="0"/>
                          <a:cs typeface="Helvetica" panose="020B0604020202020204" pitchFamily="34" charset="0"/>
                        </a:rPr>
                        <a:t>, </a:t>
                      </a:r>
                      <a:r>
                        <a:rPr lang="pl-PL" sz="1100" b="0" i="1" u="none" strike="noStrike" noProof="0" dirty="0" err="1">
                          <a:solidFill>
                            <a:srgbClr val="44546A"/>
                          </a:solidFill>
                          <a:effectLst/>
                          <a:latin typeface="Helvetica" panose="020B0604020202020204" pitchFamily="34" charset="0"/>
                          <a:cs typeface="Helvetica" panose="020B0604020202020204" pitchFamily="34" charset="0"/>
                        </a:rPr>
                        <a:t>Cashflow</a:t>
                      </a:r>
                      <a:r>
                        <a:rPr lang="pl-PL" sz="1100" b="0" i="1" u="none" strike="noStrike" noProof="0" dirty="0">
                          <a:solidFill>
                            <a:srgbClr val="44546A"/>
                          </a:solidFill>
                          <a:effectLst/>
                          <a:latin typeface="Helvetica" panose="020B0604020202020204" pitchFamily="34" charset="0"/>
                          <a:cs typeface="Helvetica" panose="020B0604020202020204" pitchFamily="34" charset="0"/>
                        </a:rPr>
                        <a:t> </a:t>
                      </a:r>
                      <a:r>
                        <a:rPr lang="pl-PL" sz="1100" b="0" i="1" u="none" strike="noStrike" noProof="0" dirty="0" err="1">
                          <a:solidFill>
                            <a:srgbClr val="44546A"/>
                          </a:solidFill>
                          <a:effectLst/>
                          <a:latin typeface="Helvetica" panose="020B0604020202020204" pitchFamily="34" charset="0"/>
                          <a:cs typeface="Helvetica" panose="020B0604020202020204" pitchFamily="34" charset="0"/>
                        </a:rPr>
                        <a:t>cover</a:t>
                      </a:r>
                      <a:endParaRPr lang="pl-PL" sz="1100" b="0" i="1" u="none" strike="noStrike" dirty="0">
                        <a:solidFill>
                          <a:srgbClr val="44546A"/>
                        </a:solidFill>
                        <a:effectLst/>
                        <a:latin typeface="Helvetica" panose="020B0604020202020204" pitchFamily="34" charset="0"/>
                        <a:cs typeface="Helvetica" panose="020B0604020202020204" pitchFamily="34" charset="0"/>
                      </a:endParaRPr>
                    </a:p>
                  </a:txBody>
                  <a:tcPr anchor="ctr">
                    <a:lnL w="12700" cmpd="sng">
                      <a:noFill/>
                    </a:lnL>
                    <a:lnR w="12700" cmpd="sng">
                      <a:noFill/>
                    </a:lnR>
                    <a:lnT w="28575" cap="flat" cmpd="sng" algn="ctr">
                      <a:solidFill>
                        <a:srgbClr val="E10000"/>
                      </a:solidFill>
                      <a:prstDash val="solid"/>
                      <a:round/>
                      <a:headEnd type="none" w="med" len="med"/>
                      <a:tailEnd type="none" w="med" len="med"/>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pl-PL" sz="1000" b="0" i="0" u="none" strike="noStrike" dirty="0">
                          <a:solidFill>
                            <a:srgbClr val="44546A"/>
                          </a:solidFill>
                          <a:effectLst/>
                          <a:latin typeface="Helvetica" panose="020B0604020202020204" pitchFamily="34" charset="0"/>
                          <a:cs typeface="Helvetica" panose="020B0604020202020204" pitchFamily="34" charset="0"/>
                        </a:rPr>
                        <a:t>Główne linie kredytowe odnawiane corocznie lub co 2 lata. Kredyty inwestycyjne na okres zgodny z harmonogramem inwestycji.</a:t>
                      </a:r>
                    </a:p>
                    <a:p>
                      <a:pPr marL="0" marR="0" lvl="0" indent="0" algn="just" defTabSz="914400" rtl="0" eaLnBrk="1" fontAlgn="b" latinLnBrk="0" hangingPunct="1">
                        <a:lnSpc>
                          <a:spcPct val="100000"/>
                        </a:lnSpc>
                        <a:spcBef>
                          <a:spcPts val="0"/>
                        </a:spcBef>
                        <a:spcAft>
                          <a:spcPts val="0"/>
                        </a:spcAft>
                        <a:buClrTx/>
                        <a:buSzTx/>
                        <a:buFontTx/>
                        <a:buNone/>
                        <a:tabLst/>
                        <a:defRPr/>
                      </a:pPr>
                      <a:r>
                        <a:rPr lang="en-GB" sz="1000" b="0" i="1" u="none" strike="noStrike" dirty="0">
                          <a:solidFill>
                            <a:srgbClr val="44546A"/>
                          </a:solidFill>
                          <a:effectLst/>
                          <a:latin typeface="Helvetica" panose="020B0604020202020204" pitchFamily="34" charset="0"/>
                          <a:cs typeface="Helvetica" panose="020B0604020202020204" pitchFamily="34" charset="0"/>
                        </a:rPr>
                        <a:t>Main credit facilities are renewed every year</a:t>
                      </a:r>
                      <a:r>
                        <a:rPr lang="pl-PL" sz="1000" b="0" i="1" u="none" strike="noStrike" dirty="0">
                          <a:solidFill>
                            <a:srgbClr val="44546A"/>
                          </a:solidFill>
                          <a:effectLst/>
                          <a:latin typeface="Helvetica" panose="020B0604020202020204" pitchFamily="34" charset="0"/>
                          <a:cs typeface="Helvetica" panose="020B0604020202020204" pitchFamily="34" charset="0"/>
                        </a:rPr>
                        <a:t> </a:t>
                      </a:r>
                      <a:r>
                        <a:rPr lang="pl-PL" sz="1000" b="0" i="1" u="none" strike="noStrike" dirty="0" err="1">
                          <a:solidFill>
                            <a:srgbClr val="44546A"/>
                          </a:solidFill>
                          <a:effectLst/>
                          <a:latin typeface="Helvetica" panose="020B0604020202020204" pitchFamily="34" charset="0"/>
                          <a:cs typeface="Helvetica" panose="020B0604020202020204" pitchFamily="34" charset="0"/>
                        </a:rPr>
                        <a:t>or</a:t>
                      </a:r>
                      <a:r>
                        <a:rPr lang="pl-PL" sz="1000" b="0" i="1" u="none" strike="noStrike" dirty="0">
                          <a:solidFill>
                            <a:srgbClr val="44546A"/>
                          </a:solidFill>
                          <a:effectLst/>
                          <a:latin typeface="Helvetica" panose="020B0604020202020204" pitchFamily="34" charset="0"/>
                          <a:cs typeface="Helvetica" panose="020B0604020202020204" pitchFamily="34" charset="0"/>
                        </a:rPr>
                        <a:t> </a:t>
                      </a:r>
                      <a:r>
                        <a:rPr lang="pl-PL" sz="1000" b="0" i="1" u="none" strike="noStrike" dirty="0" err="1">
                          <a:solidFill>
                            <a:srgbClr val="44546A"/>
                          </a:solidFill>
                          <a:effectLst/>
                          <a:latin typeface="Helvetica" panose="020B0604020202020204" pitchFamily="34" charset="0"/>
                          <a:cs typeface="Helvetica" panose="020B0604020202020204" pitchFamily="34" charset="0"/>
                        </a:rPr>
                        <a:t>every</a:t>
                      </a:r>
                      <a:r>
                        <a:rPr lang="pl-PL" sz="1000" b="0" i="1" u="none" strike="noStrike" dirty="0">
                          <a:solidFill>
                            <a:srgbClr val="44546A"/>
                          </a:solidFill>
                          <a:effectLst/>
                          <a:latin typeface="Helvetica" panose="020B0604020202020204" pitchFamily="34" charset="0"/>
                          <a:cs typeface="Helvetica" panose="020B0604020202020204" pitchFamily="34" charset="0"/>
                        </a:rPr>
                        <a:t> 2 </a:t>
                      </a:r>
                      <a:r>
                        <a:rPr lang="pl-PL" sz="1000" b="0" i="1" u="none" strike="noStrike" dirty="0" err="1">
                          <a:solidFill>
                            <a:srgbClr val="44546A"/>
                          </a:solidFill>
                          <a:effectLst/>
                          <a:latin typeface="Helvetica" panose="020B0604020202020204" pitchFamily="34" charset="0"/>
                          <a:cs typeface="Helvetica" panose="020B0604020202020204" pitchFamily="34" charset="0"/>
                        </a:rPr>
                        <a:t>years</a:t>
                      </a:r>
                      <a:r>
                        <a:rPr lang="en-GB" sz="1000" b="0" i="1" u="none" strike="noStrike" dirty="0">
                          <a:solidFill>
                            <a:srgbClr val="44546A"/>
                          </a:solidFill>
                          <a:effectLst/>
                          <a:latin typeface="Helvetica" panose="020B0604020202020204" pitchFamily="34" charset="0"/>
                          <a:cs typeface="Helvetica" panose="020B0604020202020204" pitchFamily="34" charset="0"/>
                        </a:rPr>
                        <a:t>. </a:t>
                      </a:r>
                      <a:r>
                        <a:rPr lang="pl-PL" sz="1000" b="0" i="1" u="none" strike="noStrike" dirty="0">
                          <a:solidFill>
                            <a:srgbClr val="44546A"/>
                          </a:solidFill>
                          <a:effectLst/>
                          <a:latin typeface="Helvetica" panose="020B0604020202020204" pitchFamily="34" charset="0"/>
                          <a:cs typeface="Helvetica" panose="020B0604020202020204" pitchFamily="34" charset="0"/>
                        </a:rPr>
                        <a:t>Investment </a:t>
                      </a:r>
                      <a:r>
                        <a:rPr lang="pl-PL" sz="1000" b="0" i="1" u="none" strike="noStrike" dirty="0" err="1">
                          <a:solidFill>
                            <a:srgbClr val="44546A"/>
                          </a:solidFill>
                          <a:effectLst/>
                          <a:latin typeface="Helvetica" panose="020B0604020202020204" pitchFamily="34" charset="0"/>
                          <a:cs typeface="Helvetica" panose="020B0604020202020204" pitchFamily="34" charset="0"/>
                        </a:rPr>
                        <a:t>facilities</a:t>
                      </a:r>
                      <a:r>
                        <a:rPr lang="pl-PL" sz="1000" b="0" i="1" u="none" strike="noStrike" dirty="0">
                          <a:solidFill>
                            <a:srgbClr val="44546A"/>
                          </a:solidFill>
                          <a:effectLst/>
                          <a:latin typeface="Helvetica" panose="020B0604020202020204" pitchFamily="34" charset="0"/>
                          <a:cs typeface="Helvetica" panose="020B0604020202020204" pitchFamily="34" charset="0"/>
                        </a:rPr>
                        <a:t> </a:t>
                      </a:r>
                      <a:r>
                        <a:rPr lang="en-GB" sz="1000" b="0" i="1" u="none" strike="noStrike" dirty="0">
                          <a:solidFill>
                            <a:srgbClr val="44546A"/>
                          </a:solidFill>
                          <a:effectLst/>
                          <a:latin typeface="Helvetica" panose="020B0604020202020204" pitchFamily="34" charset="0"/>
                          <a:cs typeface="Helvetica" panose="020B0604020202020204" pitchFamily="34" charset="0"/>
                        </a:rPr>
                        <a:t>for periods compliant with the investment schedule</a:t>
                      </a:r>
                      <a:r>
                        <a:rPr lang="pl-PL" sz="1000" b="0" i="1" u="none" strike="noStrike" dirty="0">
                          <a:solidFill>
                            <a:srgbClr val="44546A"/>
                          </a:solidFill>
                          <a:effectLst/>
                          <a:latin typeface="Helvetica" panose="020B0604020202020204" pitchFamily="34" charset="0"/>
                          <a:cs typeface="Helvetica" panose="020B0604020202020204" pitchFamily="34" charset="0"/>
                        </a:rPr>
                        <a:t>.</a:t>
                      </a:r>
                      <a:endParaRPr lang="pl-PL" sz="1000" b="0" i="0" u="none" strike="noStrike" dirty="0">
                        <a:solidFill>
                          <a:srgbClr val="44546A"/>
                        </a:solidFill>
                        <a:effectLst/>
                        <a:latin typeface="Helvetica" panose="020B0604020202020204" pitchFamily="34" charset="0"/>
                        <a:cs typeface="Helvetica" panose="020B0604020202020204" pitchFamily="34" charset="0"/>
                      </a:endParaRPr>
                    </a:p>
                  </a:txBody>
                  <a:tcPr anchor="ctr">
                    <a:lnL w="12700" cmpd="sng">
                      <a:noFill/>
                    </a:lnL>
                    <a:lnR w="12700" cmpd="sng">
                      <a:noFill/>
                    </a:lnR>
                    <a:lnT w="28575" cap="flat" cmpd="sng" algn="ctr">
                      <a:solidFill>
                        <a:srgbClr val="E10000"/>
                      </a:solidFill>
                      <a:prstDash val="solid"/>
                      <a:round/>
                      <a:headEnd type="none" w="med" len="med"/>
                      <a:tailEnd type="none" w="med" len="med"/>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9432150"/>
                  </a:ext>
                </a:extLst>
              </a:tr>
            </a:tbl>
          </a:graphicData>
        </a:graphic>
      </p:graphicFrame>
      <p:graphicFrame>
        <p:nvGraphicFramePr>
          <p:cNvPr id="3" name="Tabela 2">
            <a:extLst>
              <a:ext uri="{FF2B5EF4-FFF2-40B4-BE49-F238E27FC236}">
                <a16:creationId xmlns:a16="http://schemas.microsoft.com/office/drawing/2014/main" id="{5C2C8409-5A03-579A-AA74-CB680AB2BD55}"/>
              </a:ext>
            </a:extLst>
          </p:cNvPr>
          <p:cNvGraphicFramePr>
            <a:graphicFrameLocks noGrp="1"/>
          </p:cNvGraphicFramePr>
          <p:nvPr>
            <p:extLst>
              <p:ext uri="{D42A27DB-BD31-4B8C-83A1-F6EECF244321}">
                <p14:modId xmlns:p14="http://schemas.microsoft.com/office/powerpoint/2010/main" val="218689038"/>
              </p:ext>
            </p:extLst>
          </p:nvPr>
        </p:nvGraphicFramePr>
        <p:xfrm>
          <a:off x="320040" y="3687386"/>
          <a:ext cx="3764280" cy="2178499"/>
        </p:xfrm>
        <a:graphic>
          <a:graphicData uri="http://schemas.openxmlformats.org/drawingml/2006/table">
            <a:tbl>
              <a:tblPr firstRow="1" bandRow="1">
                <a:tableStyleId>{5940675A-B579-460E-94D1-54222C63F5DA}</a:tableStyleId>
              </a:tblPr>
              <a:tblGrid>
                <a:gridCol w="3106270">
                  <a:extLst>
                    <a:ext uri="{9D8B030D-6E8A-4147-A177-3AD203B41FA5}">
                      <a16:colId xmlns:a16="http://schemas.microsoft.com/office/drawing/2014/main" val="1762797561"/>
                    </a:ext>
                  </a:extLst>
                </a:gridCol>
                <a:gridCol w="658010">
                  <a:extLst>
                    <a:ext uri="{9D8B030D-6E8A-4147-A177-3AD203B41FA5}">
                      <a16:colId xmlns:a16="http://schemas.microsoft.com/office/drawing/2014/main" val="2561336283"/>
                    </a:ext>
                  </a:extLst>
                </a:gridCol>
              </a:tblGrid>
              <a:tr h="508487">
                <a:tc gridSpan="2">
                  <a:txBody>
                    <a:bodyPr/>
                    <a:lstStyle/>
                    <a:p>
                      <a:pPr algn="l"/>
                      <a:r>
                        <a:rPr lang="pl-PL" sz="1100" b="1" dirty="0">
                          <a:solidFill>
                            <a:srgbClr val="44546A"/>
                          </a:solidFill>
                          <a:latin typeface="Helvetica" panose="020B0604020202020204" pitchFamily="34" charset="0"/>
                          <a:cs typeface="Helvetica" panose="020B0604020202020204" pitchFamily="34" charset="0"/>
                        </a:rPr>
                        <a:t>Zadłużenie na 31.03.2024 r. / </a:t>
                      </a:r>
                      <a:r>
                        <a:rPr lang="pl-PL" sz="1100" b="1" i="1" dirty="0" err="1">
                          <a:solidFill>
                            <a:srgbClr val="44546A"/>
                          </a:solidFill>
                          <a:latin typeface="Helvetica" panose="020B0604020202020204" pitchFamily="34" charset="0"/>
                          <a:cs typeface="Helvetica" panose="020B0604020202020204" pitchFamily="34" charset="0"/>
                        </a:rPr>
                        <a:t>Debt</a:t>
                      </a:r>
                      <a:r>
                        <a:rPr lang="pl-PL" sz="1100" b="1" i="1" dirty="0">
                          <a:solidFill>
                            <a:srgbClr val="44546A"/>
                          </a:solidFill>
                          <a:latin typeface="Helvetica" panose="020B0604020202020204" pitchFamily="34" charset="0"/>
                          <a:cs typeface="Helvetica" panose="020B0604020202020204" pitchFamily="34" charset="0"/>
                        </a:rPr>
                        <a:t> as </a:t>
                      </a:r>
                      <a:r>
                        <a:rPr lang="pl-PL" sz="1100" b="1" i="1" dirty="0" err="1">
                          <a:solidFill>
                            <a:srgbClr val="44546A"/>
                          </a:solidFill>
                          <a:latin typeface="Helvetica" panose="020B0604020202020204" pitchFamily="34" charset="0"/>
                          <a:cs typeface="Helvetica" panose="020B0604020202020204" pitchFamily="34" charset="0"/>
                        </a:rPr>
                        <a:t>at</a:t>
                      </a:r>
                      <a:r>
                        <a:rPr lang="pl-PL" sz="1100" b="1" i="1" dirty="0">
                          <a:solidFill>
                            <a:srgbClr val="44546A"/>
                          </a:solidFill>
                          <a:latin typeface="Helvetica" panose="020B0604020202020204" pitchFamily="34" charset="0"/>
                          <a:cs typeface="Helvetica" panose="020B0604020202020204" pitchFamily="34" charset="0"/>
                        </a:rPr>
                        <a:t> 31.03.2024 </a:t>
                      </a:r>
                      <a:r>
                        <a:rPr lang="pl-PL" sz="1100" b="0" dirty="0">
                          <a:solidFill>
                            <a:srgbClr val="44546A"/>
                          </a:solidFill>
                          <a:latin typeface="Helvetica" panose="020B0604020202020204" pitchFamily="34" charset="0"/>
                          <a:cs typeface="Helvetica" panose="020B0604020202020204" pitchFamily="34" charset="0"/>
                        </a:rPr>
                        <a:t>[mln zł / </a:t>
                      </a:r>
                      <a:r>
                        <a:rPr lang="pl-PL" sz="1100" b="0" i="1" dirty="0" err="1">
                          <a:solidFill>
                            <a:srgbClr val="44546A"/>
                          </a:solidFill>
                          <a:latin typeface="Helvetica" panose="020B0604020202020204" pitchFamily="34" charset="0"/>
                          <a:cs typeface="Helvetica" panose="020B0604020202020204" pitchFamily="34" charset="0"/>
                        </a:rPr>
                        <a:t>PLNm</a:t>
                      </a:r>
                      <a:r>
                        <a:rPr lang="pl-PL" sz="1100" b="0" dirty="0">
                          <a:solidFill>
                            <a:srgbClr val="44546A"/>
                          </a:solidFill>
                          <a:latin typeface="Helvetica" panose="020B0604020202020204" pitchFamily="34" charset="0"/>
                          <a:cs typeface="Helvetica" panose="020B0604020202020204" pitchFamily="34" charset="0"/>
                        </a:rPr>
                        <a:t>]</a:t>
                      </a:r>
                    </a:p>
                  </a:txBody>
                  <a:tcPr anchor="ctr">
                    <a:lnL w="12700" cmpd="sng">
                      <a:noFill/>
                    </a:lnL>
                    <a:lnR w="12700" cmpd="sng">
                      <a:noFill/>
                    </a:lnR>
                    <a:lnT w="12700" cmpd="sng">
                      <a:noFill/>
                    </a:lnT>
                    <a:lnB w="28575"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pl-PL" sz="1100" b="0" dirty="0">
                        <a:solidFill>
                          <a:srgbClr val="44546A"/>
                        </a:solidFill>
                        <a:latin typeface="Helvetica" panose="020B0604020202020204" pitchFamily="34" charset="0"/>
                        <a:cs typeface="Helvetica" panose="020B0604020202020204" pitchFamily="34" charset="0"/>
                      </a:endParaRPr>
                    </a:p>
                  </a:txBody>
                  <a:tcPr marR="216000" anchor="ctr">
                    <a:lnL w="12700" cmpd="sng">
                      <a:noFill/>
                    </a:lnL>
                    <a:lnR w="12700" cmpd="sng">
                      <a:noFill/>
                    </a:lnR>
                    <a:lnT w="12700" cmpd="sng">
                      <a:noFill/>
                    </a:lnT>
                    <a:lnB w="28575"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3871446"/>
                  </a:ext>
                </a:extLst>
              </a:tr>
              <a:tr h="5084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l-PL" sz="1100" b="0" i="0" u="none" strike="noStrike" dirty="0">
                          <a:solidFill>
                            <a:srgbClr val="44546A"/>
                          </a:solidFill>
                          <a:effectLst/>
                          <a:latin typeface="Helvetica" panose="020B0604020202020204" pitchFamily="34" charset="0"/>
                          <a:cs typeface="Helvetica" panose="020B0604020202020204" pitchFamily="34" charset="0"/>
                        </a:rPr>
                        <a:t>Całkowite Bankowe zadłużenie z tyt. linii kredytowych (z </a:t>
                      </a:r>
                      <a:r>
                        <a:rPr lang="pl-PL" sz="1100" b="0" i="0" u="none" strike="noStrike" dirty="0" err="1">
                          <a:solidFill>
                            <a:srgbClr val="44546A"/>
                          </a:solidFill>
                          <a:effectLst/>
                          <a:latin typeface="Helvetica" panose="020B0604020202020204" pitchFamily="34" charset="0"/>
                          <a:cs typeface="Helvetica" panose="020B0604020202020204" pitchFamily="34" charset="0"/>
                        </a:rPr>
                        <a:t>uwzgl</a:t>
                      </a:r>
                      <a:r>
                        <a:rPr lang="pl-PL" sz="1100" b="0" i="0" u="none" strike="noStrike" dirty="0">
                          <a:solidFill>
                            <a:srgbClr val="44546A"/>
                          </a:solidFill>
                          <a:effectLst/>
                          <a:latin typeface="Helvetica" panose="020B0604020202020204" pitchFamily="34" charset="0"/>
                          <a:cs typeface="Helvetica" panose="020B0604020202020204" pitchFamily="34" charset="0"/>
                        </a:rPr>
                        <a:t>. kredytu </a:t>
                      </a:r>
                      <a:r>
                        <a:rPr lang="pl-PL" sz="1100" b="0" i="0" u="none" strike="noStrike" dirty="0" err="1">
                          <a:solidFill>
                            <a:srgbClr val="44546A"/>
                          </a:solidFill>
                          <a:effectLst/>
                          <a:latin typeface="Helvetica" panose="020B0604020202020204" pitchFamily="34" charset="0"/>
                          <a:cs typeface="Helvetica" panose="020B0604020202020204" pitchFamily="34" charset="0"/>
                        </a:rPr>
                        <a:t>kons</a:t>
                      </a:r>
                      <a:r>
                        <a:rPr lang="pl-PL" sz="1100" b="0" i="0" u="none" strike="noStrike" dirty="0">
                          <a:solidFill>
                            <a:srgbClr val="44546A"/>
                          </a:solidFill>
                          <a:effectLst/>
                          <a:latin typeface="Helvetica" panose="020B0604020202020204" pitchFamily="34" charset="0"/>
                          <a:cs typeface="Helvetica" panose="020B0604020202020204" pitchFamily="34" charset="0"/>
                        </a:rPr>
                        <a:t>.)</a:t>
                      </a:r>
                    </a:p>
                    <a:p>
                      <a:pPr marL="0" marR="0" lvl="0" indent="0" algn="l" defTabSz="914400" rtl="0" eaLnBrk="1" fontAlgn="b" latinLnBrk="0" hangingPunct="1">
                        <a:lnSpc>
                          <a:spcPct val="100000"/>
                        </a:lnSpc>
                        <a:spcBef>
                          <a:spcPts val="0"/>
                        </a:spcBef>
                        <a:spcAft>
                          <a:spcPts val="0"/>
                        </a:spcAft>
                        <a:buClrTx/>
                        <a:buSzTx/>
                        <a:buFontTx/>
                        <a:buNone/>
                        <a:tabLst/>
                        <a:defRPr/>
                      </a:pPr>
                      <a:r>
                        <a:rPr lang="pl-PL" sz="1100" b="0" i="1" u="none" strike="noStrike" noProof="0" dirty="0">
                          <a:solidFill>
                            <a:srgbClr val="44546A"/>
                          </a:solidFill>
                          <a:effectLst/>
                          <a:latin typeface="Helvetica" panose="020B0604020202020204" pitchFamily="34" charset="0"/>
                          <a:cs typeface="Helvetica" panose="020B0604020202020204" pitchFamily="34" charset="0"/>
                        </a:rPr>
                        <a:t>Total </a:t>
                      </a:r>
                      <a:r>
                        <a:rPr lang="en-GB" sz="1100" b="0" i="1" u="none" strike="noStrike" noProof="0" dirty="0">
                          <a:solidFill>
                            <a:srgbClr val="44546A"/>
                          </a:solidFill>
                          <a:effectLst/>
                          <a:latin typeface="Helvetica" panose="020B0604020202020204" pitchFamily="34" charset="0"/>
                          <a:cs typeface="Helvetica" panose="020B0604020202020204" pitchFamily="34" charset="0"/>
                        </a:rPr>
                        <a:t>Bank debt in </a:t>
                      </a:r>
                      <a:r>
                        <a:rPr lang="pl-PL" sz="1100" b="0" i="1" u="none" strike="noStrike" noProof="0" dirty="0" err="1">
                          <a:solidFill>
                            <a:srgbClr val="44546A"/>
                          </a:solidFill>
                          <a:effectLst/>
                          <a:latin typeface="Helvetica" panose="020B0604020202020204" pitchFamily="34" charset="0"/>
                          <a:cs typeface="Helvetica" panose="020B0604020202020204" pitchFamily="34" charset="0"/>
                        </a:rPr>
                        <a:t>credit</a:t>
                      </a:r>
                      <a:r>
                        <a:rPr lang="pl-PL" sz="1100" b="0" i="1" u="none" strike="noStrike" noProof="0" dirty="0">
                          <a:solidFill>
                            <a:srgbClr val="44546A"/>
                          </a:solidFill>
                          <a:effectLst/>
                          <a:latin typeface="Helvetica" panose="020B0604020202020204" pitchFamily="34" charset="0"/>
                          <a:cs typeface="Helvetica" panose="020B0604020202020204" pitchFamily="34" charset="0"/>
                        </a:rPr>
                        <a:t> lines (</a:t>
                      </a:r>
                      <a:r>
                        <a:rPr lang="pl-PL" sz="1100" b="0" i="1" u="none" strike="noStrike" noProof="0" dirty="0" err="1">
                          <a:solidFill>
                            <a:srgbClr val="44546A"/>
                          </a:solidFill>
                          <a:effectLst/>
                          <a:latin typeface="Helvetica" panose="020B0604020202020204" pitchFamily="34" charset="0"/>
                          <a:cs typeface="Helvetica" panose="020B0604020202020204" pitchFamily="34" charset="0"/>
                        </a:rPr>
                        <a:t>Including</a:t>
                      </a:r>
                      <a:r>
                        <a:rPr lang="pl-PL" sz="1100" b="0" i="1" u="none" strike="noStrike" noProof="0" dirty="0">
                          <a:solidFill>
                            <a:srgbClr val="44546A"/>
                          </a:solidFill>
                          <a:effectLst/>
                          <a:latin typeface="Helvetica" panose="020B0604020202020204" pitchFamily="34" charset="0"/>
                          <a:cs typeface="Helvetica" panose="020B0604020202020204" pitchFamily="34" charset="0"/>
                        </a:rPr>
                        <a:t> </a:t>
                      </a:r>
                      <a:r>
                        <a:rPr lang="pl-PL" sz="1100" b="0" i="1" u="none" strike="noStrike" noProof="0" dirty="0" err="1">
                          <a:solidFill>
                            <a:srgbClr val="44546A"/>
                          </a:solidFill>
                          <a:effectLst/>
                          <a:latin typeface="Helvetica" panose="020B0604020202020204" pitchFamily="34" charset="0"/>
                          <a:cs typeface="Helvetica" panose="020B0604020202020204" pitchFamily="34" charset="0"/>
                        </a:rPr>
                        <a:t>syndic</a:t>
                      </a:r>
                      <a:r>
                        <a:rPr lang="pl-PL" sz="1100" b="0" i="1" u="none" strike="noStrike" noProof="0" dirty="0">
                          <a:solidFill>
                            <a:srgbClr val="44546A"/>
                          </a:solidFill>
                          <a:effectLst/>
                          <a:latin typeface="Helvetica" panose="020B0604020202020204" pitchFamily="34" charset="0"/>
                          <a:cs typeface="Helvetica" panose="020B0604020202020204" pitchFamily="34" charset="0"/>
                        </a:rPr>
                        <a:t>. </a:t>
                      </a:r>
                      <a:r>
                        <a:rPr lang="pl-PL" sz="1100" b="0" i="1" u="none" strike="noStrike" noProof="0" dirty="0" err="1">
                          <a:solidFill>
                            <a:srgbClr val="44546A"/>
                          </a:solidFill>
                          <a:effectLst/>
                          <a:latin typeface="Helvetica" panose="020B0604020202020204" pitchFamily="34" charset="0"/>
                          <a:cs typeface="Helvetica" panose="020B0604020202020204" pitchFamily="34" charset="0"/>
                        </a:rPr>
                        <a:t>Loan</a:t>
                      </a:r>
                      <a:r>
                        <a:rPr lang="pl-PL" sz="1100" b="0" i="1" u="none" strike="noStrike" noProof="0" dirty="0">
                          <a:solidFill>
                            <a:srgbClr val="44546A"/>
                          </a:solidFill>
                          <a:effectLst/>
                          <a:latin typeface="Helvetica" panose="020B0604020202020204" pitchFamily="34" charset="0"/>
                          <a:cs typeface="Helvetica" panose="020B0604020202020204" pitchFamily="34" charset="0"/>
                        </a:rPr>
                        <a:t>)</a:t>
                      </a:r>
                      <a:endParaRPr lang="en-GB" sz="1100" b="0" i="1" u="none" strike="noStrike" noProof="0" dirty="0">
                        <a:solidFill>
                          <a:srgbClr val="44546A"/>
                        </a:solidFill>
                        <a:effectLst/>
                        <a:latin typeface="Helvetica" panose="020B0604020202020204" pitchFamily="34" charset="0"/>
                        <a:cs typeface="Helvetica" panose="020B0604020202020204" pitchFamily="34" charset="0"/>
                      </a:endParaRPr>
                    </a:p>
                  </a:txBody>
                  <a:tcPr anchor="ctr">
                    <a:lnL w="12700" cmpd="sng">
                      <a:noFill/>
                    </a:lnL>
                    <a:lnR w="12700" cmpd="sng">
                      <a:noFill/>
                    </a:lnR>
                    <a:lnT w="28575" cap="flat" cmpd="sng" algn="ctr">
                      <a:solidFill>
                        <a:srgbClr val="E10000"/>
                      </a:solidFill>
                      <a:prstDash val="solid"/>
                      <a:round/>
                      <a:headEnd type="none" w="med" len="med"/>
                      <a:tailEnd type="none" w="med" len="med"/>
                    </a:lnT>
                    <a:lnB w="28575"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pl-PL" sz="1100" b="0" i="0" u="none" strike="noStrike" kern="1200" dirty="0">
                          <a:solidFill>
                            <a:srgbClr val="44546A"/>
                          </a:solidFill>
                          <a:effectLst/>
                          <a:latin typeface="Helvetica" panose="020B0604020202020204" pitchFamily="34" charset="0"/>
                          <a:ea typeface="+mn-ea"/>
                          <a:cs typeface="Helvetica" panose="020B0604020202020204" pitchFamily="34" charset="0"/>
                        </a:rPr>
                        <a:t>669,3</a:t>
                      </a:r>
                    </a:p>
                  </a:txBody>
                  <a:tcPr marL="44450" marR="44450" marT="0" marB="0" anchor="ctr">
                    <a:lnL w="12700" cmpd="sng">
                      <a:noFill/>
                    </a:lnL>
                    <a:lnR w="12700" cmpd="sng">
                      <a:noFill/>
                    </a:lnR>
                    <a:lnT w="28575" cap="flat" cmpd="sng" algn="ctr">
                      <a:solidFill>
                        <a:srgbClr val="E10000"/>
                      </a:solidFill>
                      <a:prstDash val="solid"/>
                      <a:round/>
                      <a:headEnd type="none" w="med" len="med"/>
                      <a:tailEnd type="none" w="med" len="med"/>
                    </a:lnT>
                    <a:lnB w="28575"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799119"/>
                  </a:ext>
                </a:extLst>
              </a:tr>
              <a:tr h="908012">
                <a:tc>
                  <a:txBody>
                    <a:bodyPr/>
                    <a:lstStyle/>
                    <a:p>
                      <a:pPr algn="l"/>
                      <a:r>
                        <a:rPr lang="pl-PL" sz="1100" b="0" i="0" u="none" strike="noStrike" kern="1200" dirty="0">
                          <a:solidFill>
                            <a:srgbClr val="44546A"/>
                          </a:solidFill>
                          <a:effectLst/>
                          <a:latin typeface="Helvetica" panose="020B0604020202020204" pitchFamily="34" charset="0"/>
                          <a:ea typeface="+mn-ea"/>
                          <a:cs typeface="Helvetica" panose="020B0604020202020204" pitchFamily="34" charset="0"/>
                        </a:rPr>
                        <a:t>Kredyt konsorcjalny na finansowanie nabycia Lotos Terminale przez Unimot Investment</a:t>
                      </a:r>
                    </a:p>
                    <a:p>
                      <a:pPr algn="l"/>
                      <a:r>
                        <a:rPr lang="pl-PL" sz="1100" b="0" i="1" u="none" strike="noStrike" kern="1200" dirty="0" err="1">
                          <a:solidFill>
                            <a:srgbClr val="44546A"/>
                          </a:solidFill>
                          <a:effectLst/>
                          <a:latin typeface="Helvetica" panose="020B0604020202020204" pitchFamily="34" charset="0"/>
                          <a:ea typeface="+mn-ea"/>
                          <a:cs typeface="Helvetica" panose="020B0604020202020204" pitchFamily="34" charset="0"/>
                        </a:rPr>
                        <a:t>Syndicated</a:t>
                      </a:r>
                      <a:r>
                        <a:rPr lang="pl-PL" sz="1100" b="0" i="1" u="none" strike="noStrike" kern="1200" dirty="0">
                          <a:solidFill>
                            <a:srgbClr val="44546A"/>
                          </a:solidFill>
                          <a:effectLst/>
                          <a:latin typeface="Helvetica" panose="020B0604020202020204" pitchFamily="34" charset="0"/>
                          <a:ea typeface="+mn-ea"/>
                          <a:cs typeface="Helvetica" panose="020B0604020202020204" pitchFamily="34" charset="0"/>
                        </a:rPr>
                        <a:t> </a:t>
                      </a:r>
                      <a:r>
                        <a:rPr lang="pl-PL" sz="1100" b="0" i="1" u="none" strike="noStrike" kern="1200" dirty="0" err="1">
                          <a:solidFill>
                            <a:srgbClr val="44546A"/>
                          </a:solidFill>
                          <a:effectLst/>
                          <a:latin typeface="Helvetica" panose="020B0604020202020204" pitchFamily="34" charset="0"/>
                          <a:ea typeface="+mn-ea"/>
                          <a:cs typeface="Helvetica" panose="020B0604020202020204" pitchFamily="34" charset="0"/>
                        </a:rPr>
                        <a:t>loan</a:t>
                      </a:r>
                      <a:r>
                        <a:rPr lang="pl-PL" sz="1100" b="0" i="1" u="none" strike="noStrike" kern="1200" dirty="0">
                          <a:solidFill>
                            <a:srgbClr val="44546A"/>
                          </a:solidFill>
                          <a:effectLst/>
                          <a:latin typeface="Helvetica" panose="020B0604020202020204" pitchFamily="34" charset="0"/>
                          <a:ea typeface="+mn-ea"/>
                          <a:cs typeface="Helvetica" panose="020B0604020202020204" pitchFamily="34" charset="0"/>
                        </a:rPr>
                        <a:t> for </a:t>
                      </a:r>
                      <a:r>
                        <a:rPr lang="pl-PL" sz="1100" b="0" i="1" u="none" strike="noStrike" kern="1200" dirty="0" err="1">
                          <a:solidFill>
                            <a:srgbClr val="44546A"/>
                          </a:solidFill>
                          <a:effectLst/>
                          <a:latin typeface="Helvetica" panose="020B0604020202020204" pitchFamily="34" charset="0"/>
                          <a:ea typeface="+mn-ea"/>
                          <a:cs typeface="Helvetica" panose="020B0604020202020204" pitchFamily="34" charset="0"/>
                        </a:rPr>
                        <a:t>financing</a:t>
                      </a:r>
                      <a:r>
                        <a:rPr lang="pl-PL" sz="1100" b="0" i="1" u="none" strike="noStrike" kern="1200" dirty="0">
                          <a:solidFill>
                            <a:srgbClr val="44546A"/>
                          </a:solidFill>
                          <a:effectLst/>
                          <a:latin typeface="Helvetica" panose="020B0604020202020204" pitchFamily="34" charset="0"/>
                          <a:ea typeface="+mn-ea"/>
                          <a:cs typeface="Helvetica" panose="020B0604020202020204" pitchFamily="34" charset="0"/>
                        </a:rPr>
                        <a:t> the </a:t>
                      </a:r>
                      <a:r>
                        <a:rPr lang="pl-PL" sz="1100" b="0" i="1" u="none" strike="noStrike" kern="1200" dirty="0" err="1">
                          <a:solidFill>
                            <a:srgbClr val="44546A"/>
                          </a:solidFill>
                          <a:effectLst/>
                          <a:latin typeface="Helvetica" panose="020B0604020202020204" pitchFamily="34" charset="0"/>
                          <a:ea typeface="+mn-ea"/>
                          <a:cs typeface="Helvetica" panose="020B0604020202020204" pitchFamily="34" charset="0"/>
                        </a:rPr>
                        <a:t>acquisition</a:t>
                      </a:r>
                      <a:r>
                        <a:rPr lang="pl-PL" sz="1100" b="0" i="1" u="none" strike="noStrike" kern="1200" dirty="0">
                          <a:solidFill>
                            <a:srgbClr val="44546A"/>
                          </a:solidFill>
                          <a:effectLst/>
                          <a:latin typeface="Helvetica" panose="020B0604020202020204" pitchFamily="34" charset="0"/>
                          <a:ea typeface="+mn-ea"/>
                          <a:cs typeface="Helvetica" panose="020B0604020202020204" pitchFamily="34" charset="0"/>
                        </a:rPr>
                        <a:t> of Lotos Terminale </a:t>
                      </a:r>
                      <a:r>
                        <a:rPr lang="pl-PL" sz="1100" b="0" i="1" u="none" strike="noStrike" kern="1200" dirty="0" err="1">
                          <a:solidFill>
                            <a:srgbClr val="44546A"/>
                          </a:solidFill>
                          <a:effectLst/>
                          <a:latin typeface="Helvetica" panose="020B0604020202020204" pitchFamily="34" charset="0"/>
                          <a:ea typeface="+mn-ea"/>
                          <a:cs typeface="Helvetica" panose="020B0604020202020204" pitchFamily="34" charset="0"/>
                        </a:rPr>
                        <a:t>asstes</a:t>
                      </a:r>
                      <a:r>
                        <a:rPr lang="pl-PL" sz="1100" b="0" i="1" u="none" strike="noStrike" kern="1200" dirty="0">
                          <a:solidFill>
                            <a:srgbClr val="44546A"/>
                          </a:solidFill>
                          <a:effectLst/>
                          <a:latin typeface="Helvetica" panose="020B0604020202020204" pitchFamily="34" charset="0"/>
                          <a:ea typeface="+mn-ea"/>
                          <a:cs typeface="Helvetica" panose="020B0604020202020204" pitchFamily="34" charset="0"/>
                        </a:rPr>
                        <a:t> by Unimot Investment</a:t>
                      </a:r>
                      <a:endParaRPr lang="en-GB" sz="1100" b="0" i="1" u="none" strike="noStrike" noProof="0" dirty="0">
                        <a:solidFill>
                          <a:srgbClr val="44546A"/>
                        </a:solidFill>
                        <a:effectLst/>
                        <a:latin typeface="Helvetica" panose="020B0604020202020204" pitchFamily="34" charset="0"/>
                        <a:cs typeface="Helvetica" panose="020B0604020202020204" pitchFamily="34" charset="0"/>
                      </a:endParaRPr>
                    </a:p>
                  </a:txBody>
                  <a:tcPr anchor="ctr">
                    <a:lnL w="12700" cmpd="sng">
                      <a:noFill/>
                    </a:lnL>
                    <a:lnR w="12700" cmpd="sng">
                      <a:noFill/>
                    </a:lnR>
                    <a:lnT w="28575" cap="flat" cmpd="sng" algn="ctr">
                      <a:solidFill>
                        <a:srgbClr val="E10000"/>
                      </a:solidFill>
                      <a:prstDash val="solid"/>
                      <a:round/>
                      <a:headEnd type="none" w="med" len="med"/>
                      <a:tailEnd type="none" w="med" len="med"/>
                    </a:lnT>
                    <a:lnB w="28575"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pl-PL" sz="1100" b="0" i="0" u="none" strike="noStrike" kern="1200" dirty="0">
                          <a:solidFill>
                            <a:srgbClr val="44546A"/>
                          </a:solidFill>
                          <a:effectLst/>
                          <a:latin typeface="Helvetica" panose="020B0604020202020204" pitchFamily="34" charset="0"/>
                          <a:ea typeface="+mn-ea"/>
                          <a:cs typeface="Helvetica" panose="020B0604020202020204" pitchFamily="34" charset="0"/>
                        </a:rPr>
                        <a:t>223,3</a:t>
                      </a:r>
                    </a:p>
                  </a:txBody>
                  <a:tcPr marL="44450" marR="44450" marT="0" marB="0" anchor="ctr">
                    <a:lnL w="12700" cmpd="sng">
                      <a:noFill/>
                    </a:lnL>
                    <a:lnR w="12700" cmpd="sng">
                      <a:noFill/>
                    </a:lnR>
                    <a:lnT w="28575" cap="flat" cmpd="sng" algn="ctr">
                      <a:solidFill>
                        <a:srgbClr val="E10000"/>
                      </a:solidFill>
                      <a:prstDash val="solid"/>
                      <a:round/>
                      <a:headEnd type="none" w="med" len="med"/>
                      <a:tailEnd type="none" w="med" len="med"/>
                    </a:lnT>
                    <a:lnB w="28575"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5136751"/>
                  </a:ext>
                </a:extLst>
              </a:tr>
            </a:tbl>
          </a:graphicData>
        </a:graphic>
      </p:graphicFrame>
      <p:sp>
        <p:nvSpPr>
          <p:cNvPr id="12" name="TextBox 36">
            <a:extLst>
              <a:ext uri="{FF2B5EF4-FFF2-40B4-BE49-F238E27FC236}">
                <a16:creationId xmlns:a16="http://schemas.microsoft.com/office/drawing/2014/main" id="{AFDD8023-257E-FE02-FE46-0A7A2B2D140D}"/>
              </a:ext>
            </a:extLst>
          </p:cNvPr>
          <p:cNvSpPr txBox="1">
            <a:spLocks noChangeArrowheads="1"/>
          </p:cNvSpPr>
          <p:nvPr/>
        </p:nvSpPr>
        <p:spPr bwMode="auto">
          <a:xfrm>
            <a:off x="145453" y="1141748"/>
            <a:ext cx="11711585"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spcBef>
                <a:spcPts val="0"/>
              </a:spcBef>
            </a:pPr>
            <a:r>
              <a:rPr lang="pl-PL" b="1" dirty="0"/>
              <a:t>Linie kredytowe na 31.03.2024 / </a:t>
            </a:r>
            <a:r>
              <a:rPr lang="en-GB" b="1" i="1" dirty="0"/>
              <a:t>Credit lines as at </a:t>
            </a:r>
            <a:r>
              <a:rPr lang="pl-PL" b="1" i="1" dirty="0"/>
              <a:t>31</a:t>
            </a:r>
            <a:r>
              <a:rPr lang="en-GB" b="1" i="1" dirty="0"/>
              <a:t>.</a:t>
            </a:r>
            <a:r>
              <a:rPr lang="pl-PL" b="1" i="1" dirty="0"/>
              <a:t>03</a:t>
            </a:r>
            <a:r>
              <a:rPr lang="en-GB" b="1" i="1" dirty="0"/>
              <a:t>.202</a:t>
            </a:r>
            <a:r>
              <a:rPr lang="pl-PL" b="1" i="1" dirty="0"/>
              <a:t>4</a:t>
            </a:r>
            <a:endParaRPr lang="pl-PL" b="1" dirty="0"/>
          </a:p>
        </p:txBody>
      </p:sp>
      <p:graphicFrame>
        <p:nvGraphicFramePr>
          <p:cNvPr id="14" name="Tabela 13">
            <a:extLst>
              <a:ext uri="{FF2B5EF4-FFF2-40B4-BE49-F238E27FC236}">
                <a16:creationId xmlns:a16="http://schemas.microsoft.com/office/drawing/2014/main" id="{52653163-3797-6885-DCAC-B7464CE8CD55}"/>
              </a:ext>
            </a:extLst>
          </p:cNvPr>
          <p:cNvGraphicFramePr>
            <a:graphicFrameLocks noGrp="1"/>
          </p:cNvGraphicFramePr>
          <p:nvPr>
            <p:extLst>
              <p:ext uri="{D42A27DB-BD31-4B8C-83A1-F6EECF244321}">
                <p14:modId xmlns:p14="http://schemas.microsoft.com/office/powerpoint/2010/main" val="3780583041"/>
              </p:ext>
            </p:extLst>
          </p:nvPr>
        </p:nvGraphicFramePr>
        <p:xfrm>
          <a:off x="4496594" y="3736382"/>
          <a:ext cx="3198812" cy="2129504"/>
        </p:xfrm>
        <a:graphic>
          <a:graphicData uri="http://schemas.openxmlformats.org/drawingml/2006/table">
            <a:tbl>
              <a:tblPr firstRow="1" bandRow="1">
                <a:tableStyleId>{5940675A-B579-460E-94D1-54222C63F5DA}</a:tableStyleId>
              </a:tblPr>
              <a:tblGrid>
                <a:gridCol w="2271661">
                  <a:extLst>
                    <a:ext uri="{9D8B030D-6E8A-4147-A177-3AD203B41FA5}">
                      <a16:colId xmlns:a16="http://schemas.microsoft.com/office/drawing/2014/main" val="1762797561"/>
                    </a:ext>
                  </a:extLst>
                </a:gridCol>
                <a:gridCol w="927151">
                  <a:extLst>
                    <a:ext uri="{9D8B030D-6E8A-4147-A177-3AD203B41FA5}">
                      <a16:colId xmlns:a16="http://schemas.microsoft.com/office/drawing/2014/main" val="2960616631"/>
                    </a:ext>
                  </a:extLst>
                </a:gridCol>
              </a:tblGrid>
              <a:tr h="444061">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1100" b="0" i="0" u="none" strike="noStrike" dirty="0">
                          <a:solidFill>
                            <a:srgbClr val="44546A"/>
                          </a:solidFill>
                          <a:effectLst/>
                          <a:latin typeface="Helvetica" panose="020B0604020202020204" pitchFamily="34" charset="0"/>
                          <a:cs typeface="Helvetica" panose="020B0604020202020204" pitchFamily="34" charset="0"/>
                        </a:rPr>
                        <a:t>Wartości skonsolidowane</a:t>
                      </a:r>
                    </a:p>
                    <a:p>
                      <a:pPr marL="0" marR="0" lvl="0" indent="0" algn="ctr" defTabSz="914400" rtl="0" eaLnBrk="1" fontAlgn="b" latinLnBrk="0" hangingPunct="1">
                        <a:lnSpc>
                          <a:spcPct val="100000"/>
                        </a:lnSpc>
                        <a:spcBef>
                          <a:spcPts val="0"/>
                        </a:spcBef>
                        <a:spcAft>
                          <a:spcPts val="0"/>
                        </a:spcAft>
                        <a:buClrTx/>
                        <a:buSzTx/>
                        <a:buFontTx/>
                        <a:buNone/>
                        <a:tabLst/>
                        <a:defRPr/>
                      </a:pPr>
                      <a:r>
                        <a:rPr lang="pl-PL" sz="1100" b="0" i="0" u="none" strike="noStrike" dirty="0" err="1">
                          <a:solidFill>
                            <a:srgbClr val="44546A"/>
                          </a:solidFill>
                          <a:effectLst/>
                          <a:latin typeface="Helvetica" panose="020B0604020202020204" pitchFamily="34" charset="0"/>
                          <a:cs typeface="Helvetica" panose="020B0604020202020204" pitchFamily="34" charset="0"/>
                        </a:rPr>
                        <a:t>Consolidatet</a:t>
                      </a:r>
                      <a:r>
                        <a:rPr lang="pl-PL" sz="1100" b="0" i="0" u="none" strike="noStrike" dirty="0">
                          <a:solidFill>
                            <a:srgbClr val="44546A"/>
                          </a:solidFill>
                          <a:effectLst/>
                          <a:latin typeface="Helvetica" panose="020B0604020202020204" pitchFamily="34" charset="0"/>
                          <a:cs typeface="Helvetica" panose="020B0604020202020204" pitchFamily="34" charset="0"/>
                        </a:rPr>
                        <a:t> </a:t>
                      </a:r>
                      <a:r>
                        <a:rPr lang="pl-PL" sz="1100" b="0" i="0" u="none" strike="noStrike" dirty="0" err="1">
                          <a:solidFill>
                            <a:srgbClr val="44546A"/>
                          </a:solidFill>
                          <a:effectLst/>
                          <a:latin typeface="Helvetica" panose="020B0604020202020204" pitchFamily="34" charset="0"/>
                          <a:cs typeface="Helvetica" panose="020B0604020202020204" pitchFamily="34" charset="0"/>
                        </a:rPr>
                        <a:t>level</a:t>
                      </a:r>
                      <a:endParaRPr lang="pl-PL" sz="1100" b="0" i="0" u="none" strike="noStrike" dirty="0">
                        <a:solidFill>
                          <a:srgbClr val="44546A"/>
                        </a:solidFill>
                        <a:effectLst/>
                        <a:latin typeface="Helvetica" panose="020B0604020202020204" pitchFamily="34" charset="0"/>
                        <a:cs typeface="Helvetica" panose="020B0604020202020204" pitchFamily="34" charset="0"/>
                      </a:endParaRPr>
                    </a:p>
                  </a:txBody>
                  <a:tcPr anchor="ctr">
                    <a:lnL w="12700" cmpd="sng">
                      <a:noFill/>
                    </a:lnL>
                    <a:lnR w="12700" cmpd="sng">
                      <a:noFill/>
                    </a:lnR>
                    <a:lnT w="28575" cap="flat" cmpd="sng" algn="ctr">
                      <a:solidFill>
                        <a:srgbClr val="E1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algn="r" defTabSz="914400" rtl="0" eaLnBrk="1" fontAlgn="b" latinLnBrk="0" hangingPunct="1">
                        <a:lnSpc>
                          <a:spcPct val="115000"/>
                        </a:lnSpc>
                        <a:spcAft>
                          <a:spcPts val="1000"/>
                        </a:spcAft>
                      </a:pPr>
                      <a:endParaRPr lang="pl-PL" sz="1100" b="0" i="0" u="none" strike="noStrike" kern="1200" dirty="0">
                        <a:solidFill>
                          <a:srgbClr val="44546A"/>
                        </a:solidFill>
                        <a:effectLst/>
                        <a:latin typeface="Helvetica" panose="020B0604020202020204" pitchFamily="34" charset="0"/>
                        <a:ea typeface="+mn-ea"/>
                        <a:cs typeface="Helvetica" panose="020B0604020202020204" pitchFamily="34" charset="0"/>
                      </a:endParaRPr>
                    </a:p>
                  </a:txBody>
                  <a:tcPr marL="44450" marR="44450" marT="0" marB="0" anchor="ctr">
                    <a:lnL w="12700" cmpd="sng">
                      <a:noFill/>
                    </a:lnL>
                    <a:lnR w="12700" cmpd="sng">
                      <a:noFill/>
                    </a:lnR>
                    <a:lnT w="28575" cap="flat" cmpd="sng" algn="ctr">
                      <a:solidFill>
                        <a:srgbClr val="E1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9432150"/>
                  </a:ext>
                </a:extLst>
              </a:tr>
              <a:tr h="49983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l-PL" sz="1100" b="0" i="0" u="none" strike="noStrike" dirty="0">
                          <a:solidFill>
                            <a:srgbClr val="44546A"/>
                          </a:solidFill>
                          <a:effectLst/>
                          <a:latin typeface="Helvetica" panose="020B0604020202020204" pitchFamily="34" charset="0"/>
                          <a:cs typeface="Helvetica" panose="020B0604020202020204" pitchFamily="34" charset="0"/>
                        </a:rPr>
                        <a:t>Wskaźnik płynności bieżącej  </a:t>
                      </a:r>
                      <a:r>
                        <a:rPr lang="en-GB" sz="1100" b="0" i="1" u="none" strike="noStrike" noProof="0" dirty="0">
                          <a:solidFill>
                            <a:srgbClr val="44546A"/>
                          </a:solidFill>
                          <a:effectLst/>
                          <a:latin typeface="Helvetica" panose="020B0604020202020204" pitchFamily="34" charset="0"/>
                          <a:cs typeface="Helvetica" panose="020B0604020202020204" pitchFamily="34" charset="0"/>
                        </a:rPr>
                        <a:t>Current liquidity ratio</a:t>
                      </a: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b" latinLnBrk="0" hangingPunct="1">
                        <a:lnSpc>
                          <a:spcPct val="115000"/>
                        </a:lnSpc>
                        <a:spcBef>
                          <a:spcPts val="0"/>
                        </a:spcBef>
                        <a:spcAft>
                          <a:spcPts val="1000"/>
                        </a:spcAft>
                        <a:buClrTx/>
                        <a:buSzTx/>
                        <a:buFontTx/>
                        <a:buNone/>
                        <a:tabLst/>
                        <a:defRPr/>
                      </a:pPr>
                      <a:r>
                        <a:rPr lang="pl-PL" sz="1100" b="0" i="0" u="none" strike="noStrike" kern="1200" dirty="0">
                          <a:solidFill>
                            <a:srgbClr val="44546A"/>
                          </a:solidFill>
                          <a:effectLst/>
                          <a:latin typeface="Helvetica" panose="020B0604020202020204" pitchFamily="34" charset="0"/>
                          <a:ea typeface="+mn-ea"/>
                          <a:cs typeface="Helvetica" panose="020B0604020202020204" pitchFamily="34" charset="0"/>
                        </a:rPr>
                        <a:t>1,35</a:t>
                      </a:r>
                    </a:p>
                  </a:txBody>
                  <a:tcPr marL="44450" marR="44450" marT="0" marB="0" anchor="b">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54096106"/>
                  </a:ext>
                </a:extLst>
              </a:tr>
              <a:tr h="69013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l-PL" sz="1100" b="0" i="0" u="none" strike="noStrike" dirty="0">
                          <a:solidFill>
                            <a:srgbClr val="44546A"/>
                          </a:solidFill>
                          <a:effectLst/>
                          <a:latin typeface="Helvetica" panose="020B0604020202020204" pitchFamily="34" charset="0"/>
                          <a:cs typeface="Helvetica" panose="020B0604020202020204" pitchFamily="34" charset="0"/>
                        </a:rPr>
                        <a:t>Wskaźnik kapitałów własnych do sumy bilansowej</a:t>
                      </a:r>
                    </a:p>
                    <a:p>
                      <a:pPr marL="0" marR="0" lvl="0" indent="0" algn="l" defTabSz="914400" rtl="0" eaLnBrk="1" fontAlgn="b" latinLnBrk="0" hangingPunct="1">
                        <a:lnSpc>
                          <a:spcPct val="100000"/>
                        </a:lnSpc>
                        <a:spcBef>
                          <a:spcPts val="0"/>
                        </a:spcBef>
                        <a:spcAft>
                          <a:spcPts val="0"/>
                        </a:spcAft>
                        <a:buClrTx/>
                        <a:buSzTx/>
                        <a:buFontTx/>
                        <a:buNone/>
                        <a:tabLst/>
                        <a:defRPr/>
                      </a:pPr>
                      <a:r>
                        <a:rPr lang="pl-PL" sz="1100" b="0" i="1" u="none" strike="noStrike" noProof="0" dirty="0">
                          <a:solidFill>
                            <a:srgbClr val="44546A"/>
                          </a:solidFill>
                          <a:effectLst/>
                          <a:latin typeface="Helvetica" panose="020B0604020202020204" pitchFamily="34" charset="0"/>
                          <a:cs typeface="Helvetica" panose="020B0604020202020204" pitchFamily="34" charset="0"/>
                        </a:rPr>
                        <a:t>Equity to </a:t>
                      </a:r>
                      <a:r>
                        <a:rPr lang="en-GB" sz="1100" b="0" i="1" u="none" strike="noStrike" noProof="0" dirty="0">
                          <a:solidFill>
                            <a:srgbClr val="44546A"/>
                          </a:solidFill>
                          <a:effectLst/>
                          <a:latin typeface="Helvetica" panose="020B0604020202020204" pitchFamily="34" charset="0"/>
                          <a:cs typeface="Helvetica" panose="020B0604020202020204" pitchFamily="34" charset="0"/>
                        </a:rPr>
                        <a:t>balance sheet total ratio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15000"/>
                        </a:lnSpc>
                        <a:spcAft>
                          <a:spcPts val="1000"/>
                        </a:spcAft>
                      </a:pPr>
                      <a:r>
                        <a:rPr lang="pl-PL" sz="1100" b="0" i="0" u="none" strike="noStrike" kern="1200" dirty="0">
                          <a:solidFill>
                            <a:srgbClr val="44546A"/>
                          </a:solidFill>
                          <a:effectLst/>
                          <a:latin typeface="Helvetica" panose="020B0604020202020204" pitchFamily="34" charset="0"/>
                          <a:ea typeface="+mn-ea"/>
                          <a:cs typeface="Helvetica" panose="020B0604020202020204" pitchFamily="34" charset="0"/>
                        </a:rPr>
                        <a:t>34%</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4106075"/>
                  </a:ext>
                </a:extLst>
              </a:tr>
              <a:tr h="4954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l-PL" sz="1100" b="0" i="0" u="none" strike="noStrike" dirty="0">
                          <a:solidFill>
                            <a:srgbClr val="44546A"/>
                          </a:solidFill>
                          <a:effectLst/>
                          <a:latin typeface="Helvetica" panose="020B0604020202020204" pitchFamily="34" charset="0"/>
                          <a:cs typeface="Helvetica" panose="020B0604020202020204" pitchFamily="34" charset="0"/>
                        </a:rPr>
                        <a:t>EBITDA/odsetki </a:t>
                      </a:r>
                    </a:p>
                    <a:p>
                      <a:pPr marL="0" marR="0" lvl="0" indent="0" algn="l" defTabSz="914400" rtl="0" eaLnBrk="1" fontAlgn="b" latinLnBrk="0" hangingPunct="1">
                        <a:lnSpc>
                          <a:spcPct val="100000"/>
                        </a:lnSpc>
                        <a:spcBef>
                          <a:spcPts val="0"/>
                        </a:spcBef>
                        <a:spcAft>
                          <a:spcPts val="0"/>
                        </a:spcAft>
                        <a:buClrTx/>
                        <a:buSzTx/>
                        <a:buFontTx/>
                        <a:buNone/>
                        <a:tabLst/>
                        <a:defRPr/>
                      </a:pPr>
                      <a:r>
                        <a:rPr lang="pl-PL" sz="1100" b="0" i="0" u="none" strike="noStrike" dirty="0">
                          <a:solidFill>
                            <a:srgbClr val="44546A"/>
                          </a:solidFill>
                          <a:effectLst/>
                          <a:latin typeface="Helvetica" panose="020B0604020202020204" pitchFamily="34" charset="0"/>
                          <a:cs typeface="Helvetica" panose="020B0604020202020204" pitchFamily="34" charset="0"/>
                        </a:rPr>
                        <a:t>EBITDA/</a:t>
                      </a:r>
                      <a:r>
                        <a:rPr lang="pl-PL" sz="1100" b="0" i="0" u="none" strike="noStrike" dirty="0" err="1">
                          <a:solidFill>
                            <a:srgbClr val="44546A"/>
                          </a:solidFill>
                          <a:effectLst/>
                          <a:latin typeface="Helvetica" panose="020B0604020202020204" pitchFamily="34" charset="0"/>
                          <a:cs typeface="Helvetica" panose="020B0604020202020204" pitchFamily="34" charset="0"/>
                        </a:rPr>
                        <a:t>interests</a:t>
                      </a:r>
                      <a:endParaRPr lang="en-GB" sz="1100" b="0" i="1" u="none" strike="noStrike" noProof="0" dirty="0">
                        <a:solidFill>
                          <a:srgbClr val="44546A"/>
                        </a:solidFill>
                        <a:effectLst/>
                        <a:latin typeface="Helvetica" panose="020B0604020202020204" pitchFamily="34" charset="0"/>
                        <a:cs typeface="Helvetica" panose="020B0604020202020204" pitchFamily="34" charset="0"/>
                      </a:endParaRPr>
                    </a:p>
                  </a:txBody>
                  <a:tcPr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15000"/>
                        </a:lnSpc>
                        <a:spcAft>
                          <a:spcPts val="1000"/>
                        </a:spcAft>
                      </a:pPr>
                      <a:r>
                        <a:rPr lang="pl-PL" sz="1100" b="0" i="0" u="none" strike="noStrike" kern="1200" dirty="0">
                          <a:solidFill>
                            <a:srgbClr val="44546A"/>
                          </a:solidFill>
                          <a:effectLst/>
                          <a:latin typeface="Helvetica" panose="020B0604020202020204" pitchFamily="34" charset="0"/>
                          <a:ea typeface="+mn-ea"/>
                          <a:cs typeface="Helvetica" panose="020B0604020202020204" pitchFamily="34" charset="0"/>
                        </a:rPr>
                        <a:t>4,06</a:t>
                      </a:r>
                    </a:p>
                  </a:txBody>
                  <a:tcPr marL="44450" marR="44450" marT="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48483754"/>
                  </a:ext>
                </a:extLst>
              </a:tr>
            </a:tbl>
          </a:graphicData>
        </a:graphic>
      </p:graphicFrame>
      <p:sp>
        <p:nvSpPr>
          <p:cNvPr id="15" name="Prostokąt 14">
            <a:extLst>
              <a:ext uri="{FF2B5EF4-FFF2-40B4-BE49-F238E27FC236}">
                <a16:creationId xmlns:a16="http://schemas.microsoft.com/office/drawing/2014/main" id="{7B23E26A-B6FB-2ECB-6871-21621104DAB4}"/>
              </a:ext>
            </a:extLst>
          </p:cNvPr>
          <p:cNvSpPr/>
          <p:nvPr/>
        </p:nvSpPr>
        <p:spPr>
          <a:xfrm>
            <a:off x="8433319" y="4315354"/>
            <a:ext cx="3388039" cy="1467373"/>
          </a:xfrm>
          <a:prstGeom prst="rect">
            <a:avLst/>
          </a:prstGeom>
          <a:solidFill>
            <a:srgbClr val="021D49"/>
          </a:solidFill>
        </p:spPr>
        <p:txBody>
          <a:bodyPr wrap="square" lIns="180000" rIns="180000" anchor="ctr">
            <a:noAutofit/>
          </a:bodyPr>
          <a:lstStyle/>
          <a:p>
            <a:pPr>
              <a:spcBef>
                <a:spcPts val="600"/>
              </a:spcBef>
            </a:pPr>
            <a:r>
              <a:rPr lang="pl-PL" sz="1100" dirty="0">
                <a:solidFill>
                  <a:schemeClr val="bg1"/>
                </a:solidFill>
                <a:latin typeface="Helvetica Neue" charset="0"/>
                <a:ea typeface="Helvetica Neue" charset="0"/>
                <a:cs typeface="Helvetica Neue" charset="0"/>
              </a:rPr>
              <a:t>Utrzymujemy najwyższy jakościowo poziom współpracy z ubezpieczycielami: </a:t>
            </a:r>
            <a:r>
              <a:rPr lang="pl-PL" sz="1100" b="1" dirty="0" err="1">
                <a:solidFill>
                  <a:schemeClr val="bg1"/>
                </a:solidFill>
                <a:latin typeface="Helvetica Neue" charset="0"/>
                <a:ea typeface="Helvetica Neue" charset="0"/>
                <a:cs typeface="Helvetica Neue" charset="0"/>
              </a:rPr>
              <a:t>Atradius</a:t>
            </a:r>
            <a:r>
              <a:rPr lang="pl-PL" sz="1100" b="1" dirty="0">
                <a:solidFill>
                  <a:schemeClr val="bg1"/>
                </a:solidFill>
                <a:latin typeface="Helvetica Neue" charset="0"/>
                <a:ea typeface="Helvetica Neue" charset="0"/>
                <a:cs typeface="Helvetica Neue" charset="0"/>
              </a:rPr>
              <a:t>, </a:t>
            </a:r>
            <a:r>
              <a:rPr lang="pl-PL" sz="1100" b="1" dirty="0">
                <a:solidFill>
                  <a:schemeClr val="bg1"/>
                </a:solidFill>
              </a:rPr>
              <a:t>Allianz Trade</a:t>
            </a:r>
            <a:r>
              <a:rPr lang="pl-PL" sz="1100" b="1" dirty="0">
                <a:solidFill>
                  <a:schemeClr val="bg1"/>
                </a:solidFill>
                <a:latin typeface="Helvetica Neue" charset="0"/>
                <a:ea typeface="Helvetica Neue" charset="0"/>
                <a:cs typeface="Helvetica Neue" charset="0"/>
              </a:rPr>
              <a:t>, </a:t>
            </a:r>
            <a:r>
              <a:rPr lang="pl-PL" sz="1100" b="1" dirty="0">
                <a:solidFill>
                  <a:schemeClr val="bg1"/>
                </a:solidFill>
              </a:rPr>
              <a:t>KUKE</a:t>
            </a:r>
            <a:r>
              <a:rPr lang="pl-PL" sz="1100" b="1" dirty="0">
                <a:solidFill>
                  <a:schemeClr val="bg1"/>
                </a:solidFill>
                <a:latin typeface="Helvetica Neue" charset="0"/>
                <a:ea typeface="Helvetica Neue" charset="0"/>
                <a:cs typeface="Helvetica Neue" charset="0"/>
              </a:rPr>
              <a:t>, </a:t>
            </a:r>
            <a:r>
              <a:rPr lang="pl-PL" sz="1100" b="1" dirty="0" err="1">
                <a:solidFill>
                  <a:schemeClr val="bg1"/>
                </a:solidFill>
                <a:latin typeface="Helvetica Neue" charset="0"/>
                <a:ea typeface="Helvetica Neue" charset="0"/>
                <a:cs typeface="Helvetica Neue" charset="0"/>
              </a:rPr>
              <a:t>Coface</a:t>
            </a:r>
            <a:r>
              <a:rPr lang="pl-PL" sz="1100" b="1" dirty="0">
                <a:solidFill>
                  <a:schemeClr val="bg1"/>
                </a:solidFill>
                <a:latin typeface="Helvetica Neue" charset="0"/>
                <a:ea typeface="Helvetica Neue" charset="0"/>
                <a:cs typeface="Helvetica Neue" charset="0"/>
              </a:rPr>
              <a:t>, </a:t>
            </a:r>
            <a:r>
              <a:rPr lang="pl-PL" sz="1100" dirty="0">
                <a:solidFill>
                  <a:schemeClr val="bg1"/>
                </a:solidFill>
                <a:latin typeface="Helvetica Neue" charset="0"/>
                <a:ea typeface="Helvetica Neue" charset="0"/>
                <a:cs typeface="Helvetica Neue" charset="0"/>
              </a:rPr>
              <a:t>przy wsparciu brokerskim ze strony </a:t>
            </a:r>
            <a:r>
              <a:rPr lang="pl-PL" sz="1100" b="1" dirty="0">
                <a:solidFill>
                  <a:schemeClr val="bg1"/>
                </a:solidFill>
                <a:latin typeface="Helvetica Neue" charset="0"/>
                <a:ea typeface="Helvetica Neue" charset="0"/>
                <a:cs typeface="Helvetica Neue" charset="0"/>
              </a:rPr>
              <a:t>AON</a:t>
            </a:r>
          </a:p>
          <a:p>
            <a:pPr>
              <a:spcBef>
                <a:spcPts val="600"/>
              </a:spcBef>
            </a:pPr>
            <a:r>
              <a:rPr lang="en-GB" sz="1100" i="1" dirty="0">
                <a:solidFill>
                  <a:schemeClr val="bg1"/>
                </a:solidFill>
                <a:latin typeface="Helvetica Neue" charset="0"/>
                <a:ea typeface="Helvetica Neue" charset="0"/>
                <a:cs typeface="Helvetica Neue" charset="0"/>
              </a:rPr>
              <a:t>We maintain top quality level of cooperation with the insurers: </a:t>
            </a:r>
            <a:r>
              <a:rPr lang="pl-PL" sz="1100" b="1" dirty="0" err="1">
                <a:solidFill>
                  <a:schemeClr val="bg1"/>
                </a:solidFill>
                <a:latin typeface="Helvetica Neue" charset="0"/>
                <a:ea typeface="Helvetica Neue" charset="0"/>
                <a:cs typeface="Helvetica Neue" charset="0"/>
              </a:rPr>
              <a:t>Atradius</a:t>
            </a:r>
            <a:r>
              <a:rPr lang="pl-PL" sz="1100" b="1" dirty="0">
                <a:solidFill>
                  <a:schemeClr val="bg1"/>
                </a:solidFill>
                <a:latin typeface="Helvetica Neue" charset="0"/>
                <a:ea typeface="Helvetica Neue" charset="0"/>
                <a:cs typeface="Helvetica Neue" charset="0"/>
              </a:rPr>
              <a:t>, </a:t>
            </a:r>
            <a:r>
              <a:rPr lang="pl-PL" sz="1100" b="1" dirty="0">
                <a:solidFill>
                  <a:schemeClr val="bg1"/>
                </a:solidFill>
              </a:rPr>
              <a:t>Allianz Trade</a:t>
            </a:r>
            <a:r>
              <a:rPr lang="pl-PL" sz="1100" b="1" dirty="0">
                <a:solidFill>
                  <a:schemeClr val="bg1"/>
                </a:solidFill>
                <a:latin typeface="Helvetica Neue" charset="0"/>
                <a:ea typeface="Helvetica Neue" charset="0"/>
                <a:cs typeface="Helvetica Neue" charset="0"/>
              </a:rPr>
              <a:t>, </a:t>
            </a:r>
            <a:r>
              <a:rPr lang="pl-PL" sz="1100" b="1" dirty="0">
                <a:solidFill>
                  <a:schemeClr val="bg1"/>
                </a:solidFill>
              </a:rPr>
              <a:t>KUKE</a:t>
            </a:r>
            <a:r>
              <a:rPr lang="pl-PL" sz="1100" b="1" dirty="0">
                <a:solidFill>
                  <a:schemeClr val="bg1"/>
                </a:solidFill>
                <a:latin typeface="Helvetica Neue" charset="0"/>
                <a:ea typeface="Helvetica Neue" charset="0"/>
                <a:cs typeface="Helvetica Neue" charset="0"/>
              </a:rPr>
              <a:t>, </a:t>
            </a:r>
            <a:r>
              <a:rPr lang="pl-PL" sz="1100" b="1" dirty="0" err="1">
                <a:solidFill>
                  <a:schemeClr val="bg1"/>
                </a:solidFill>
                <a:latin typeface="Helvetica Neue" charset="0"/>
                <a:ea typeface="Helvetica Neue" charset="0"/>
                <a:cs typeface="Helvetica Neue" charset="0"/>
              </a:rPr>
              <a:t>Coface</a:t>
            </a:r>
            <a:r>
              <a:rPr lang="en-GB" sz="1100" b="1" i="1" dirty="0">
                <a:solidFill>
                  <a:schemeClr val="bg1"/>
                </a:solidFill>
                <a:latin typeface="Helvetica Neue" charset="0"/>
                <a:ea typeface="Helvetica Neue" charset="0"/>
                <a:cs typeface="Helvetica Neue" charset="0"/>
              </a:rPr>
              <a:t>, </a:t>
            </a:r>
            <a:r>
              <a:rPr lang="en-GB" sz="1100" i="1" dirty="0">
                <a:solidFill>
                  <a:schemeClr val="bg1"/>
                </a:solidFill>
                <a:latin typeface="Helvetica Neue" charset="0"/>
                <a:ea typeface="Helvetica Neue" charset="0"/>
                <a:cs typeface="Helvetica Neue" charset="0"/>
              </a:rPr>
              <a:t>with the brokerage support from </a:t>
            </a:r>
            <a:r>
              <a:rPr lang="pl-PL" sz="1100" b="1" i="1" dirty="0">
                <a:solidFill>
                  <a:schemeClr val="bg1"/>
                </a:solidFill>
                <a:latin typeface="Helvetica Neue" charset="0"/>
                <a:ea typeface="Helvetica Neue" charset="0"/>
                <a:cs typeface="Helvetica Neue" charset="0"/>
              </a:rPr>
              <a:t>AON</a:t>
            </a:r>
            <a:endParaRPr lang="pl-PL" sz="1100" i="1" dirty="0">
              <a:solidFill>
                <a:schemeClr val="bg1"/>
              </a:solidFill>
              <a:latin typeface="Helvetica Neue" charset="0"/>
              <a:ea typeface="Helvetica Neue" charset="0"/>
              <a:cs typeface="Helvetica Neue" charset="0"/>
            </a:endParaRPr>
          </a:p>
        </p:txBody>
      </p:sp>
      <p:sp>
        <p:nvSpPr>
          <p:cNvPr id="17" name="Prostokąt 16">
            <a:extLst>
              <a:ext uri="{FF2B5EF4-FFF2-40B4-BE49-F238E27FC236}">
                <a16:creationId xmlns:a16="http://schemas.microsoft.com/office/drawing/2014/main" id="{DC8DA009-DBE1-0D0D-4ED0-18716321237F}"/>
              </a:ext>
            </a:extLst>
          </p:cNvPr>
          <p:cNvSpPr/>
          <p:nvPr/>
        </p:nvSpPr>
        <p:spPr>
          <a:xfrm>
            <a:off x="8433320" y="3830128"/>
            <a:ext cx="3388038" cy="477341"/>
          </a:xfrm>
          <a:prstGeom prst="rect">
            <a:avLst/>
          </a:prstGeom>
          <a:solidFill>
            <a:srgbClr val="E10000"/>
          </a:solidFill>
        </p:spPr>
        <p:txBody>
          <a:bodyPr wrap="square" lIns="180000" rIns="180000" anchor="ctr">
            <a:noAutofit/>
          </a:bodyPr>
          <a:lstStyle/>
          <a:p>
            <a:pPr>
              <a:spcBef>
                <a:spcPts val="600"/>
              </a:spcBef>
            </a:pPr>
            <a:r>
              <a:rPr lang="pl-PL" sz="1100" dirty="0">
                <a:solidFill>
                  <a:schemeClr val="bg1"/>
                </a:solidFill>
                <a:latin typeface="Helvetica Neue" charset="0"/>
                <a:ea typeface="Helvetica Neue" charset="0"/>
                <a:cs typeface="Helvetica Neue" charset="0"/>
              </a:rPr>
              <a:t>Dostateczne limity kredytowe i wysoką płynność</a:t>
            </a:r>
          </a:p>
          <a:p>
            <a:pPr>
              <a:spcBef>
                <a:spcPts val="600"/>
              </a:spcBef>
            </a:pPr>
            <a:r>
              <a:rPr lang="en-GB" sz="1100" i="1" dirty="0">
                <a:solidFill>
                  <a:schemeClr val="bg1"/>
                </a:solidFill>
                <a:latin typeface="Helvetica Neue" charset="0"/>
                <a:ea typeface="Helvetica Neue" charset="0"/>
                <a:cs typeface="Helvetica Neue" charset="0"/>
              </a:rPr>
              <a:t>Sufficient credit limits and high liquidity</a:t>
            </a:r>
            <a:endParaRPr lang="en-GB" sz="1100" i="1" dirty="0">
              <a:solidFill>
                <a:schemeClr val="bg1"/>
              </a:solidFill>
              <a:highlight>
                <a:srgbClr val="808080"/>
              </a:highlight>
              <a:latin typeface="Helvetica Neue" charset="0"/>
              <a:ea typeface="Helvetica Neue" charset="0"/>
              <a:cs typeface="Helvetica Neue" charset="0"/>
            </a:endParaRPr>
          </a:p>
        </p:txBody>
      </p:sp>
      <p:sp>
        <p:nvSpPr>
          <p:cNvPr id="18" name="TextBox 36">
            <a:extLst>
              <a:ext uri="{FF2B5EF4-FFF2-40B4-BE49-F238E27FC236}">
                <a16:creationId xmlns:a16="http://schemas.microsoft.com/office/drawing/2014/main" id="{2B436AE7-4180-103B-91C1-4EBC7F297B44}"/>
              </a:ext>
            </a:extLst>
          </p:cNvPr>
          <p:cNvSpPr txBox="1"/>
          <p:nvPr/>
        </p:nvSpPr>
        <p:spPr>
          <a:xfrm>
            <a:off x="93446" y="6318273"/>
            <a:ext cx="11727912" cy="358113"/>
          </a:xfrm>
          <a:prstGeom prst="rect">
            <a:avLst/>
          </a:prstGeom>
        </p:spPr>
        <p:txBody>
          <a:bodyPr vert="horz" wrap="square" lIns="217490" tIns="108745" rIns="217490" bIns="108745" rtlCol="0">
            <a:spAutoFit/>
          </a:bodyPr>
          <a:lstStyle>
            <a:defPPr>
              <a:defRPr lang="pl-PL"/>
            </a:defPPr>
            <a:lvl1pPr indent="0"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spcBef>
                <a:spcPts val="0"/>
              </a:spcBef>
            </a:pPr>
            <a:r>
              <a:rPr lang="pl-PL" sz="900" i="1" dirty="0">
                <a:solidFill>
                  <a:schemeClr val="bg1">
                    <a:lumMod val="65000"/>
                  </a:schemeClr>
                </a:solidFill>
                <a:latin typeface="Helvetica" panose="020B0604020202020204" pitchFamily="34" charset="0"/>
                <a:cs typeface="Helvetica" panose="020B0604020202020204" pitchFamily="34" charset="0"/>
              </a:rPr>
              <a:t>* z uwzględnieniem linii trade </a:t>
            </a:r>
            <a:r>
              <a:rPr lang="pl-PL" sz="900" i="1" dirty="0" err="1">
                <a:solidFill>
                  <a:schemeClr val="bg1">
                    <a:lumMod val="65000"/>
                  </a:schemeClr>
                </a:solidFill>
                <a:latin typeface="Helvetica" panose="020B0604020202020204" pitchFamily="34" charset="0"/>
                <a:cs typeface="Helvetica" panose="020B0604020202020204" pitchFamily="34" charset="0"/>
              </a:rPr>
              <a:t>finance</a:t>
            </a:r>
            <a:r>
              <a:rPr lang="pl-PL" sz="900" i="1" dirty="0">
                <a:solidFill>
                  <a:schemeClr val="bg1">
                    <a:lumMod val="65000"/>
                  </a:schemeClr>
                </a:solidFill>
                <a:latin typeface="Helvetica" panose="020B0604020202020204" pitchFamily="34" charset="0"/>
                <a:cs typeface="Helvetica" panose="020B0604020202020204" pitchFamily="34" charset="0"/>
              </a:rPr>
              <a:t> finansujących wybrane kontrakty zakupowe; </a:t>
            </a:r>
          </a:p>
        </p:txBody>
      </p:sp>
      <p:sp>
        <p:nvSpPr>
          <p:cNvPr id="19" name="TextBox 36">
            <a:extLst>
              <a:ext uri="{FF2B5EF4-FFF2-40B4-BE49-F238E27FC236}">
                <a16:creationId xmlns:a16="http://schemas.microsoft.com/office/drawing/2014/main" id="{02EEE45B-7D17-F2E5-07AE-42B94D1211FB}"/>
              </a:ext>
            </a:extLst>
          </p:cNvPr>
          <p:cNvSpPr txBox="1"/>
          <p:nvPr/>
        </p:nvSpPr>
        <p:spPr>
          <a:xfrm>
            <a:off x="93449" y="6461726"/>
            <a:ext cx="11727912" cy="358113"/>
          </a:xfrm>
          <a:prstGeom prst="rect">
            <a:avLst/>
          </a:prstGeom>
        </p:spPr>
        <p:txBody>
          <a:bodyPr vert="horz" wrap="square" lIns="217490" tIns="108745" rIns="217490" bIns="108745" rtlCol="0">
            <a:spAutoFit/>
          </a:bodyPr>
          <a:lstStyle>
            <a:defPPr>
              <a:defRPr lang="pl-PL"/>
            </a:defPPr>
            <a:lvl1pPr indent="0"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spcBef>
                <a:spcPts val="0"/>
              </a:spcBef>
            </a:pPr>
            <a:r>
              <a:rPr lang="en-GB" sz="900" i="1" dirty="0">
                <a:solidFill>
                  <a:schemeClr val="bg1">
                    <a:lumMod val="65000"/>
                  </a:schemeClr>
                </a:solidFill>
                <a:latin typeface="Helvetica" panose="020B0604020202020204" pitchFamily="34" charset="0"/>
                <a:cs typeface="Helvetica" panose="020B0604020202020204" pitchFamily="34" charset="0"/>
              </a:rPr>
              <a:t>* Including trade finance </a:t>
            </a:r>
            <a:r>
              <a:rPr lang="pl-PL" sz="900" i="1" dirty="0" err="1">
                <a:solidFill>
                  <a:schemeClr val="bg1">
                    <a:lumMod val="65000"/>
                  </a:schemeClr>
                </a:solidFill>
                <a:latin typeface="Helvetica" panose="020B0604020202020204" pitchFamily="34" charset="0"/>
                <a:cs typeface="Helvetica" panose="020B0604020202020204" pitchFamily="34" charset="0"/>
              </a:rPr>
              <a:t>facility</a:t>
            </a:r>
            <a:r>
              <a:rPr lang="pl-PL" sz="900" i="1" dirty="0">
                <a:solidFill>
                  <a:schemeClr val="bg1">
                    <a:lumMod val="65000"/>
                  </a:schemeClr>
                </a:solidFill>
                <a:latin typeface="Helvetica" panose="020B0604020202020204" pitchFamily="34" charset="0"/>
                <a:cs typeface="Helvetica" panose="020B0604020202020204" pitchFamily="34" charset="0"/>
              </a:rPr>
              <a:t> for</a:t>
            </a:r>
            <a:r>
              <a:rPr lang="en-GB" sz="900" i="1" dirty="0">
                <a:solidFill>
                  <a:schemeClr val="bg1">
                    <a:lumMod val="65000"/>
                  </a:schemeClr>
                </a:solidFill>
                <a:latin typeface="Helvetica" panose="020B0604020202020204" pitchFamily="34" charset="0"/>
                <a:cs typeface="Helvetica" panose="020B0604020202020204" pitchFamily="34" charset="0"/>
              </a:rPr>
              <a:t> financing selected purchase contracts</a:t>
            </a:r>
          </a:p>
        </p:txBody>
      </p:sp>
    </p:spTree>
    <p:extLst>
      <p:ext uri="{BB962C8B-B14F-4D97-AF65-F5344CB8AC3E}">
        <p14:creationId xmlns:p14="http://schemas.microsoft.com/office/powerpoint/2010/main" val="218580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art example"/>
          <p:cNvSpPr txBox="1">
            <a:spLocks/>
          </p:cNvSpPr>
          <p:nvPr/>
        </p:nvSpPr>
        <p:spPr>
          <a:xfrm>
            <a:off x="1051560" y="4495466"/>
            <a:ext cx="3611880" cy="1536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200" b="1" dirty="0">
                <a:solidFill>
                  <a:srgbClr val="FF0000"/>
                </a:solidFill>
                <a:latin typeface="Helvetica Neue"/>
              </a:rPr>
              <a:t>AGENDA</a:t>
            </a:r>
          </a:p>
        </p:txBody>
      </p:sp>
      <p:pic>
        <p:nvPicPr>
          <p:cNvPr id="5" name="Obraz 4" descr="Obraz zawierający droga, zewnętrzne, samolot, transport&#10;&#10;Opis wygenerowany automatycznie">
            <a:extLst>
              <a:ext uri="{FF2B5EF4-FFF2-40B4-BE49-F238E27FC236}">
                <a16:creationId xmlns:a16="http://schemas.microsoft.com/office/drawing/2014/main" id="{7C87B652-612E-8492-DD75-A6F56D7BAA81}"/>
              </a:ext>
            </a:extLst>
          </p:cNvPr>
          <p:cNvPicPr>
            <a:picLocks noChangeAspect="1"/>
          </p:cNvPicPr>
          <p:nvPr/>
        </p:nvPicPr>
        <p:blipFill rotWithShape="1">
          <a:blip r:embed="rId3"/>
          <a:srcRect l="8434" r="-1" b="-1"/>
          <a:stretch/>
        </p:blipFill>
        <p:spPr>
          <a:xfrm>
            <a:off x="20" y="10"/>
            <a:ext cx="12191980" cy="3994473"/>
          </a:xfrm>
          <a:prstGeom prst="rect">
            <a:avLst/>
          </a:prstGeom>
        </p:spPr>
      </p:pic>
      <p:sp>
        <p:nvSpPr>
          <p:cNvPr id="8" name="Symbol zastępczy zawartości 2">
            <a:extLst>
              <a:ext uri="{FF2B5EF4-FFF2-40B4-BE49-F238E27FC236}">
                <a16:creationId xmlns:a16="http://schemas.microsoft.com/office/drawing/2014/main" id="{DF330918-A8EF-64AE-49A1-8FC66E0E8ADA}"/>
              </a:ext>
            </a:extLst>
          </p:cNvPr>
          <p:cNvSpPr txBox="1">
            <a:spLocks/>
          </p:cNvSpPr>
          <p:nvPr/>
        </p:nvSpPr>
        <p:spPr>
          <a:xfrm>
            <a:off x="2933626" y="4301120"/>
            <a:ext cx="6061022" cy="1914933"/>
          </a:xfrm>
          <a:prstGeom prst="rect">
            <a:avLst/>
          </a:prstGeom>
        </p:spPr>
        <p:txBody>
          <a:bodyPr vert="horz" lIns="91440" tIns="45720" rIns="91440" bIns="45720" rtlCol="0" anchor="ctr">
            <a:noAutofit/>
          </a:bodyPr>
          <a:lstStyle>
            <a:defPPr>
              <a:defRPr lang="pl-PL"/>
            </a:defPPr>
            <a:lvl1pPr indent="0" algn="ctr" defTabSz="1087636">
              <a:lnSpc>
                <a:spcPct val="150000"/>
              </a:lnSpc>
              <a:spcBef>
                <a:spcPct val="20000"/>
              </a:spcBef>
              <a:buFont typeface="Arial"/>
              <a:buNone/>
              <a:defRPr sz="1400">
                <a:solidFill>
                  <a:schemeClr val="tx2"/>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defTabSz="914400"/>
            <a:r>
              <a:rPr lang="pl-PL" dirty="0">
                <a:solidFill>
                  <a:schemeClr val="tx1"/>
                </a:solidFill>
                <a:latin typeface="Helvetica Neue"/>
                <a:ea typeface="+mn-ea"/>
                <a:cs typeface="+mn-cs"/>
              </a:rPr>
              <a:t>1. Podsumowanie kwartału</a:t>
            </a:r>
          </a:p>
          <a:p>
            <a:pPr algn="l" defTabSz="914400"/>
            <a:r>
              <a:rPr lang="pl-PL" dirty="0">
                <a:solidFill>
                  <a:schemeClr val="tx1"/>
                </a:solidFill>
                <a:latin typeface="Helvetica Neue"/>
                <a:ea typeface="+mn-ea"/>
                <a:cs typeface="+mn-cs"/>
              </a:rPr>
              <a:t>2. Wyniki finansowe Grupy UNIMOT</a:t>
            </a:r>
          </a:p>
          <a:p>
            <a:pPr algn="l" defTabSz="914400"/>
            <a:r>
              <a:rPr lang="pl-PL" dirty="0">
                <a:solidFill>
                  <a:srgbClr val="FF0000"/>
                </a:solidFill>
                <a:ea typeface="+mn-ea"/>
                <a:cs typeface="+mn-cs"/>
              </a:rPr>
              <a:t>3. Wyniki finansowe po segmentach</a:t>
            </a:r>
          </a:p>
          <a:p>
            <a:pPr algn="l" defTabSz="914400"/>
            <a:r>
              <a:rPr lang="pl-PL" dirty="0">
                <a:solidFill>
                  <a:schemeClr val="tx1"/>
                </a:solidFill>
                <a:latin typeface="Helvetica Neue"/>
                <a:ea typeface="+mn-ea"/>
                <a:cs typeface="+mn-cs"/>
              </a:rPr>
              <a:t>4. </a:t>
            </a:r>
            <a:r>
              <a:rPr lang="pl-PL" dirty="0">
                <a:solidFill>
                  <a:schemeClr val="tx1"/>
                </a:solidFill>
                <a:ea typeface="+mn-ea"/>
                <a:cs typeface="+mn-cs"/>
              </a:rPr>
              <a:t>Załączniki</a:t>
            </a:r>
          </a:p>
        </p:txBody>
      </p:sp>
      <p:sp>
        <p:nvSpPr>
          <p:cNvPr id="10" name="Prostokąt 9">
            <a:extLst>
              <a:ext uri="{FF2B5EF4-FFF2-40B4-BE49-F238E27FC236}">
                <a16:creationId xmlns:a16="http://schemas.microsoft.com/office/drawing/2014/main" id="{99619D0E-4733-6C25-142D-7CEB75794E2C}"/>
              </a:ext>
            </a:extLst>
          </p:cNvPr>
          <p:cNvSpPr/>
          <p:nvPr/>
        </p:nvSpPr>
        <p:spPr>
          <a:xfrm>
            <a:off x="473274" y="4905375"/>
            <a:ext cx="162284" cy="710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numeru slajdu 1">
            <a:extLst>
              <a:ext uri="{FF2B5EF4-FFF2-40B4-BE49-F238E27FC236}">
                <a16:creationId xmlns:a16="http://schemas.microsoft.com/office/drawing/2014/main" id="{20DE32FD-4BE6-BCA8-62F1-2F9F67D5B702}"/>
              </a:ext>
            </a:extLst>
          </p:cNvPr>
          <p:cNvSpPr txBox="1">
            <a:spLocks/>
          </p:cNvSpPr>
          <p:nvPr/>
        </p:nvSpPr>
        <p:spPr>
          <a:xfrm>
            <a:off x="8704609" y="6424722"/>
            <a:ext cx="3246439" cy="365125"/>
          </a:xfrm>
          <a:prstGeom prst="rect">
            <a:avLst/>
          </a:prstGeom>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CFB07CD-79C9-B141-B626-E75E2D2ABC36}" type="slidenum">
              <a:rPr lang="pl-PL" sz="1050" smtClean="0">
                <a:solidFill>
                  <a:srgbClr val="898989"/>
                </a:solidFill>
              </a:rPr>
              <a:pPr algn="r"/>
              <a:t>13</a:t>
            </a:fld>
            <a:endParaRPr lang="pl-PL" sz="1050" dirty="0">
              <a:solidFill>
                <a:srgbClr val="898989"/>
              </a:solidFill>
            </a:endParaRPr>
          </a:p>
        </p:txBody>
      </p:sp>
      <p:sp>
        <p:nvSpPr>
          <p:cNvPr id="2" name="Symbol zastępczy zawartości 2">
            <a:extLst>
              <a:ext uri="{FF2B5EF4-FFF2-40B4-BE49-F238E27FC236}">
                <a16:creationId xmlns:a16="http://schemas.microsoft.com/office/drawing/2014/main" id="{C8B07AB0-007D-AFBB-678C-98D2A6D640D3}"/>
              </a:ext>
            </a:extLst>
          </p:cNvPr>
          <p:cNvSpPr txBox="1">
            <a:spLocks/>
          </p:cNvSpPr>
          <p:nvPr/>
        </p:nvSpPr>
        <p:spPr>
          <a:xfrm>
            <a:off x="6819826" y="4272073"/>
            <a:ext cx="6061022" cy="1914933"/>
          </a:xfrm>
          <a:prstGeom prst="rect">
            <a:avLst/>
          </a:prstGeom>
        </p:spPr>
        <p:txBody>
          <a:bodyPr vert="horz" lIns="91440" tIns="45720" rIns="91440" bIns="45720" rtlCol="0" anchor="ctr">
            <a:noAutofit/>
          </a:bodyPr>
          <a:lstStyle>
            <a:defPPr>
              <a:defRPr lang="pl-PL"/>
            </a:defPPr>
            <a:lvl1pPr indent="0" algn="ctr" defTabSz="1087636">
              <a:lnSpc>
                <a:spcPct val="150000"/>
              </a:lnSpc>
              <a:spcBef>
                <a:spcPct val="20000"/>
              </a:spcBef>
              <a:buFont typeface="Arial"/>
              <a:buNone/>
              <a:defRPr sz="1400">
                <a:solidFill>
                  <a:schemeClr val="tx2"/>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defTabSz="914400"/>
            <a:r>
              <a:rPr lang="en-GB" i="1" dirty="0">
                <a:solidFill>
                  <a:schemeClr val="tx1"/>
                </a:solidFill>
                <a:latin typeface="Helvetica Neue"/>
                <a:ea typeface="+mn-ea"/>
                <a:cs typeface="+mn-cs"/>
              </a:rPr>
              <a:t>1. Summary of the quarter</a:t>
            </a:r>
          </a:p>
          <a:p>
            <a:pPr algn="l" defTabSz="914400"/>
            <a:r>
              <a:rPr lang="en-GB" i="1" dirty="0">
                <a:solidFill>
                  <a:schemeClr val="tx1"/>
                </a:solidFill>
                <a:latin typeface="Helvetica Neue"/>
                <a:ea typeface="+mn-ea"/>
                <a:cs typeface="+mn-cs"/>
              </a:rPr>
              <a:t>2. Financial results of the UNIMOT Group</a:t>
            </a:r>
          </a:p>
          <a:p>
            <a:pPr algn="l" defTabSz="914400"/>
            <a:r>
              <a:rPr lang="en-GB" i="1" dirty="0">
                <a:solidFill>
                  <a:srgbClr val="FF0000"/>
                </a:solidFill>
                <a:ea typeface="+mn-ea"/>
                <a:cs typeface="+mn-cs"/>
              </a:rPr>
              <a:t>3. Financial results by segments</a:t>
            </a:r>
          </a:p>
          <a:p>
            <a:pPr algn="l" defTabSz="914400"/>
            <a:r>
              <a:rPr lang="en-GB" i="1" dirty="0">
                <a:solidFill>
                  <a:schemeClr val="tx1"/>
                </a:solidFill>
                <a:latin typeface="Helvetica Neue"/>
                <a:ea typeface="+mn-ea"/>
                <a:cs typeface="+mn-cs"/>
              </a:rPr>
              <a:t>4. </a:t>
            </a:r>
            <a:r>
              <a:rPr lang="en-GB" i="1" dirty="0">
                <a:solidFill>
                  <a:schemeClr val="tx1"/>
                </a:solidFill>
                <a:ea typeface="+mn-ea"/>
                <a:cs typeface="+mn-cs"/>
              </a:rPr>
              <a:t>Appendices</a:t>
            </a:r>
          </a:p>
        </p:txBody>
      </p:sp>
    </p:spTree>
    <p:extLst>
      <p:ext uri="{BB962C8B-B14F-4D97-AF65-F5344CB8AC3E}">
        <p14:creationId xmlns:p14="http://schemas.microsoft.com/office/powerpoint/2010/main" val="369503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Wykres 2">
            <a:extLst>
              <a:ext uri="{FF2B5EF4-FFF2-40B4-BE49-F238E27FC236}">
                <a16:creationId xmlns:a16="http://schemas.microsoft.com/office/drawing/2014/main" id="{D8155294-B2A4-F60E-BAFF-C45F3FBDFDE0}"/>
              </a:ext>
            </a:extLst>
          </p:cNvPr>
          <p:cNvGraphicFramePr>
            <a:graphicFrameLocks/>
          </p:cNvGraphicFramePr>
          <p:nvPr>
            <p:extLst>
              <p:ext uri="{D42A27DB-BD31-4B8C-83A1-F6EECF244321}">
                <p14:modId xmlns:p14="http://schemas.microsoft.com/office/powerpoint/2010/main" val="912927398"/>
              </p:ext>
            </p:extLst>
          </p:nvPr>
        </p:nvGraphicFramePr>
        <p:xfrm>
          <a:off x="6420051" y="1118904"/>
          <a:ext cx="5040112" cy="3317875"/>
        </p:xfrm>
        <a:graphic>
          <a:graphicData uri="http://schemas.openxmlformats.org/drawingml/2006/chart">
            <c:chart xmlns:c="http://schemas.openxmlformats.org/drawingml/2006/chart" xmlns:r="http://schemas.openxmlformats.org/officeDocument/2006/relationships" r:id="rId3"/>
          </a:graphicData>
        </a:graphic>
      </p:graphicFrame>
      <p:sp>
        <p:nvSpPr>
          <p:cNvPr id="12" name="Symbol zastępczy numeru slajdu 1">
            <a:extLst>
              <a:ext uri="{FF2B5EF4-FFF2-40B4-BE49-F238E27FC236}">
                <a16:creationId xmlns:a16="http://schemas.microsoft.com/office/drawing/2014/main" id="{53EE7935-419F-A2B9-9057-79D7B2994B39}"/>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14</a:t>
            </a:fld>
            <a:endParaRPr lang="pl-PL"/>
          </a:p>
        </p:txBody>
      </p:sp>
      <p:sp>
        <p:nvSpPr>
          <p:cNvPr id="13" name="Tytuł 2">
            <a:extLst>
              <a:ext uri="{FF2B5EF4-FFF2-40B4-BE49-F238E27FC236}">
                <a16:creationId xmlns:a16="http://schemas.microsoft.com/office/drawing/2014/main" id="{224A724B-99AD-581C-06E1-30C509982744}"/>
              </a:ext>
            </a:extLst>
          </p:cNvPr>
          <p:cNvSpPr>
            <a:spLocks noGrp="1"/>
          </p:cNvSpPr>
          <p:nvPr>
            <p:ph type="title"/>
          </p:nvPr>
        </p:nvSpPr>
        <p:spPr>
          <a:xfrm>
            <a:off x="663964" y="181614"/>
            <a:ext cx="11201943" cy="529840"/>
          </a:xfrm>
        </p:spPr>
        <p:txBody>
          <a:bodyPr/>
          <a:lstStyle/>
          <a:p>
            <a:r>
              <a:rPr lang="pl-PL" dirty="0"/>
              <a:t>PREMIA LĄDOWA I ZMIANA KOSZTÓW UNIMOT</a:t>
            </a:r>
          </a:p>
        </p:txBody>
      </p:sp>
      <p:graphicFrame>
        <p:nvGraphicFramePr>
          <p:cNvPr id="14" name="Wykres 13">
            <a:extLst>
              <a:ext uri="{FF2B5EF4-FFF2-40B4-BE49-F238E27FC236}">
                <a16:creationId xmlns:a16="http://schemas.microsoft.com/office/drawing/2014/main" id="{C1DE1104-6811-E5D5-88DF-D6E6AE77E4AB}"/>
              </a:ext>
            </a:extLst>
          </p:cNvPr>
          <p:cNvGraphicFramePr/>
          <p:nvPr>
            <p:extLst>
              <p:ext uri="{D42A27DB-BD31-4B8C-83A1-F6EECF244321}">
                <p14:modId xmlns:p14="http://schemas.microsoft.com/office/powerpoint/2010/main" val="3121075492"/>
              </p:ext>
            </p:extLst>
          </p:nvPr>
        </p:nvGraphicFramePr>
        <p:xfrm>
          <a:off x="663964" y="1502234"/>
          <a:ext cx="5432036" cy="259234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36">
            <a:extLst>
              <a:ext uri="{FF2B5EF4-FFF2-40B4-BE49-F238E27FC236}">
                <a16:creationId xmlns:a16="http://schemas.microsoft.com/office/drawing/2014/main" id="{1DAAE1CD-BC7D-E592-32CF-A79EA244BB7F}"/>
              </a:ext>
            </a:extLst>
          </p:cNvPr>
          <p:cNvSpPr txBox="1">
            <a:spLocks noChangeArrowheads="1"/>
          </p:cNvSpPr>
          <p:nvPr/>
        </p:nvSpPr>
        <p:spPr bwMode="auto">
          <a:xfrm>
            <a:off x="1268477" y="973464"/>
            <a:ext cx="4150781"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Szacunkowa premia lądowa oleju napędowego [zł/m</a:t>
            </a:r>
            <a:r>
              <a:rPr lang="pl-PL" baseline="30000" dirty="0"/>
              <a:t>3</a:t>
            </a:r>
            <a:r>
              <a:rPr lang="pl-PL" dirty="0"/>
              <a:t>]</a:t>
            </a:r>
          </a:p>
        </p:txBody>
      </p:sp>
      <p:sp>
        <p:nvSpPr>
          <p:cNvPr id="16" name="PoleTekstowe 34">
            <a:extLst>
              <a:ext uri="{FF2B5EF4-FFF2-40B4-BE49-F238E27FC236}">
                <a16:creationId xmlns:a16="http://schemas.microsoft.com/office/drawing/2014/main" id="{84F26823-068C-E231-012D-5EB35527E8E5}"/>
              </a:ext>
            </a:extLst>
          </p:cNvPr>
          <p:cNvSpPr txBox="1">
            <a:spLocks noChangeArrowheads="1"/>
          </p:cNvSpPr>
          <p:nvPr/>
        </p:nvSpPr>
        <p:spPr bwMode="auto">
          <a:xfrm>
            <a:off x="721251" y="4309717"/>
            <a:ext cx="5357777" cy="155844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lnSpc>
                <a:spcPct val="100000"/>
              </a:lnSpc>
              <a:buFont typeface="Wingdings" panose="05000000000000000000" pitchFamily="2" charset="2"/>
              <a:buChar char="§"/>
            </a:pPr>
            <a:r>
              <a:rPr lang="pl-PL" dirty="0"/>
              <a:t>Baza do ceny spot ON blend (93% diesel i 7% biopaliwo)</a:t>
            </a:r>
          </a:p>
          <a:p>
            <a:pPr marL="190500" indent="-19050" algn="l">
              <a:lnSpc>
                <a:spcPct val="100000"/>
              </a:lnSpc>
            </a:pPr>
            <a:r>
              <a:rPr lang="en-GB" i="1" dirty="0"/>
              <a:t>Base to spot price of diesel blend (93% diesel and 7% bio-fuel)</a:t>
            </a:r>
          </a:p>
          <a:p>
            <a:pPr algn="l">
              <a:lnSpc>
                <a:spcPct val="100000"/>
              </a:lnSpc>
            </a:pPr>
            <a:endParaRPr lang="pl-PL" sz="500" dirty="0"/>
          </a:p>
          <a:p>
            <a:pPr marL="171450" indent="-171450" algn="l">
              <a:lnSpc>
                <a:spcPct val="100000"/>
              </a:lnSpc>
              <a:buFont typeface="Wingdings" panose="05000000000000000000" pitchFamily="2" charset="2"/>
              <a:buChar char="§"/>
            </a:pPr>
            <a:r>
              <a:rPr lang="pl-PL" dirty="0"/>
              <a:t>Nie uwzględnia opustów stosowanych przez koncerny (różne poziomy w zależności od klienta oraz regionu)</a:t>
            </a:r>
          </a:p>
          <a:p>
            <a:pPr marL="171450" algn="l">
              <a:lnSpc>
                <a:spcPct val="100000"/>
              </a:lnSpc>
            </a:pPr>
            <a:r>
              <a:rPr lang="en-GB" i="1" dirty="0"/>
              <a:t>Does not take into account discounts applied by corporations (different levels depending on the customer and the region)</a:t>
            </a:r>
          </a:p>
        </p:txBody>
      </p:sp>
      <p:sp>
        <p:nvSpPr>
          <p:cNvPr id="17" name="PoleTekstowe 34">
            <a:extLst>
              <a:ext uri="{FF2B5EF4-FFF2-40B4-BE49-F238E27FC236}">
                <a16:creationId xmlns:a16="http://schemas.microsoft.com/office/drawing/2014/main" id="{190E2B84-E443-63C8-0761-67BE4EF9523A}"/>
              </a:ext>
            </a:extLst>
          </p:cNvPr>
          <p:cNvSpPr txBox="1">
            <a:spLocks noChangeArrowheads="1"/>
          </p:cNvSpPr>
          <p:nvPr/>
        </p:nvSpPr>
        <p:spPr bwMode="auto">
          <a:xfrm>
            <a:off x="6304045" y="4227925"/>
            <a:ext cx="5983205" cy="2489466"/>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lnSpc>
                <a:spcPct val="100000"/>
              </a:lnSpc>
              <a:buFont typeface="Wingdings" panose="05000000000000000000" pitchFamily="2" charset="2"/>
              <a:buChar char="§"/>
            </a:pPr>
            <a:r>
              <a:rPr lang="pl-PL" sz="1200" dirty="0"/>
              <a:t>Łączne kwartalne koszty 2Q20=100; premia lądowa vs. cena diesla bez biopaliw</a:t>
            </a:r>
          </a:p>
          <a:p>
            <a:pPr marL="180975" algn="l">
              <a:lnSpc>
                <a:spcPct val="100000"/>
              </a:lnSpc>
            </a:pPr>
            <a:r>
              <a:rPr lang="en-GB" i="1" dirty="0"/>
              <a:t>Total quarterly costs Q</a:t>
            </a:r>
            <a:r>
              <a:rPr lang="pl-PL" i="1" dirty="0"/>
              <a:t>2</a:t>
            </a:r>
            <a:r>
              <a:rPr lang="en-GB" i="1" dirty="0"/>
              <a:t> 20</a:t>
            </a:r>
            <a:r>
              <a:rPr lang="en-GB" sz="1200" i="1" dirty="0"/>
              <a:t>20=100; </a:t>
            </a:r>
            <a:r>
              <a:rPr lang="en-GB" i="1" dirty="0"/>
              <a:t>land premium</a:t>
            </a:r>
            <a:r>
              <a:rPr lang="en-GB" sz="1200" i="1" dirty="0"/>
              <a:t> vs. </a:t>
            </a:r>
            <a:r>
              <a:rPr lang="pl-PL" sz="1200" i="1" dirty="0"/>
              <a:t>d</a:t>
            </a:r>
            <a:r>
              <a:rPr lang="en-GB" sz="1200" i="1" dirty="0" err="1"/>
              <a:t>iesel</a:t>
            </a:r>
            <a:r>
              <a:rPr lang="en-GB" sz="1200" i="1" dirty="0"/>
              <a:t> price excluding bio-fuels</a:t>
            </a:r>
            <a:endParaRPr lang="pl-PL" sz="1200" i="1" dirty="0"/>
          </a:p>
          <a:p>
            <a:pPr marL="180975" algn="l">
              <a:lnSpc>
                <a:spcPct val="100000"/>
              </a:lnSpc>
            </a:pPr>
            <a:endParaRPr lang="en-GB" sz="500" i="1" dirty="0"/>
          </a:p>
          <a:p>
            <a:pPr marL="171450" indent="-171450" algn="l">
              <a:lnSpc>
                <a:spcPct val="100000"/>
              </a:lnSpc>
              <a:buFont typeface="Wingdings" panose="05000000000000000000" pitchFamily="2" charset="2"/>
              <a:buChar char="§"/>
            </a:pPr>
            <a:r>
              <a:rPr lang="pl-PL" sz="1200" dirty="0"/>
              <a:t>Koszty wykonania NCW są zależne od poziomów NCW i </a:t>
            </a:r>
            <a:r>
              <a:rPr lang="pl-PL" sz="1200" dirty="0" err="1"/>
              <a:t>blendingu</a:t>
            </a:r>
            <a:r>
              <a:rPr lang="pl-PL" sz="1200" dirty="0"/>
              <a:t> w danym kwartale oraz od </a:t>
            </a:r>
            <a:r>
              <a:rPr lang="pl-PL" sz="1200" dirty="0" err="1"/>
              <a:t>spreadu</a:t>
            </a:r>
            <a:r>
              <a:rPr lang="pl-PL" sz="1200" dirty="0"/>
              <a:t> pomiędzy ceną ON a biopaliwem</a:t>
            </a:r>
          </a:p>
          <a:p>
            <a:pPr marL="161925" algn="l">
              <a:lnSpc>
                <a:spcPct val="100000"/>
              </a:lnSpc>
            </a:pPr>
            <a:r>
              <a:rPr lang="en-GB" i="1" dirty="0"/>
              <a:t>The costs of </a:t>
            </a:r>
            <a:r>
              <a:rPr lang="pl-PL" i="1" dirty="0" err="1"/>
              <a:t>bio</a:t>
            </a:r>
            <a:r>
              <a:rPr lang="pl-PL" i="1" dirty="0"/>
              <a:t> </a:t>
            </a:r>
            <a:r>
              <a:rPr lang="pl-PL" i="1" dirty="0" err="1"/>
              <a:t>obligation</a:t>
            </a:r>
            <a:r>
              <a:rPr lang="pl-PL" i="1" dirty="0"/>
              <a:t> </a:t>
            </a:r>
            <a:r>
              <a:rPr lang="en-GB" i="1" dirty="0"/>
              <a:t>depend on the levels of </a:t>
            </a:r>
            <a:r>
              <a:rPr lang="pl-PL" i="1" dirty="0" err="1"/>
              <a:t>bio</a:t>
            </a:r>
            <a:r>
              <a:rPr lang="pl-PL" i="1" dirty="0"/>
              <a:t> </a:t>
            </a:r>
            <a:r>
              <a:rPr lang="pl-PL" i="1" dirty="0" err="1"/>
              <a:t>obligation</a:t>
            </a:r>
            <a:r>
              <a:rPr lang="en-GB" i="1" dirty="0"/>
              <a:t> and blending in a given quarter and the spread between the diesel price and bio-fuel</a:t>
            </a:r>
            <a:endParaRPr lang="pl-PL" i="1" dirty="0"/>
          </a:p>
          <a:p>
            <a:pPr marL="161925" algn="l">
              <a:lnSpc>
                <a:spcPct val="100000"/>
              </a:lnSpc>
            </a:pPr>
            <a:endParaRPr lang="en-GB" sz="500" i="1" dirty="0"/>
          </a:p>
          <a:p>
            <a:pPr marL="171450" indent="-171450" algn="l">
              <a:lnSpc>
                <a:spcPct val="100000"/>
              </a:lnSpc>
              <a:buFont typeface="Wingdings" panose="05000000000000000000" pitchFamily="2" charset="2"/>
              <a:buChar char="§"/>
            </a:pPr>
            <a:r>
              <a:rPr lang="pl-PL" sz="1200" dirty="0"/>
              <a:t>Koszty zapasu obowiązkowego są „rozkładane” na sprzedawane wolumeny</a:t>
            </a:r>
          </a:p>
          <a:p>
            <a:pPr marL="180975" indent="-9525" algn="l">
              <a:lnSpc>
                <a:spcPct val="100000"/>
              </a:lnSpc>
            </a:pPr>
            <a:r>
              <a:rPr lang="en-GB" sz="1200" i="1" dirty="0"/>
              <a:t>Cost of compulsory reserve are „spread” over the volumes sold</a:t>
            </a:r>
            <a:endParaRPr lang="pl-PL" sz="1200" dirty="0"/>
          </a:p>
        </p:txBody>
      </p:sp>
      <p:sp>
        <p:nvSpPr>
          <p:cNvPr id="18" name="TextBox 36">
            <a:extLst>
              <a:ext uri="{FF2B5EF4-FFF2-40B4-BE49-F238E27FC236}">
                <a16:creationId xmlns:a16="http://schemas.microsoft.com/office/drawing/2014/main" id="{28DA1591-F142-2D28-5721-A2CAF4FF6394}"/>
              </a:ext>
            </a:extLst>
          </p:cNvPr>
          <p:cNvSpPr txBox="1">
            <a:spLocks noChangeArrowheads="1"/>
          </p:cNvSpPr>
          <p:nvPr/>
        </p:nvSpPr>
        <p:spPr bwMode="auto">
          <a:xfrm>
            <a:off x="6950075" y="953424"/>
            <a:ext cx="4150781"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dirty="0"/>
              <a:t>Rozkład kosztów UNIMOT vs. premia lądowa [%]</a:t>
            </a:r>
          </a:p>
        </p:txBody>
      </p:sp>
      <p:sp>
        <p:nvSpPr>
          <p:cNvPr id="20" name="Tytuł 2">
            <a:extLst>
              <a:ext uri="{FF2B5EF4-FFF2-40B4-BE49-F238E27FC236}">
                <a16:creationId xmlns:a16="http://schemas.microsoft.com/office/drawing/2014/main" id="{805B54F0-0AB7-C9F9-3CBC-52F4F96A357A}"/>
              </a:ext>
            </a:extLst>
          </p:cNvPr>
          <p:cNvSpPr txBox="1">
            <a:spLocks/>
          </p:cNvSpPr>
          <p:nvPr/>
        </p:nvSpPr>
        <p:spPr>
          <a:xfrm>
            <a:off x="655095" y="513955"/>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dirty="0"/>
              <a:t>LAND PREMIUM AND CHANGE OF UNIMOT’s COSTS</a:t>
            </a:r>
          </a:p>
        </p:txBody>
      </p:sp>
      <p:sp>
        <p:nvSpPr>
          <p:cNvPr id="21" name="TextBox 36">
            <a:extLst>
              <a:ext uri="{FF2B5EF4-FFF2-40B4-BE49-F238E27FC236}">
                <a16:creationId xmlns:a16="http://schemas.microsoft.com/office/drawing/2014/main" id="{467D2BFF-3CC7-89AF-6B14-A04A4829B763}"/>
              </a:ext>
            </a:extLst>
          </p:cNvPr>
          <p:cNvSpPr txBox="1">
            <a:spLocks noChangeArrowheads="1"/>
          </p:cNvSpPr>
          <p:nvPr/>
        </p:nvSpPr>
        <p:spPr bwMode="auto">
          <a:xfrm>
            <a:off x="1277542" y="1218504"/>
            <a:ext cx="4150781"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en-GB" i="1" dirty="0"/>
              <a:t>Estimated land premium of diesel [PLN/m</a:t>
            </a:r>
            <a:r>
              <a:rPr lang="en-GB" i="1" baseline="30000" dirty="0"/>
              <a:t>3</a:t>
            </a:r>
            <a:r>
              <a:rPr lang="en-GB" i="1" dirty="0"/>
              <a:t>]</a:t>
            </a:r>
          </a:p>
        </p:txBody>
      </p:sp>
      <p:sp>
        <p:nvSpPr>
          <p:cNvPr id="22" name="TextBox 36">
            <a:extLst>
              <a:ext uri="{FF2B5EF4-FFF2-40B4-BE49-F238E27FC236}">
                <a16:creationId xmlns:a16="http://schemas.microsoft.com/office/drawing/2014/main" id="{08C04287-6436-7EFA-FF24-003688020E39}"/>
              </a:ext>
            </a:extLst>
          </p:cNvPr>
          <p:cNvSpPr txBox="1">
            <a:spLocks noChangeArrowheads="1"/>
          </p:cNvSpPr>
          <p:nvPr/>
        </p:nvSpPr>
        <p:spPr bwMode="auto">
          <a:xfrm>
            <a:off x="7060227" y="1203493"/>
            <a:ext cx="4150781"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i="1" dirty="0"/>
              <a:t>Distribution of UNIMOT’s costs vs. Land premium [%]</a:t>
            </a:r>
          </a:p>
        </p:txBody>
      </p:sp>
      <p:sp>
        <p:nvSpPr>
          <p:cNvPr id="28" name="pole tekstowe 27">
            <a:extLst>
              <a:ext uri="{FF2B5EF4-FFF2-40B4-BE49-F238E27FC236}">
                <a16:creationId xmlns:a16="http://schemas.microsoft.com/office/drawing/2014/main" id="{FDB8DC97-315E-B28F-6D64-53BB7870CE0D}"/>
              </a:ext>
            </a:extLst>
          </p:cNvPr>
          <p:cNvSpPr txBox="1"/>
          <p:nvPr/>
        </p:nvSpPr>
        <p:spPr>
          <a:xfrm>
            <a:off x="7498491" y="3787672"/>
            <a:ext cx="4666457" cy="233975"/>
          </a:xfrm>
          <a:prstGeom prst="rect">
            <a:avLst/>
          </a:prstGeom>
          <a:noFill/>
        </p:spPr>
        <p:txBody>
          <a:bodyPr wrap="square">
            <a:spAutoFit/>
          </a:bodyPr>
          <a:lstStyle>
            <a:defPPr>
              <a:defRPr lang="pl-PL"/>
            </a:defPPr>
            <a:lvl1pPr>
              <a:lnSpc>
                <a:spcPct val="107000"/>
              </a:lnSpc>
              <a:spcAft>
                <a:spcPts val="800"/>
              </a:spcAft>
              <a:defRPr sz="1000" i="1">
                <a:solidFill>
                  <a:srgbClr val="44546A"/>
                </a:solidFill>
                <a:effectLst/>
                <a:latin typeface="+mj-lt"/>
                <a:ea typeface="Calibri" panose="020F0502020204030204" pitchFamily="34" charset="0"/>
                <a:cs typeface="Times New Roman" panose="02020603050405020304" pitchFamily="18" charset="0"/>
              </a:defRPr>
            </a:lvl1pPr>
          </a:lstStyle>
          <a:p>
            <a:r>
              <a:rPr lang="pl-PL" sz="900" dirty="0">
                <a:solidFill>
                  <a:schemeClr val="tx1">
                    <a:lumMod val="65000"/>
                    <a:lumOff val="35000"/>
                  </a:schemeClr>
                </a:solidFill>
              </a:rPr>
              <a:t> </a:t>
            </a:r>
            <a:r>
              <a:rPr lang="en-AU" sz="900" dirty="0">
                <a:solidFill>
                  <a:schemeClr val="tx1">
                    <a:lumMod val="65000"/>
                    <a:lumOff val="35000"/>
                  </a:schemeClr>
                </a:solidFill>
              </a:rPr>
              <a:t>compulsory reserve</a:t>
            </a:r>
            <a:r>
              <a:rPr lang="pl-PL" sz="900" dirty="0">
                <a:solidFill>
                  <a:schemeClr val="tx1">
                    <a:lumMod val="65000"/>
                    <a:lumOff val="35000"/>
                  </a:schemeClr>
                </a:solidFill>
              </a:rPr>
              <a:t>                   </a:t>
            </a:r>
            <a:r>
              <a:rPr lang="en-AU" sz="900" dirty="0">
                <a:solidFill>
                  <a:schemeClr val="tx1">
                    <a:lumMod val="65000"/>
                    <a:lumOff val="35000"/>
                  </a:schemeClr>
                </a:solidFill>
              </a:rPr>
              <a:t>NRC+EFE</a:t>
            </a:r>
            <a:r>
              <a:rPr lang="pl-PL" sz="900" dirty="0">
                <a:solidFill>
                  <a:schemeClr val="tx1">
                    <a:lumMod val="65000"/>
                    <a:lumOff val="35000"/>
                  </a:schemeClr>
                </a:solidFill>
              </a:rPr>
              <a:t>                                       </a:t>
            </a:r>
            <a:r>
              <a:rPr lang="en-AU" sz="900" dirty="0">
                <a:solidFill>
                  <a:schemeClr val="tx1">
                    <a:lumMod val="65000"/>
                    <a:lumOff val="35000"/>
                  </a:schemeClr>
                </a:solidFill>
              </a:rPr>
              <a:t>NIT</a:t>
            </a:r>
            <a:endParaRPr lang="pl-PL" sz="900" dirty="0">
              <a:solidFill>
                <a:schemeClr val="tx1">
                  <a:lumMod val="65000"/>
                  <a:lumOff val="35000"/>
                </a:schemeClr>
              </a:solidFill>
            </a:endParaRPr>
          </a:p>
        </p:txBody>
      </p:sp>
      <p:sp>
        <p:nvSpPr>
          <p:cNvPr id="30" name="pole tekstowe 29">
            <a:extLst>
              <a:ext uri="{FF2B5EF4-FFF2-40B4-BE49-F238E27FC236}">
                <a16:creationId xmlns:a16="http://schemas.microsoft.com/office/drawing/2014/main" id="{C27197C4-5D9D-66E7-2CDA-C96D68FB5AE0}"/>
              </a:ext>
            </a:extLst>
          </p:cNvPr>
          <p:cNvSpPr txBox="1"/>
          <p:nvPr/>
        </p:nvSpPr>
        <p:spPr>
          <a:xfrm>
            <a:off x="7511191" y="4078252"/>
            <a:ext cx="4580679" cy="233975"/>
          </a:xfrm>
          <a:prstGeom prst="rect">
            <a:avLst/>
          </a:prstGeom>
          <a:noFill/>
        </p:spPr>
        <p:txBody>
          <a:bodyPr wrap="square">
            <a:spAutoFit/>
          </a:bodyPr>
          <a:lstStyle>
            <a:defPPr>
              <a:defRPr lang="pl-PL"/>
            </a:defPPr>
            <a:lvl1pPr>
              <a:lnSpc>
                <a:spcPct val="107000"/>
              </a:lnSpc>
              <a:spcAft>
                <a:spcPts val="800"/>
              </a:spcAft>
              <a:defRPr sz="1000" i="1">
                <a:solidFill>
                  <a:schemeClr val="tx1">
                    <a:lumMod val="65000"/>
                    <a:lumOff val="35000"/>
                  </a:schemeClr>
                </a:solidFill>
                <a:effectLst/>
                <a:latin typeface="+mj-lt"/>
                <a:ea typeface="Calibri" panose="020F0502020204030204" pitchFamily="34" charset="0"/>
                <a:cs typeface="Times New Roman" panose="02020603050405020304" pitchFamily="18" charset="0"/>
              </a:defRPr>
            </a:lvl1pPr>
          </a:lstStyle>
          <a:p>
            <a:r>
              <a:rPr lang="pl-PL" sz="900" dirty="0" err="1"/>
              <a:t>financing</a:t>
            </a:r>
            <a:r>
              <a:rPr lang="pl-PL" sz="900" dirty="0"/>
              <a:t>	                   </a:t>
            </a:r>
            <a:r>
              <a:rPr lang="pl-PL" sz="900" dirty="0" err="1"/>
              <a:t>other</a:t>
            </a:r>
            <a:r>
              <a:rPr lang="pl-PL" sz="900" dirty="0"/>
              <a:t>	                                      land </a:t>
            </a:r>
            <a:r>
              <a:rPr lang="pl-PL" sz="900" dirty="0" err="1"/>
              <a:t>premium</a:t>
            </a:r>
            <a:endParaRPr lang="pl-PL" sz="900" dirty="0"/>
          </a:p>
        </p:txBody>
      </p:sp>
      <p:sp>
        <p:nvSpPr>
          <p:cNvPr id="2" name="pole tekstowe 1">
            <a:extLst>
              <a:ext uri="{FF2B5EF4-FFF2-40B4-BE49-F238E27FC236}">
                <a16:creationId xmlns:a16="http://schemas.microsoft.com/office/drawing/2014/main" id="{D1AA8F6B-8956-054D-B576-C96F963CD947}"/>
              </a:ext>
            </a:extLst>
          </p:cNvPr>
          <p:cNvSpPr txBox="1"/>
          <p:nvPr/>
        </p:nvSpPr>
        <p:spPr>
          <a:xfrm>
            <a:off x="894132" y="3429000"/>
            <a:ext cx="5201868" cy="230832"/>
          </a:xfrm>
          <a:prstGeom prst="rect">
            <a:avLst/>
          </a:prstGeom>
          <a:noFill/>
        </p:spPr>
        <p:txBody>
          <a:bodyPr wrap="square" rtlCol="0">
            <a:spAutoFit/>
          </a:bodyPr>
          <a:lstStyle/>
          <a:p>
            <a:r>
              <a:rPr lang="pl-PL" sz="900" i="1" dirty="0">
                <a:solidFill>
                  <a:srgbClr val="7F7F7F"/>
                </a:solidFill>
              </a:rPr>
              <a:t>Jan.21  </a:t>
            </a:r>
            <a:r>
              <a:rPr lang="pl-PL" sz="900" i="1" dirty="0" err="1">
                <a:solidFill>
                  <a:srgbClr val="7F7F7F"/>
                </a:solidFill>
              </a:rPr>
              <a:t>Apr</a:t>
            </a:r>
            <a:r>
              <a:rPr lang="pl-PL" sz="900" i="1" dirty="0">
                <a:solidFill>
                  <a:srgbClr val="7F7F7F"/>
                </a:solidFill>
              </a:rPr>
              <a:t>. 21  Jul.21   Oct.21   Jan.22 Apr.22  Jul.22  Oct.22   Jan.23   Apr.23  Jun.23 Oct.23   Jan.24   Apr.24 </a:t>
            </a:r>
            <a:endParaRPr lang="pl-PL" sz="900" i="1" dirty="0"/>
          </a:p>
        </p:txBody>
      </p:sp>
    </p:spTree>
    <p:extLst>
      <p:ext uri="{BB962C8B-B14F-4D97-AF65-F5344CB8AC3E}">
        <p14:creationId xmlns:p14="http://schemas.microsoft.com/office/powerpoint/2010/main" val="273004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EF49D325-9732-1F5F-D182-1627FAFB034E}"/>
              </a:ext>
            </a:extLst>
          </p:cNvPr>
          <p:cNvSpPr/>
          <p:nvPr/>
        </p:nvSpPr>
        <p:spPr>
          <a:xfrm>
            <a:off x="6959064" y="3841635"/>
            <a:ext cx="4889008" cy="225889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numeru slajdu 1">
            <a:extLst>
              <a:ext uri="{FF2B5EF4-FFF2-40B4-BE49-F238E27FC236}">
                <a16:creationId xmlns:a16="http://schemas.microsoft.com/office/drawing/2014/main" id="{4830E35A-66AD-4589-2706-50677D3D720F}"/>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15</a:t>
            </a:fld>
            <a:endParaRPr lang="pl-PL" dirty="0"/>
          </a:p>
        </p:txBody>
      </p:sp>
      <p:graphicFrame>
        <p:nvGraphicFramePr>
          <p:cNvPr id="10" name="Wykres 9">
            <a:extLst>
              <a:ext uri="{FF2B5EF4-FFF2-40B4-BE49-F238E27FC236}">
                <a16:creationId xmlns:a16="http://schemas.microsoft.com/office/drawing/2014/main" id="{2F4BB69A-993F-F437-776D-2558C8DDF555}"/>
              </a:ext>
            </a:extLst>
          </p:cNvPr>
          <p:cNvGraphicFramePr/>
          <p:nvPr>
            <p:extLst>
              <p:ext uri="{D42A27DB-BD31-4B8C-83A1-F6EECF244321}">
                <p14:modId xmlns:p14="http://schemas.microsoft.com/office/powerpoint/2010/main" val="745337636"/>
              </p:ext>
            </p:extLst>
          </p:nvPr>
        </p:nvGraphicFramePr>
        <p:xfrm>
          <a:off x="343928" y="1831838"/>
          <a:ext cx="3371901" cy="1804511"/>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upa 10">
            <a:extLst>
              <a:ext uri="{FF2B5EF4-FFF2-40B4-BE49-F238E27FC236}">
                <a16:creationId xmlns:a16="http://schemas.microsoft.com/office/drawing/2014/main" id="{6701A306-8C8D-0A0C-673E-D07C0BD24079}"/>
              </a:ext>
            </a:extLst>
          </p:cNvPr>
          <p:cNvGrpSpPr/>
          <p:nvPr/>
        </p:nvGrpSpPr>
        <p:grpSpPr>
          <a:xfrm>
            <a:off x="2029773" y="1573892"/>
            <a:ext cx="1411115" cy="311841"/>
            <a:chOff x="2005932" y="1721037"/>
            <a:chExt cx="1241186" cy="311841"/>
          </a:xfrm>
        </p:grpSpPr>
        <p:cxnSp>
          <p:nvCxnSpPr>
            <p:cNvPr id="12" name="Łącznik prosty 11">
              <a:extLst>
                <a:ext uri="{FF2B5EF4-FFF2-40B4-BE49-F238E27FC236}">
                  <a16:creationId xmlns:a16="http://schemas.microsoft.com/office/drawing/2014/main" id="{EF886492-AA03-6942-1AEF-73AEB06C513C}"/>
                </a:ext>
              </a:extLst>
            </p:cNvPr>
            <p:cNvCxnSpPr>
              <a:cxnSpLocks/>
            </p:cNvCxnSpPr>
            <p:nvPr/>
          </p:nvCxnSpPr>
          <p:spPr>
            <a:xfrm flipV="1">
              <a:off x="2005932" y="1812381"/>
              <a:ext cx="1241186" cy="172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DBD528EC-2647-80B6-BFCE-8DCB469141F5}"/>
                </a:ext>
              </a:extLst>
            </p:cNvPr>
            <p:cNvCxnSpPr>
              <a:cxnSpLocks/>
            </p:cNvCxnSpPr>
            <p:nvPr/>
          </p:nvCxnSpPr>
          <p:spPr>
            <a:xfrm flipV="1">
              <a:off x="3247118" y="1806145"/>
              <a:ext cx="0" cy="22673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Prostokąt 14">
              <a:extLst>
                <a:ext uri="{FF2B5EF4-FFF2-40B4-BE49-F238E27FC236}">
                  <a16:creationId xmlns:a16="http://schemas.microsoft.com/office/drawing/2014/main" id="{ACFDB148-53F7-3875-0A18-D1DD8D5DD338}"/>
                </a:ext>
              </a:extLst>
            </p:cNvPr>
            <p:cNvSpPr/>
            <p:nvPr/>
          </p:nvSpPr>
          <p:spPr>
            <a:xfrm>
              <a:off x="2344029" y="172103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-5,4%</a:t>
              </a:r>
            </a:p>
          </p:txBody>
        </p:sp>
      </p:grpSp>
      <p:sp>
        <p:nvSpPr>
          <p:cNvPr id="16" name="TextBox 36">
            <a:extLst>
              <a:ext uri="{FF2B5EF4-FFF2-40B4-BE49-F238E27FC236}">
                <a16:creationId xmlns:a16="http://schemas.microsoft.com/office/drawing/2014/main" id="{791D6612-435D-B0EB-1D7A-4A5E29331E42}"/>
              </a:ext>
            </a:extLst>
          </p:cNvPr>
          <p:cNvSpPr txBox="1">
            <a:spLocks noChangeArrowheads="1"/>
          </p:cNvSpPr>
          <p:nvPr/>
        </p:nvSpPr>
        <p:spPr bwMode="auto">
          <a:xfrm>
            <a:off x="929188" y="880085"/>
            <a:ext cx="2825320" cy="833628"/>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Wolumeny sprzedaży [w tys. m</a:t>
            </a:r>
            <a:r>
              <a:rPr lang="pl-PL" baseline="30000" dirty="0"/>
              <a:t>3</a:t>
            </a:r>
            <a:r>
              <a:rPr lang="pl-PL" dirty="0"/>
              <a:t>]</a:t>
            </a:r>
          </a:p>
          <a:p>
            <a:pPr>
              <a:spcBef>
                <a:spcPts val="0"/>
              </a:spcBef>
            </a:pPr>
            <a:r>
              <a:rPr lang="en-GB" i="1" dirty="0"/>
              <a:t>Sales volumes [thousand of m</a:t>
            </a:r>
            <a:r>
              <a:rPr lang="en-GB" i="1" baseline="30000" dirty="0"/>
              <a:t>3</a:t>
            </a:r>
            <a:r>
              <a:rPr lang="en-GB" i="1" dirty="0"/>
              <a:t>]</a:t>
            </a:r>
          </a:p>
          <a:p>
            <a:pPr>
              <a:spcBef>
                <a:spcPts val="0"/>
              </a:spcBef>
            </a:pPr>
            <a:endParaRPr lang="pl-PL" dirty="0"/>
          </a:p>
        </p:txBody>
      </p:sp>
      <p:graphicFrame>
        <p:nvGraphicFramePr>
          <p:cNvPr id="17" name="Wykres 16">
            <a:extLst>
              <a:ext uri="{FF2B5EF4-FFF2-40B4-BE49-F238E27FC236}">
                <a16:creationId xmlns:a16="http://schemas.microsoft.com/office/drawing/2014/main" id="{3E795AD8-37D6-9B6B-4EBB-4709042E5DE6}"/>
              </a:ext>
            </a:extLst>
          </p:cNvPr>
          <p:cNvGraphicFramePr/>
          <p:nvPr>
            <p:extLst>
              <p:ext uri="{D42A27DB-BD31-4B8C-83A1-F6EECF244321}">
                <p14:modId xmlns:p14="http://schemas.microsoft.com/office/powerpoint/2010/main" val="2836113013"/>
              </p:ext>
            </p:extLst>
          </p:nvPr>
        </p:nvGraphicFramePr>
        <p:xfrm>
          <a:off x="3724216" y="1844193"/>
          <a:ext cx="3404618" cy="1804511"/>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36">
            <a:extLst>
              <a:ext uri="{FF2B5EF4-FFF2-40B4-BE49-F238E27FC236}">
                <a16:creationId xmlns:a16="http://schemas.microsoft.com/office/drawing/2014/main" id="{97CAC92C-791E-0E7B-25F7-BEE8C7BD2470}"/>
              </a:ext>
            </a:extLst>
          </p:cNvPr>
          <p:cNvSpPr txBox="1">
            <a:spLocks noChangeArrowheads="1"/>
          </p:cNvSpPr>
          <p:nvPr/>
        </p:nvSpPr>
        <p:spPr bwMode="auto">
          <a:xfrm>
            <a:off x="4090547" y="911020"/>
            <a:ext cx="2825320" cy="833628"/>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Przychody ogółem [w mln zł]</a:t>
            </a:r>
          </a:p>
          <a:p>
            <a:pPr>
              <a:spcBef>
                <a:spcPts val="0"/>
              </a:spcBef>
            </a:pPr>
            <a:r>
              <a:rPr lang="en-GB" i="1" dirty="0"/>
              <a:t>Revenues [PLN million]</a:t>
            </a:r>
          </a:p>
          <a:p>
            <a:pPr>
              <a:spcBef>
                <a:spcPts val="0"/>
              </a:spcBef>
            </a:pPr>
            <a:endParaRPr lang="pl-PL" dirty="0"/>
          </a:p>
        </p:txBody>
      </p:sp>
      <p:graphicFrame>
        <p:nvGraphicFramePr>
          <p:cNvPr id="19" name="Wykres 18">
            <a:extLst>
              <a:ext uri="{FF2B5EF4-FFF2-40B4-BE49-F238E27FC236}">
                <a16:creationId xmlns:a16="http://schemas.microsoft.com/office/drawing/2014/main" id="{011E26E1-3A8A-406D-9409-3F0BC709B53A}"/>
              </a:ext>
            </a:extLst>
          </p:cNvPr>
          <p:cNvGraphicFramePr/>
          <p:nvPr>
            <p:extLst>
              <p:ext uri="{D42A27DB-BD31-4B8C-83A1-F6EECF244321}">
                <p14:modId xmlns:p14="http://schemas.microsoft.com/office/powerpoint/2010/main" val="2902477806"/>
              </p:ext>
            </p:extLst>
          </p:nvPr>
        </p:nvGraphicFramePr>
        <p:xfrm>
          <a:off x="7117715" y="1509519"/>
          <a:ext cx="3404619" cy="2293101"/>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36">
            <a:extLst>
              <a:ext uri="{FF2B5EF4-FFF2-40B4-BE49-F238E27FC236}">
                <a16:creationId xmlns:a16="http://schemas.microsoft.com/office/drawing/2014/main" id="{FB6BEFB6-8A8F-A1B0-4133-9911DE3C9DF6}"/>
              </a:ext>
            </a:extLst>
          </p:cNvPr>
          <p:cNvSpPr txBox="1">
            <a:spLocks noChangeArrowheads="1"/>
          </p:cNvSpPr>
          <p:nvPr/>
        </p:nvSpPr>
        <p:spPr bwMode="auto">
          <a:xfrm>
            <a:off x="7529684" y="919202"/>
            <a:ext cx="2825320" cy="833628"/>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EBITDA (S) [w mln zł]</a:t>
            </a:r>
          </a:p>
          <a:p>
            <a:pPr>
              <a:spcBef>
                <a:spcPts val="0"/>
              </a:spcBef>
            </a:pPr>
            <a:r>
              <a:rPr lang="en-GB" i="1" dirty="0"/>
              <a:t>Adj. EBITDA [PLN million]</a:t>
            </a:r>
          </a:p>
          <a:p>
            <a:pPr>
              <a:spcBef>
                <a:spcPts val="0"/>
              </a:spcBef>
            </a:pPr>
            <a:endParaRPr lang="pl-PL" dirty="0"/>
          </a:p>
        </p:txBody>
      </p:sp>
      <p:grpSp>
        <p:nvGrpSpPr>
          <p:cNvPr id="21" name="Grupa 20">
            <a:extLst>
              <a:ext uri="{FF2B5EF4-FFF2-40B4-BE49-F238E27FC236}">
                <a16:creationId xmlns:a16="http://schemas.microsoft.com/office/drawing/2014/main" id="{E873B001-9B8B-3E57-5F8A-22CA24D9A494}"/>
              </a:ext>
            </a:extLst>
          </p:cNvPr>
          <p:cNvGrpSpPr/>
          <p:nvPr/>
        </p:nvGrpSpPr>
        <p:grpSpPr>
          <a:xfrm>
            <a:off x="5365773" y="1531610"/>
            <a:ext cx="1408310" cy="670945"/>
            <a:chOff x="1838808" y="1592280"/>
            <a:chExt cx="1408310" cy="1385964"/>
          </a:xfrm>
        </p:grpSpPr>
        <p:cxnSp>
          <p:nvCxnSpPr>
            <p:cNvPr id="22" name="Łącznik prosty 21">
              <a:extLst>
                <a:ext uri="{FF2B5EF4-FFF2-40B4-BE49-F238E27FC236}">
                  <a16:creationId xmlns:a16="http://schemas.microsoft.com/office/drawing/2014/main" id="{28732CF3-147B-7533-8C14-E24D7D704851}"/>
                </a:ext>
              </a:extLst>
            </p:cNvPr>
            <p:cNvCxnSpPr>
              <a:cxnSpLocks/>
            </p:cNvCxnSpPr>
            <p:nvPr/>
          </p:nvCxnSpPr>
          <p:spPr>
            <a:xfrm flipV="1">
              <a:off x="1838808" y="1811583"/>
              <a:ext cx="1408310" cy="79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Łącznik prosty 22">
              <a:extLst>
                <a:ext uri="{FF2B5EF4-FFF2-40B4-BE49-F238E27FC236}">
                  <a16:creationId xmlns:a16="http://schemas.microsoft.com/office/drawing/2014/main" id="{636853F8-C9CE-8C5C-890A-83A1E3CCFDD1}"/>
                </a:ext>
              </a:extLst>
            </p:cNvPr>
            <p:cNvCxnSpPr>
              <a:cxnSpLocks/>
            </p:cNvCxnSpPr>
            <p:nvPr/>
          </p:nvCxnSpPr>
          <p:spPr>
            <a:xfrm flipV="1">
              <a:off x="1838808" y="1806147"/>
              <a:ext cx="0" cy="74139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D64D7EEC-9421-5016-B6BA-3A96A317AB01}"/>
                </a:ext>
              </a:extLst>
            </p:cNvPr>
            <p:cNvCxnSpPr>
              <a:cxnSpLocks/>
            </p:cNvCxnSpPr>
            <p:nvPr/>
          </p:nvCxnSpPr>
          <p:spPr>
            <a:xfrm flipV="1">
              <a:off x="3247118" y="1806145"/>
              <a:ext cx="0" cy="11720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Prostokąt 24">
              <a:extLst>
                <a:ext uri="{FF2B5EF4-FFF2-40B4-BE49-F238E27FC236}">
                  <a16:creationId xmlns:a16="http://schemas.microsoft.com/office/drawing/2014/main" id="{68BDB284-8F1C-9156-A2DE-5D108F58B1E0}"/>
                </a:ext>
              </a:extLst>
            </p:cNvPr>
            <p:cNvSpPr/>
            <p:nvPr/>
          </p:nvSpPr>
          <p:spPr>
            <a:xfrm>
              <a:off x="2231255" y="1592280"/>
              <a:ext cx="603894" cy="427728"/>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-17,2%</a:t>
              </a:r>
            </a:p>
          </p:txBody>
        </p:sp>
      </p:grpSp>
      <p:sp>
        <p:nvSpPr>
          <p:cNvPr id="43" name="Tytuł 2">
            <a:extLst>
              <a:ext uri="{FF2B5EF4-FFF2-40B4-BE49-F238E27FC236}">
                <a16:creationId xmlns:a16="http://schemas.microsoft.com/office/drawing/2014/main" id="{BDDBBAEA-9DD8-DCE2-EAB5-7E9636506BC6}"/>
              </a:ext>
            </a:extLst>
          </p:cNvPr>
          <p:cNvSpPr txBox="1">
            <a:spLocks/>
          </p:cNvSpPr>
          <p:nvPr/>
        </p:nvSpPr>
        <p:spPr>
          <a:xfrm>
            <a:off x="663964" y="181614"/>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pl-PL" dirty="0"/>
              <a:t>SEGMENT PALIWA CIEKŁE / </a:t>
            </a:r>
            <a:r>
              <a:rPr lang="en-GB" i="1" dirty="0"/>
              <a:t>LIQUID </a:t>
            </a:r>
            <a:r>
              <a:rPr lang="pl-PL" i="1" dirty="0"/>
              <a:t>FUEL </a:t>
            </a:r>
            <a:r>
              <a:rPr lang="en-GB" i="1" dirty="0"/>
              <a:t>SEGMENT </a:t>
            </a:r>
          </a:p>
        </p:txBody>
      </p:sp>
      <p:cxnSp>
        <p:nvCxnSpPr>
          <p:cNvPr id="9" name="Łącznik prosty 8">
            <a:extLst>
              <a:ext uri="{FF2B5EF4-FFF2-40B4-BE49-F238E27FC236}">
                <a16:creationId xmlns:a16="http://schemas.microsoft.com/office/drawing/2014/main" id="{49328A8E-CF3E-9AED-79C1-78C022534EF2}"/>
              </a:ext>
            </a:extLst>
          </p:cNvPr>
          <p:cNvCxnSpPr>
            <a:cxnSpLocks/>
          </p:cNvCxnSpPr>
          <p:nvPr/>
        </p:nvCxnSpPr>
        <p:spPr>
          <a:xfrm flipV="1">
            <a:off x="2029773" y="1656142"/>
            <a:ext cx="0" cy="22673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PoleTekstowe 34">
            <a:extLst>
              <a:ext uri="{FF2B5EF4-FFF2-40B4-BE49-F238E27FC236}">
                <a16:creationId xmlns:a16="http://schemas.microsoft.com/office/drawing/2014/main" id="{4B5958D9-A72E-546B-EAC2-706E9077CE2D}"/>
              </a:ext>
            </a:extLst>
          </p:cNvPr>
          <p:cNvSpPr txBox="1">
            <a:spLocks noChangeArrowheads="1"/>
          </p:cNvSpPr>
          <p:nvPr/>
        </p:nvSpPr>
        <p:spPr bwMode="auto">
          <a:xfrm>
            <a:off x="193180" y="3938677"/>
            <a:ext cx="6580904" cy="274338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lnSpc>
                <a:spcPct val="100000"/>
              </a:lnSpc>
              <a:buFont typeface="Wingdings" panose="05000000000000000000" pitchFamily="2" charset="2"/>
              <a:buChar char="§"/>
            </a:pPr>
            <a:r>
              <a:rPr lang="pl-PL" dirty="0"/>
              <a:t>Sytuacja rynkowa </a:t>
            </a:r>
            <a:r>
              <a:rPr lang="pl-PL" dirty="0">
                <a:solidFill>
                  <a:srgbClr val="FF0000"/>
                </a:solidFill>
                <a:latin typeface="Helvetica" panose="020B0604020202020204" pitchFamily="34" charset="0"/>
                <a:cs typeface="Helvetica" panose="020B0604020202020204" pitchFamily="34" charset="0"/>
              </a:rPr>
              <a:t>► </a:t>
            </a:r>
            <a:r>
              <a:rPr lang="pl-PL" dirty="0"/>
              <a:t>otoczenie rynkowe uniemożliwiało osiąganie, na obrocie olejem napędowym, założonych marż</a:t>
            </a:r>
            <a:br>
              <a:rPr lang="pl-PL" dirty="0"/>
            </a:br>
            <a:r>
              <a:rPr lang="en-GB" i="1" dirty="0"/>
              <a:t>Market situation </a:t>
            </a:r>
            <a:r>
              <a:rPr lang="en-GB" i="1" dirty="0">
                <a:solidFill>
                  <a:srgbClr val="FF0000"/>
                </a:solidFill>
                <a:latin typeface="Helvetica" panose="020B0604020202020204" pitchFamily="34" charset="0"/>
                <a:cs typeface="Helvetica" panose="020B0604020202020204" pitchFamily="34" charset="0"/>
              </a:rPr>
              <a:t>► </a:t>
            </a:r>
            <a:r>
              <a:rPr lang="en-US" i="1" dirty="0"/>
              <a:t>the market environment made it impossible to achieve expected margins on diesel trading</a:t>
            </a:r>
            <a:endParaRPr lang="pl-PL" i="1" dirty="0"/>
          </a:p>
          <a:p>
            <a:pPr marL="161925" algn="l">
              <a:lnSpc>
                <a:spcPct val="100000"/>
              </a:lnSpc>
            </a:pPr>
            <a:endParaRPr lang="pl-PL" sz="500" i="1" dirty="0"/>
          </a:p>
          <a:p>
            <a:pPr marL="171450" indent="-171450" algn="l">
              <a:lnSpc>
                <a:spcPct val="100000"/>
              </a:lnSpc>
              <a:buFont typeface="Wingdings" panose="05000000000000000000" pitchFamily="2" charset="2"/>
              <a:buChar char="§"/>
            </a:pPr>
            <a:r>
              <a:rPr lang="pl-PL" dirty="0"/>
              <a:t>Rozwój segmentu </a:t>
            </a:r>
            <a:r>
              <a:rPr lang="pl-PL" dirty="0">
                <a:solidFill>
                  <a:srgbClr val="FF0000"/>
                </a:solidFill>
                <a:latin typeface="Helvetica" panose="020B0604020202020204" pitchFamily="34" charset="0"/>
                <a:cs typeface="Helvetica" panose="020B0604020202020204" pitchFamily="34" charset="0"/>
              </a:rPr>
              <a:t>► </a:t>
            </a:r>
            <a:r>
              <a:rPr lang="pl-PL" dirty="0"/>
              <a:t>częściowo erozja wyniku z tytułu obrotu olejem napędowym została skompensowana dodatkowym wynikiem EBITDA osiągniętym dzięki obrotowi benzyną i olejem opałowym</a:t>
            </a:r>
            <a:br>
              <a:rPr lang="pl-PL" dirty="0"/>
            </a:br>
            <a:r>
              <a:rPr lang="pl-PL" i="1" dirty="0"/>
              <a:t>Segment development </a:t>
            </a:r>
            <a:r>
              <a:rPr lang="en-GB" i="1" dirty="0"/>
              <a:t> </a:t>
            </a:r>
            <a:r>
              <a:rPr lang="en-GB" i="1" dirty="0">
                <a:solidFill>
                  <a:srgbClr val="FF0000"/>
                </a:solidFill>
                <a:latin typeface="Helvetica" panose="020B0604020202020204" pitchFamily="34" charset="0"/>
                <a:cs typeface="Helvetica" panose="020B0604020202020204" pitchFamily="34" charset="0"/>
              </a:rPr>
              <a:t>► </a:t>
            </a:r>
            <a:r>
              <a:rPr lang="en-US" i="1" dirty="0"/>
              <a:t>partially erosion of the result from diesel trading was offset by additional EBITDA achieved from petrol and heating oil trading</a:t>
            </a:r>
            <a:endParaRPr lang="pl-PL" i="1" dirty="0"/>
          </a:p>
          <a:p>
            <a:pPr marL="180975" algn="l">
              <a:lnSpc>
                <a:spcPct val="100000"/>
              </a:lnSpc>
            </a:pPr>
            <a:endParaRPr lang="pl-PL" sz="500" dirty="0"/>
          </a:p>
          <a:p>
            <a:pPr marL="171450" indent="-171450" algn="l">
              <a:lnSpc>
                <a:spcPct val="100000"/>
              </a:lnSpc>
              <a:buFont typeface="Wingdings" panose="05000000000000000000" pitchFamily="2" charset="2"/>
              <a:buChar char="§"/>
            </a:pPr>
            <a:r>
              <a:rPr lang="pl-PL" dirty="0"/>
              <a:t>Sprzedaż </a:t>
            </a:r>
            <a:r>
              <a:rPr lang="pl-PL" dirty="0">
                <a:solidFill>
                  <a:srgbClr val="FF0000"/>
                </a:solidFill>
                <a:latin typeface="Helvetica" panose="020B0604020202020204" pitchFamily="34" charset="0"/>
                <a:cs typeface="Helvetica" panose="020B0604020202020204" pitchFamily="34" charset="0"/>
              </a:rPr>
              <a:t>►</a:t>
            </a:r>
            <a:r>
              <a:rPr lang="pl-PL" dirty="0"/>
              <a:t> zaspakajanie potrzeb gospodarki ukraińskiej, jednak z niższą zrealizowaną marżą</a:t>
            </a:r>
            <a:br>
              <a:rPr lang="pl-PL" dirty="0"/>
            </a:br>
            <a:r>
              <a:rPr lang="en-GB" i="1" dirty="0"/>
              <a:t>Sale </a:t>
            </a:r>
            <a:r>
              <a:rPr lang="en-GB" i="1" dirty="0">
                <a:solidFill>
                  <a:srgbClr val="FF0000"/>
                </a:solidFill>
                <a:latin typeface="Helvetica" panose="020B0604020202020204" pitchFamily="34" charset="0"/>
                <a:cs typeface="Helvetica" panose="020B0604020202020204" pitchFamily="34" charset="0"/>
              </a:rPr>
              <a:t>►</a:t>
            </a:r>
            <a:r>
              <a:rPr lang="pl-PL" i="1" dirty="0">
                <a:solidFill>
                  <a:srgbClr val="FF0000"/>
                </a:solidFill>
                <a:latin typeface="Helvetica" panose="020B0604020202020204" pitchFamily="34" charset="0"/>
                <a:cs typeface="Helvetica" panose="020B0604020202020204" pitchFamily="34" charset="0"/>
              </a:rPr>
              <a:t> </a:t>
            </a:r>
            <a:r>
              <a:rPr lang="en-US" i="1" dirty="0"/>
              <a:t>meeting the needs of the Ukrainian economy, but with a lower </a:t>
            </a:r>
            <a:r>
              <a:rPr lang="en-US" i="1" dirty="0" err="1"/>
              <a:t>realised</a:t>
            </a:r>
            <a:r>
              <a:rPr lang="en-US" i="1" dirty="0"/>
              <a:t> margin</a:t>
            </a:r>
            <a:endParaRPr lang="pl-PL" i="1" dirty="0">
              <a:highlight>
                <a:srgbClr val="FFFF00"/>
              </a:highlight>
            </a:endParaRPr>
          </a:p>
        </p:txBody>
      </p:sp>
      <p:sp>
        <p:nvSpPr>
          <p:cNvPr id="4" name="pole tekstowe 3">
            <a:extLst>
              <a:ext uri="{FF2B5EF4-FFF2-40B4-BE49-F238E27FC236}">
                <a16:creationId xmlns:a16="http://schemas.microsoft.com/office/drawing/2014/main" id="{021AF58F-913B-1B16-15B3-42BEE5E0F0EE}"/>
              </a:ext>
            </a:extLst>
          </p:cNvPr>
          <p:cNvSpPr txBox="1"/>
          <p:nvPr/>
        </p:nvSpPr>
        <p:spPr>
          <a:xfrm>
            <a:off x="6965214" y="3849817"/>
            <a:ext cx="4882858" cy="276999"/>
          </a:xfrm>
          <a:prstGeom prst="rect">
            <a:avLst/>
          </a:prstGeom>
          <a:noFill/>
        </p:spPr>
        <p:txBody>
          <a:bodyPr wrap="square">
            <a:spAutoFit/>
          </a:bodyPr>
          <a:lstStyle/>
          <a:p>
            <a:pPr algn="ctr"/>
            <a:r>
              <a:rPr lang="pl-PL" sz="1200" b="1" dirty="0">
                <a:solidFill>
                  <a:srgbClr val="44546A"/>
                </a:solidFill>
                <a:latin typeface="Helvetica" panose="020B0604020202020204" pitchFamily="34" charset="0"/>
                <a:cs typeface="Helvetica" panose="020B0604020202020204" pitchFamily="34" charset="0"/>
              </a:rPr>
              <a:t>PERSPEKTYWY / </a:t>
            </a:r>
            <a:r>
              <a:rPr lang="en-GB" sz="1200" b="1" i="1" dirty="0">
                <a:solidFill>
                  <a:srgbClr val="44546A"/>
                </a:solidFill>
                <a:latin typeface="Helvetica" panose="020B0604020202020204" pitchFamily="34" charset="0"/>
                <a:cs typeface="Helvetica" panose="020B0604020202020204" pitchFamily="34" charset="0"/>
              </a:rPr>
              <a:t>OUTLOOK</a:t>
            </a:r>
            <a:endParaRPr lang="pl-PL" sz="1200" b="1" i="1" dirty="0">
              <a:solidFill>
                <a:srgbClr val="44546A"/>
              </a:solidFill>
              <a:latin typeface="Helvetica" panose="020B0604020202020204" pitchFamily="34" charset="0"/>
              <a:cs typeface="Helvetica" panose="020B0604020202020204" pitchFamily="34" charset="0"/>
            </a:endParaRPr>
          </a:p>
        </p:txBody>
      </p:sp>
      <p:sp>
        <p:nvSpPr>
          <p:cNvPr id="5" name="Subtitle 2">
            <a:extLst>
              <a:ext uri="{FF2B5EF4-FFF2-40B4-BE49-F238E27FC236}">
                <a16:creationId xmlns:a16="http://schemas.microsoft.com/office/drawing/2014/main" id="{A573613D-F48E-1B42-C987-97E9BF703C04}"/>
              </a:ext>
            </a:extLst>
          </p:cNvPr>
          <p:cNvSpPr txBox="1">
            <a:spLocks/>
          </p:cNvSpPr>
          <p:nvPr/>
        </p:nvSpPr>
        <p:spPr>
          <a:xfrm>
            <a:off x="6959065" y="4037510"/>
            <a:ext cx="4889007" cy="2173995"/>
          </a:xfrm>
          <a:prstGeom prst="rect">
            <a:avLst/>
          </a:prstGeom>
        </p:spPr>
        <p:txBody>
          <a:bodyPr wrap="square"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cs typeface="Helvetica" panose="020B0604020202020204" pitchFamily="34" charset="0"/>
              </a:rPr>
              <a:t>Zmiana struktury sprzedaży paliw i większa dywersyfikacja źródeł przychodów (wzrost sprzedaży benzyn, paliw lotniczych i żeglugowych)</a:t>
            </a:r>
            <a:br>
              <a:rPr lang="pl-PL" sz="900" dirty="0">
                <a:solidFill>
                  <a:srgbClr val="44546A"/>
                </a:solidFill>
                <a:latin typeface="Helvetica" panose="020B0604020202020204" pitchFamily="34"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Change in the structure of fuel sales and greater diversification of revenue sources (increase in sales of petrol, aviation and marine fuels</a:t>
            </a:r>
            <a:r>
              <a:rPr lang="pl-PL" sz="900" i="1" dirty="0">
                <a:solidFill>
                  <a:srgbClr val="44546A"/>
                </a:solidFill>
                <a:latin typeface="Helvetica" panose="020B0604020202020204" pitchFamily="34" charset="0"/>
                <a:ea typeface="Helvetica Neue" charset="0"/>
                <a:cs typeface="Helvetica" panose="020B0604020202020204" pitchFamily="34" charset="0"/>
              </a:rPr>
              <a:t>)</a:t>
            </a:r>
          </a:p>
          <a:p>
            <a:pPr algn="l" fontAlgn="auto">
              <a:lnSpc>
                <a:spcPct val="100000"/>
              </a:lnSpc>
              <a:spcBef>
                <a:spcPts val="300"/>
              </a:spcBef>
              <a:spcAft>
                <a:spcPts val="0"/>
              </a:spcAft>
              <a:defRPr/>
            </a:pPr>
            <a:endParaRPr lang="pl-PL" sz="900" i="1"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cs typeface="Helvetica" panose="020B0604020202020204" pitchFamily="34" charset="0"/>
              </a:rPr>
              <a:t>Potencjalny sezonowy wzrost popytu na paliwa będące konsekwencją odbicia gospodarczego</a:t>
            </a:r>
            <a:br>
              <a:rPr lang="pl-PL" sz="900" dirty="0">
                <a:solidFill>
                  <a:srgbClr val="44546A"/>
                </a:solidFill>
                <a:latin typeface="Helvetica" panose="020B0604020202020204" pitchFamily="34" charset="0"/>
                <a:cs typeface="Helvetica" panose="020B0604020202020204" pitchFamily="34" charset="0"/>
              </a:rPr>
            </a:br>
            <a:r>
              <a:rPr lang="en-US" sz="900" i="1" dirty="0">
                <a:solidFill>
                  <a:srgbClr val="44546A"/>
                </a:solidFill>
                <a:latin typeface="Helvetica" panose="020B0604020202020204" pitchFamily="34" charset="0"/>
                <a:cs typeface="Helvetica" panose="020B0604020202020204" pitchFamily="34" charset="0"/>
              </a:rPr>
              <a:t>Potential seasonal increase in demand for fuels resulting from the economic rebound</a:t>
            </a:r>
            <a:endParaRPr lang="pl-PL" sz="900" i="1" dirty="0">
              <a:solidFill>
                <a:srgbClr val="44546A"/>
              </a:solidFill>
              <a:latin typeface="Helvetica" panose="020B0604020202020204" pitchFamily="34" charset="0"/>
              <a:cs typeface="Helvetica" panose="020B0604020202020204" pitchFamily="34" charset="0"/>
            </a:endParaRPr>
          </a:p>
          <a:p>
            <a:pPr algn="l" fontAlgn="auto">
              <a:lnSpc>
                <a:spcPct val="100000"/>
              </a:lnSpc>
              <a:spcBef>
                <a:spcPts val="300"/>
              </a:spcBef>
              <a:spcAft>
                <a:spcPts val="0"/>
              </a:spcAft>
              <a:defRPr/>
            </a:pPr>
            <a:endParaRPr lang="pl-PL" sz="900"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ea typeface="Helvetica Neue" charset="0"/>
                <a:cs typeface="Helvetica" panose="020B0604020202020204" pitchFamily="34" charset="0"/>
              </a:rPr>
              <a:t>Działania </a:t>
            </a:r>
            <a:r>
              <a:rPr lang="pl-PL" sz="900" kern="1200" dirty="0">
                <a:solidFill>
                  <a:srgbClr val="44546A"/>
                </a:solidFill>
                <a:effectLst/>
                <a:latin typeface="Helvetica" panose="020B0604020202020204" pitchFamily="34" charset="0"/>
                <a:ea typeface="Helvetica Neue"/>
                <a:cs typeface="Helvetica" panose="020B0604020202020204" pitchFamily="34" charset="0"/>
              </a:rPr>
              <a:t>konkurencji na polskim rynku (kształtowanie premii lądowej i wejście nowych międzynarodowych koncernów)</a:t>
            </a:r>
            <a:br>
              <a:rPr lang="pl-PL" sz="900" kern="1200" dirty="0">
                <a:solidFill>
                  <a:srgbClr val="44546A"/>
                </a:solidFill>
                <a:effectLst/>
                <a:latin typeface="Helvetica" panose="020B0604020202020204" pitchFamily="34" charset="0"/>
                <a:ea typeface="Helvetica Neue"/>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Competition activities on the Polish market ( shaping of the land premium and entry of new multinationals)</a:t>
            </a:r>
            <a:endParaRPr lang="pl-PL" sz="300" i="1" dirty="0">
              <a:solidFill>
                <a:srgbClr val="44546A"/>
              </a:solidFill>
              <a:highlight>
                <a:srgbClr val="FFFF00"/>
              </a:highlight>
              <a:latin typeface="Helvetica" panose="020B0604020202020204" pitchFamily="34" charset="0"/>
              <a:ea typeface="Helvetica Neue" charset="0"/>
              <a:cs typeface="Helvetica" panose="020B0604020202020204" pitchFamily="34" charset="0"/>
            </a:endParaRPr>
          </a:p>
        </p:txBody>
      </p:sp>
      <p:pic>
        <p:nvPicPr>
          <p:cNvPr id="6" name="Picture 2" descr="Dodać Nowy Przycisk Plus | darmowa Ikony">
            <a:extLst>
              <a:ext uri="{FF2B5EF4-FFF2-40B4-BE49-F238E27FC236}">
                <a16:creationId xmlns:a16="http://schemas.microsoft.com/office/drawing/2014/main" id="{3F77988E-D984-FDAA-DAE8-23313A1662E0}"/>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9235" y="4154465"/>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Very Basic Minus Icon | Windows 8 Iconset | Icons8">
            <a:extLst>
              <a:ext uri="{FF2B5EF4-FFF2-40B4-BE49-F238E27FC236}">
                <a16:creationId xmlns:a16="http://schemas.microsoft.com/office/drawing/2014/main" id="{948D9210-1B33-FF68-D9E3-60450939DD51}"/>
              </a:ext>
            </a:extLst>
          </p:cNvPr>
          <p:cNvPicPr>
            <a:picLocks noChangeAspect="1" noChangeArrowheads="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11592" t="6503" r="5659" b="4729"/>
          <a:stretch/>
        </p:blipFill>
        <p:spPr bwMode="auto">
          <a:xfrm>
            <a:off x="6949447" y="5524728"/>
            <a:ext cx="186760" cy="2003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odać Nowy Przycisk Plus | darmowa Ikony">
            <a:extLst>
              <a:ext uri="{FF2B5EF4-FFF2-40B4-BE49-F238E27FC236}">
                <a16:creationId xmlns:a16="http://schemas.microsoft.com/office/drawing/2014/main" id="{0D088A42-6A2B-C8E3-E446-1924F40F0946}"/>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3507" y="4918167"/>
            <a:ext cx="180000"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49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1">
            <a:extLst>
              <a:ext uri="{FF2B5EF4-FFF2-40B4-BE49-F238E27FC236}">
                <a16:creationId xmlns:a16="http://schemas.microsoft.com/office/drawing/2014/main" id="{AB9F4B5E-79AA-5BA6-2B4A-DD79D2CF4418}"/>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16</a:t>
            </a:fld>
            <a:endParaRPr lang="pl-PL" dirty="0"/>
          </a:p>
        </p:txBody>
      </p:sp>
      <p:sp>
        <p:nvSpPr>
          <p:cNvPr id="7" name="Tytuł 2">
            <a:extLst>
              <a:ext uri="{FF2B5EF4-FFF2-40B4-BE49-F238E27FC236}">
                <a16:creationId xmlns:a16="http://schemas.microsoft.com/office/drawing/2014/main" id="{3A5793B6-B9F6-C224-73D7-A902B1AD628F}"/>
              </a:ext>
            </a:extLst>
          </p:cNvPr>
          <p:cNvSpPr>
            <a:spLocks noGrp="1"/>
          </p:cNvSpPr>
          <p:nvPr>
            <p:ph type="title"/>
          </p:nvPr>
        </p:nvSpPr>
        <p:spPr>
          <a:xfrm>
            <a:off x="663964" y="181614"/>
            <a:ext cx="11201943" cy="529840"/>
          </a:xfrm>
        </p:spPr>
        <p:txBody>
          <a:bodyPr>
            <a:normAutofit/>
          </a:bodyPr>
          <a:lstStyle/>
          <a:p>
            <a:r>
              <a:rPr lang="pl-PL" dirty="0"/>
              <a:t>SEGMENT LPG / </a:t>
            </a:r>
            <a:r>
              <a:rPr lang="en-GB" i="1" dirty="0"/>
              <a:t>LPG SEGMENT </a:t>
            </a:r>
            <a:endParaRPr lang="pl-PL" dirty="0"/>
          </a:p>
        </p:txBody>
      </p:sp>
      <p:graphicFrame>
        <p:nvGraphicFramePr>
          <p:cNvPr id="8" name="Wykres 7">
            <a:extLst>
              <a:ext uri="{FF2B5EF4-FFF2-40B4-BE49-F238E27FC236}">
                <a16:creationId xmlns:a16="http://schemas.microsoft.com/office/drawing/2014/main" id="{06115359-6AB7-8B1E-0C97-8BBCA8C933E3}"/>
              </a:ext>
            </a:extLst>
          </p:cNvPr>
          <p:cNvGraphicFramePr/>
          <p:nvPr>
            <p:extLst>
              <p:ext uri="{D42A27DB-BD31-4B8C-83A1-F6EECF244321}">
                <p14:modId xmlns:p14="http://schemas.microsoft.com/office/powerpoint/2010/main" val="3269728964"/>
              </p:ext>
            </p:extLst>
          </p:nvPr>
        </p:nvGraphicFramePr>
        <p:xfrm>
          <a:off x="334965" y="1977182"/>
          <a:ext cx="3281458" cy="180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6">
            <a:extLst>
              <a:ext uri="{FF2B5EF4-FFF2-40B4-BE49-F238E27FC236}">
                <a16:creationId xmlns:a16="http://schemas.microsoft.com/office/drawing/2014/main" id="{1ADD2347-3D48-03C2-C2A8-24D84426BA84}"/>
              </a:ext>
            </a:extLst>
          </p:cNvPr>
          <p:cNvSpPr txBox="1">
            <a:spLocks noChangeArrowheads="1"/>
          </p:cNvSpPr>
          <p:nvPr/>
        </p:nvSpPr>
        <p:spPr bwMode="auto">
          <a:xfrm>
            <a:off x="562592" y="919278"/>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Wolumeny sprzedaży [w tys. ton]</a:t>
            </a:r>
          </a:p>
          <a:p>
            <a:pPr>
              <a:spcBef>
                <a:spcPts val="0"/>
              </a:spcBef>
            </a:pPr>
            <a:r>
              <a:rPr lang="en-GB" i="1" dirty="0"/>
              <a:t>Sales volumes [thousand tonnes]</a:t>
            </a:r>
          </a:p>
        </p:txBody>
      </p:sp>
      <p:graphicFrame>
        <p:nvGraphicFramePr>
          <p:cNvPr id="10" name="Wykres 9">
            <a:extLst>
              <a:ext uri="{FF2B5EF4-FFF2-40B4-BE49-F238E27FC236}">
                <a16:creationId xmlns:a16="http://schemas.microsoft.com/office/drawing/2014/main" id="{695D6DC0-762A-8D50-70E0-EAB29842B3AD}"/>
              </a:ext>
            </a:extLst>
          </p:cNvPr>
          <p:cNvGraphicFramePr/>
          <p:nvPr>
            <p:extLst>
              <p:ext uri="{D42A27DB-BD31-4B8C-83A1-F6EECF244321}">
                <p14:modId xmlns:p14="http://schemas.microsoft.com/office/powerpoint/2010/main" val="1919804394"/>
              </p:ext>
            </p:extLst>
          </p:nvPr>
        </p:nvGraphicFramePr>
        <p:xfrm>
          <a:off x="3756533" y="1917177"/>
          <a:ext cx="3176810" cy="187203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36">
            <a:extLst>
              <a:ext uri="{FF2B5EF4-FFF2-40B4-BE49-F238E27FC236}">
                <a16:creationId xmlns:a16="http://schemas.microsoft.com/office/drawing/2014/main" id="{DB97E1B9-E50A-76B1-E0B8-FD0E9F1EB076}"/>
              </a:ext>
            </a:extLst>
          </p:cNvPr>
          <p:cNvSpPr txBox="1">
            <a:spLocks noChangeArrowheads="1"/>
          </p:cNvSpPr>
          <p:nvPr/>
        </p:nvSpPr>
        <p:spPr bwMode="auto">
          <a:xfrm>
            <a:off x="3824809" y="919324"/>
            <a:ext cx="2825320" cy="833628"/>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Przychody ogółem [w mln zł]</a:t>
            </a:r>
          </a:p>
          <a:p>
            <a:pPr>
              <a:spcBef>
                <a:spcPts val="0"/>
              </a:spcBef>
            </a:pPr>
            <a:r>
              <a:rPr lang="en-GB" i="1" dirty="0"/>
              <a:t>Revenues [PLN million]</a:t>
            </a:r>
          </a:p>
          <a:p>
            <a:pPr>
              <a:spcBef>
                <a:spcPts val="0"/>
              </a:spcBef>
            </a:pPr>
            <a:endParaRPr lang="pl-PL" dirty="0"/>
          </a:p>
        </p:txBody>
      </p:sp>
      <p:graphicFrame>
        <p:nvGraphicFramePr>
          <p:cNvPr id="12" name="Wykres 11">
            <a:extLst>
              <a:ext uri="{FF2B5EF4-FFF2-40B4-BE49-F238E27FC236}">
                <a16:creationId xmlns:a16="http://schemas.microsoft.com/office/drawing/2014/main" id="{75BE697F-B0B9-578C-6B12-46AF165836B3}"/>
              </a:ext>
            </a:extLst>
          </p:cNvPr>
          <p:cNvGraphicFramePr/>
          <p:nvPr>
            <p:extLst>
              <p:ext uri="{D42A27DB-BD31-4B8C-83A1-F6EECF244321}">
                <p14:modId xmlns:p14="http://schemas.microsoft.com/office/powerpoint/2010/main" val="251508937"/>
              </p:ext>
            </p:extLst>
          </p:nvPr>
        </p:nvGraphicFramePr>
        <p:xfrm>
          <a:off x="7220964" y="2016459"/>
          <a:ext cx="3279583" cy="180451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36">
            <a:extLst>
              <a:ext uri="{FF2B5EF4-FFF2-40B4-BE49-F238E27FC236}">
                <a16:creationId xmlns:a16="http://schemas.microsoft.com/office/drawing/2014/main" id="{52F3E6CB-EB17-F5C7-E16B-F600F1242F74}"/>
              </a:ext>
            </a:extLst>
          </p:cNvPr>
          <p:cNvSpPr txBox="1">
            <a:spLocks noChangeArrowheads="1"/>
          </p:cNvSpPr>
          <p:nvPr/>
        </p:nvSpPr>
        <p:spPr bwMode="auto">
          <a:xfrm>
            <a:off x="7195558" y="941880"/>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EBITDA (S) [w mln zł]</a:t>
            </a:r>
          </a:p>
          <a:p>
            <a:pPr>
              <a:spcBef>
                <a:spcPts val="0"/>
              </a:spcBef>
            </a:pPr>
            <a:r>
              <a:rPr lang="en-GB" i="1" dirty="0"/>
              <a:t>Adj. EBITDA [PLN million]</a:t>
            </a:r>
          </a:p>
        </p:txBody>
      </p:sp>
      <p:grpSp>
        <p:nvGrpSpPr>
          <p:cNvPr id="15" name="Grupa 14">
            <a:extLst>
              <a:ext uri="{FF2B5EF4-FFF2-40B4-BE49-F238E27FC236}">
                <a16:creationId xmlns:a16="http://schemas.microsoft.com/office/drawing/2014/main" id="{96F90643-02F2-26B9-86B2-47BC8CF2FBAF}"/>
              </a:ext>
            </a:extLst>
          </p:cNvPr>
          <p:cNvGrpSpPr/>
          <p:nvPr/>
        </p:nvGrpSpPr>
        <p:grpSpPr>
          <a:xfrm>
            <a:off x="2001866" y="1604549"/>
            <a:ext cx="1398976" cy="609841"/>
            <a:chOff x="2008769" y="1721037"/>
            <a:chExt cx="1238349" cy="609841"/>
          </a:xfrm>
        </p:grpSpPr>
        <p:cxnSp>
          <p:nvCxnSpPr>
            <p:cNvPr id="16" name="Łącznik prosty 15">
              <a:extLst>
                <a:ext uri="{FF2B5EF4-FFF2-40B4-BE49-F238E27FC236}">
                  <a16:creationId xmlns:a16="http://schemas.microsoft.com/office/drawing/2014/main" id="{9827A83B-BCBD-463A-467A-03E933B5085C}"/>
                </a:ext>
              </a:extLst>
            </p:cNvPr>
            <p:cNvCxnSpPr>
              <a:cxnSpLocks/>
            </p:cNvCxnSpPr>
            <p:nvPr/>
          </p:nvCxnSpPr>
          <p:spPr>
            <a:xfrm>
              <a:off x="2008769" y="1806143"/>
              <a:ext cx="1238349" cy="54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Łącznik prosty 16">
              <a:extLst>
                <a:ext uri="{FF2B5EF4-FFF2-40B4-BE49-F238E27FC236}">
                  <a16:creationId xmlns:a16="http://schemas.microsoft.com/office/drawing/2014/main" id="{50E05575-0721-4FA4-78D7-04EC8CA96156}"/>
                </a:ext>
              </a:extLst>
            </p:cNvPr>
            <p:cNvCxnSpPr>
              <a:cxnSpLocks/>
            </p:cNvCxnSpPr>
            <p:nvPr/>
          </p:nvCxnSpPr>
          <p:spPr>
            <a:xfrm flipV="1">
              <a:off x="2008769" y="1806146"/>
              <a:ext cx="0" cy="4394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2BF86AA7-3C39-131E-C2F4-1E0F0DAA0D3B}"/>
                </a:ext>
              </a:extLst>
            </p:cNvPr>
            <p:cNvCxnSpPr>
              <a:cxnSpLocks/>
            </p:cNvCxnSpPr>
            <p:nvPr/>
          </p:nvCxnSpPr>
          <p:spPr>
            <a:xfrm flipV="1">
              <a:off x="3247118" y="1806143"/>
              <a:ext cx="0" cy="5247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Prostokąt 18">
              <a:extLst>
                <a:ext uri="{FF2B5EF4-FFF2-40B4-BE49-F238E27FC236}">
                  <a16:creationId xmlns:a16="http://schemas.microsoft.com/office/drawing/2014/main" id="{C89B6A1C-49F5-A419-77B7-3C96162FEEB1}"/>
                </a:ext>
              </a:extLst>
            </p:cNvPr>
            <p:cNvSpPr/>
            <p:nvPr/>
          </p:nvSpPr>
          <p:spPr>
            <a:xfrm>
              <a:off x="2334216" y="172103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-7,6%</a:t>
              </a:r>
            </a:p>
          </p:txBody>
        </p:sp>
      </p:grpSp>
      <p:grpSp>
        <p:nvGrpSpPr>
          <p:cNvPr id="20" name="Grupa 19">
            <a:extLst>
              <a:ext uri="{FF2B5EF4-FFF2-40B4-BE49-F238E27FC236}">
                <a16:creationId xmlns:a16="http://schemas.microsoft.com/office/drawing/2014/main" id="{77526863-1418-6305-2ABD-8DBCF7E86B30}"/>
              </a:ext>
            </a:extLst>
          </p:cNvPr>
          <p:cNvGrpSpPr/>
          <p:nvPr/>
        </p:nvGrpSpPr>
        <p:grpSpPr>
          <a:xfrm>
            <a:off x="5304912" y="1555239"/>
            <a:ext cx="1401267" cy="659151"/>
            <a:chOff x="1893441" y="1721037"/>
            <a:chExt cx="1353677" cy="659151"/>
          </a:xfrm>
        </p:grpSpPr>
        <p:cxnSp>
          <p:nvCxnSpPr>
            <p:cNvPr id="21" name="Łącznik prosty 20">
              <a:extLst>
                <a:ext uri="{FF2B5EF4-FFF2-40B4-BE49-F238E27FC236}">
                  <a16:creationId xmlns:a16="http://schemas.microsoft.com/office/drawing/2014/main" id="{CFA1E423-D932-A0AE-AD79-BF2A8AC8D32A}"/>
                </a:ext>
              </a:extLst>
            </p:cNvPr>
            <p:cNvCxnSpPr>
              <a:cxnSpLocks/>
            </p:cNvCxnSpPr>
            <p:nvPr/>
          </p:nvCxnSpPr>
          <p:spPr>
            <a:xfrm>
              <a:off x="1903560" y="1810784"/>
              <a:ext cx="1343558" cy="7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Łącznik prosty 21">
              <a:extLst>
                <a:ext uri="{FF2B5EF4-FFF2-40B4-BE49-F238E27FC236}">
                  <a16:creationId xmlns:a16="http://schemas.microsoft.com/office/drawing/2014/main" id="{AB853843-2ACE-E833-270E-54727C9E252B}"/>
                </a:ext>
              </a:extLst>
            </p:cNvPr>
            <p:cNvCxnSpPr>
              <a:cxnSpLocks/>
            </p:cNvCxnSpPr>
            <p:nvPr/>
          </p:nvCxnSpPr>
          <p:spPr>
            <a:xfrm flipV="1">
              <a:off x="1893441" y="1806145"/>
              <a:ext cx="0" cy="27683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Łącznik prosty 22">
              <a:extLst>
                <a:ext uri="{FF2B5EF4-FFF2-40B4-BE49-F238E27FC236}">
                  <a16:creationId xmlns:a16="http://schemas.microsoft.com/office/drawing/2014/main" id="{0FFBFDFF-C855-1FA1-8C4B-F3780D2BD486}"/>
                </a:ext>
              </a:extLst>
            </p:cNvPr>
            <p:cNvCxnSpPr>
              <a:cxnSpLocks/>
            </p:cNvCxnSpPr>
            <p:nvPr/>
          </p:nvCxnSpPr>
          <p:spPr>
            <a:xfrm flipV="1">
              <a:off x="3247118" y="1806145"/>
              <a:ext cx="0" cy="57404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Prostokąt 23">
              <a:extLst>
                <a:ext uri="{FF2B5EF4-FFF2-40B4-BE49-F238E27FC236}">
                  <a16:creationId xmlns:a16="http://schemas.microsoft.com/office/drawing/2014/main" id="{C2411F7B-349D-CB4C-4E88-26F9C8583DE7}"/>
                </a:ext>
              </a:extLst>
            </p:cNvPr>
            <p:cNvSpPr/>
            <p:nvPr/>
          </p:nvSpPr>
          <p:spPr>
            <a:xfrm>
              <a:off x="2244982" y="172103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-27,5%</a:t>
              </a:r>
            </a:p>
          </p:txBody>
        </p:sp>
      </p:grpSp>
      <p:grpSp>
        <p:nvGrpSpPr>
          <p:cNvPr id="25" name="Grupa 24">
            <a:extLst>
              <a:ext uri="{FF2B5EF4-FFF2-40B4-BE49-F238E27FC236}">
                <a16:creationId xmlns:a16="http://schemas.microsoft.com/office/drawing/2014/main" id="{9AB1D729-D2DC-A5C0-8699-D2244380B0B0}"/>
              </a:ext>
            </a:extLst>
          </p:cNvPr>
          <p:cNvGrpSpPr/>
          <p:nvPr/>
        </p:nvGrpSpPr>
        <p:grpSpPr>
          <a:xfrm>
            <a:off x="8833218" y="1567796"/>
            <a:ext cx="1325167" cy="814014"/>
            <a:chOff x="1924987" y="1721037"/>
            <a:chExt cx="1325167" cy="787535"/>
          </a:xfrm>
        </p:grpSpPr>
        <p:cxnSp>
          <p:nvCxnSpPr>
            <p:cNvPr id="26" name="Łącznik prosty 25">
              <a:extLst>
                <a:ext uri="{FF2B5EF4-FFF2-40B4-BE49-F238E27FC236}">
                  <a16:creationId xmlns:a16="http://schemas.microsoft.com/office/drawing/2014/main" id="{2C2E1098-2717-4A0C-F8CD-6ECCB364B286}"/>
                </a:ext>
              </a:extLst>
            </p:cNvPr>
            <p:cNvCxnSpPr>
              <a:cxnSpLocks/>
            </p:cNvCxnSpPr>
            <p:nvPr/>
          </p:nvCxnSpPr>
          <p:spPr>
            <a:xfrm flipV="1">
              <a:off x="1924987" y="1805344"/>
              <a:ext cx="1325167" cy="623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a16="http://schemas.microsoft.com/office/drawing/2014/main" id="{5BEFD619-EE5E-A27F-18C6-941D85022ED5}"/>
                </a:ext>
              </a:extLst>
            </p:cNvPr>
            <p:cNvCxnSpPr>
              <a:cxnSpLocks/>
            </p:cNvCxnSpPr>
            <p:nvPr/>
          </p:nvCxnSpPr>
          <p:spPr>
            <a:xfrm flipV="1">
              <a:off x="1924987" y="1805344"/>
              <a:ext cx="0" cy="70322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Prostokąt 28">
              <a:extLst>
                <a:ext uri="{FF2B5EF4-FFF2-40B4-BE49-F238E27FC236}">
                  <a16:creationId xmlns:a16="http://schemas.microsoft.com/office/drawing/2014/main" id="{85BF12B4-C683-D279-48D4-72EE0EBA2A74}"/>
                </a:ext>
              </a:extLst>
            </p:cNvPr>
            <p:cNvSpPr/>
            <p:nvPr/>
          </p:nvSpPr>
          <p:spPr>
            <a:xfrm>
              <a:off x="2310034" y="172103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-67,2%</a:t>
              </a:r>
            </a:p>
          </p:txBody>
        </p:sp>
      </p:grpSp>
      <p:cxnSp>
        <p:nvCxnSpPr>
          <p:cNvPr id="30" name="Łącznik prosty 29">
            <a:extLst>
              <a:ext uri="{FF2B5EF4-FFF2-40B4-BE49-F238E27FC236}">
                <a16:creationId xmlns:a16="http://schemas.microsoft.com/office/drawing/2014/main" id="{851CECDA-5DB0-DC6C-1B3A-CC009BFBA301}"/>
              </a:ext>
            </a:extLst>
          </p:cNvPr>
          <p:cNvCxnSpPr>
            <a:cxnSpLocks/>
          </p:cNvCxnSpPr>
          <p:nvPr/>
        </p:nvCxnSpPr>
        <p:spPr>
          <a:xfrm flipV="1">
            <a:off x="10158385" y="1640347"/>
            <a:ext cx="0" cy="121284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PoleTekstowe 34">
            <a:extLst>
              <a:ext uri="{FF2B5EF4-FFF2-40B4-BE49-F238E27FC236}">
                <a16:creationId xmlns:a16="http://schemas.microsoft.com/office/drawing/2014/main" id="{794CC4F0-746D-4B35-8C6F-13E78104790E}"/>
              </a:ext>
            </a:extLst>
          </p:cNvPr>
          <p:cNvSpPr txBox="1">
            <a:spLocks noChangeArrowheads="1"/>
          </p:cNvSpPr>
          <p:nvPr/>
        </p:nvSpPr>
        <p:spPr bwMode="auto">
          <a:xfrm>
            <a:off x="227172" y="3936316"/>
            <a:ext cx="6660992" cy="1743108"/>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lnSpc>
                <a:spcPct val="100000"/>
              </a:lnSpc>
              <a:spcBef>
                <a:spcPts val="600"/>
              </a:spcBef>
              <a:buFont typeface="Wingdings" panose="05000000000000000000" pitchFamily="2" charset="2"/>
              <a:buChar char="§"/>
            </a:pPr>
            <a:r>
              <a:rPr lang="pl-PL" dirty="0"/>
              <a:t>Sytuacja rynkowa</a:t>
            </a:r>
            <a:r>
              <a:rPr lang="en-GB" dirty="0"/>
              <a:t> </a:t>
            </a:r>
            <a:r>
              <a:rPr lang="en-GB" dirty="0">
                <a:solidFill>
                  <a:srgbClr val="FF0000"/>
                </a:solidFill>
                <a:latin typeface="Helvetica" panose="020B0604020202020204" pitchFamily="34" charset="0"/>
                <a:cs typeface="Helvetica" panose="020B0604020202020204" pitchFamily="34" charset="0"/>
              </a:rPr>
              <a:t>►</a:t>
            </a:r>
            <a:r>
              <a:rPr lang="en-GB" dirty="0"/>
              <a:t> </a:t>
            </a:r>
            <a:r>
              <a:rPr lang="pl-PL" dirty="0"/>
              <a:t>nadpodaż gazu LPG w Polsce i związane z tym zmniejszenie marż</a:t>
            </a:r>
            <a:br>
              <a:rPr lang="pl-PL" dirty="0"/>
            </a:br>
            <a:r>
              <a:rPr lang="pl-PL" i="1" dirty="0"/>
              <a:t>Market </a:t>
            </a:r>
            <a:r>
              <a:rPr lang="pl-PL" i="1" dirty="0" err="1"/>
              <a:t>situation</a:t>
            </a:r>
            <a:r>
              <a:rPr lang="pl-PL" i="1" dirty="0"/>
              <a:t> </a:t>
            </a:r>
            <a:r>
              <a:rPr lang="en-GB" i="1" dirty="0"/>
              <a:t> </a:t>
            </a:r>
            <a:r>
              <a:rPr lang="en-GB" i="1" dirty="0">
                <a:solidFill>
                  <a:srgbClr val="FF0000"/>
                </a:solidFill>
                <a:latin typeface="Helvetica" panose="020B0604020202020204" pitchFamily="34" charset="0"/>
                <a:cs typeface="Helvetica" panose="020B0604020202020204" pitchFamily="34" charset="0"/>
              </a:rPr>
              <a:t>► </a:t>
            </a:r>
            <a:r>
              <a:rPr lang="en-US" i="1" dirty="0"/>
              <a:t>oversupply of LPG in Poland and the resulting reduction in margins</a:t>
            </a:r>
            <a:endParaRPr lang="pl-PL" i="1" dirty="0">
              <a:highlight>
                <a:srgbClr val="FFFF00"/>
              </a:highlight>
            </a:endParaRPr>
          </a:p>
          <a:p>
            <a:pPr marL="161925" algn="l">
              <a:lnSpc>
                <a:spcPct val="100000"/>
              </a:lnSpc>
              <a:spcBef>
                <a:spcPts val="600"/>
              </a:spcBef>
            </a:pPr>
            <a:endParaRPr lang="pl-PL" sz="500" i="1" dirty="0"/>
          </a:p>
          <a:p>
            <a:pPr marL="171450" indent="-171450" algn="l">
              <a:lnSpc>
                <a:spcPct val="100000"/>
              </a:lnSpc>
              <a:spcBef>
                <a:spcPts val="600"/>
              </a:spcBef>
              <a:buFont typeface="Wingdings" panose="05000000000000000000" pitchFamily="2" charset="2"/>
              <a:buChar char="§"/>
            </a:pPr>
            <a:r>
              <a:rPr lang="pl-PL" dirty="0"/>
              <a:t>Sprzedaż</a:t>
            </a:r>
            <a:r>
              <a:rPr lang="en-GB" dirty="0"/>
              <a:t> </a:t>
            </a:r>
            <a:r>
              <a:rPr lang="en-GB" dirty="0">
                <a:solidFill>
                  <a:srgbClr val="FF0000"/>
                </a:solidFill>
                <a:latin typeface="Helvetica" panose="020B0604020202020204" pitchFamily="34" charset="0"/>
                <a:cs typeface="Helvetica" panose="020B0604020202020204" pitchFamily="34" charset="0"/>
              </a:rPr>
              <a:t>► </a:t>
            </a:r>
            <a:r>
              <a:rPr lang="pl-PL" dirty="0"/>
              <a:t>zaspakajanie potrzeb gospodarki ukraińskiej z wykorzystaniem baz paliw należących do Grupy, w tym w szczególności magazynu gazu LPG zlokalizowanego w Piotrkowie Trybunalskim</a:t>
            </a:r>
            <a:br>
              <a:rPr lang="pl-PL" dirty="0"/>
            </a:br>
            <a:r>
              <a:rPr lang="pl-PL" i="1" dirty="0"/>
              <a:t>Sale</a:t>
            </a:r>
            <a:r>
              <a:rPr lang="en-GB" i="1" dirty="0"/>
              <a:t> </a:t>
            </a:r>
            <a:r>
              <a:rPr lang="en-GB" i="1" dirty="0">
                <a:solidFill>
                  <a:srgbClr val="FF0000"/>
                </a:solidFill>
                <a:latin typeface="Helvetica" panose="020B0604020202020204" pitchFamily="34" charset="0"/>
                <a:cs typeface="Helvetica" panose="020B0604020202020204" pitchFamily="34" charset="0"/>
              </a:rPr>
              <a:t>► </a:t>
            </a:r>
            <a:r>
              <a:rPr lang="en-US" i="1" dirty="0"/>
              <a:t>meeting the needs of the Ukrainian economy using the Group's fuel depots, including in particular the LPG depot located in </a:t>
            </a:r>
            <a:r>
              <a:rPr lang="en-US" i="1" dirty="0" err="1"/>
              <a:t>Piotrków</a:t>
            </a:r>
            <a:r>
              <a:rPr lang="en-US" i="1" dirty="0"/>
              <a:t> Trybunalski</a:t>
            </a:r>
            <a:endParaRPr lang="en-GB" sz="500" dirty="0"/>
          </a:p>
        </p:txBody>
      </p:sp>
      <p:sp>
        <p:nvSpPr>
          <p:cNvPr id="3" name="Prostokąt 2">
            <a:extLst>
              <a:ext uri="{FF2B5EF4-FFF2-40B4-BE49-F238E27FC236}">
                <a16:creationId xmlns:a16="http://schemas.microsoft.com/office/drawing/2014/main" id="{4A2B54DB-867F-303D-C945-F783105AE4ED}"/>
              </a:ext>
            </a:extLst>
          </p:cNvPr>
          <p:cNvSpPr/>
          <p:nvPr/>
        </p:nvSpPr>
        <p:spPr>
          <a:xfrm>
            <a:off x="6888163" y="3841635"/>
            <a:ext cx="4959909" cy="26480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F12BBABB-569A-84AB-B84A-ECC0D782C569}"/>
              </a:ext>
            </a:extLst>
          </p:cNvPr>
          <p:cNvSpPr txBox="1"/>
          <p:nvPr/>
        </p:nvSpPr>
        <p:spPr>
          <a:xfrm>
            <a:off x="6965214" y="3849817"/>
            <a:ext cx="4882858" cy="276999"/>
          </a:xfrm>
          <a:prstGeom prst="rect">
            <a:avLst/>
          </a:prstGeom>
          <a:noFill/>
        </p:spPr>
        <p:txBody>
          <a:bodyPr wrap="square">
            <a:spAutoFit/>
          </a:bodyPr>
          <a:lstStyle/>
          <a:p>
            <a:pPr algn="ctr"/>
            <a:r>
              <a:rPr lang="pl-PL" sz="1200" b="1" dirty="0">
                <a:solidFill>
                  <a:srgbClr val="44546A"/>
                </a:solidFill>
                <a:latin typeface="Helvetica" panose="020B0604020202020204" pitchFamily="34" charset="0"/>
                <a:cs typeface="Helvetica" panose="020B0604020202020204" pitchFamily="34" charset="0"/>
              </a:rPr>
              <a:t>PERSPEKTYWY / </a:t>
            </a:r>
            <a:r>
              <a:rPr lang="en-GB" sz="1200" b="1" i="1" dirty="0">
                <a:solidFill>
                  <a:srgbClr val="44546A"/>
                </a:solidFill>
                <a:latin typeface="Helvetica" panose="020B0604020202020204" pitchFamily="34" charset="0"/>
                <a:cs typeface="Helvetica" panose="020B0604020202020204" pitchFamily="34" charset="0"/>
              </a:rPr>
              <a:t>OUTLOOK</a:t>
            </a:r>
            <a:endParaRPr lang="pl-PL" sz="1200" b="1" i="1" dirty="0">
              <a:solidFill>
                <a:srgbClr val="44546A"/>
              </a:solidFill>
              <a:latin typeface="Helvetica" panose="020B0604020202020204" pitchFamily="34" charset="0"/>
              <a:cs typeface="Helvetica" panose="020B0604020202020204" pitchFamily="34" charset="0"/>
            </a:endParaRPr>
          </a:p>
        </p:txBody>
      </p:sp>
      <p:sp>
        <p:nvSpPr>
          <p:cNvPr id="5" name="Subtitle 2">
            <a:extLst>
              <a:ext uri="{FF2B5EF4-FFF2-40B4-BE49-F238E27FC236}">
                <a16:creationId xmlns:a16="http://schemas.microsoft.com/office/drawing/2014/main" id="{5F7CC2E9-E97F-B81B-89BD-C90B29F14531}"/>
              </a:ext>
            </a:extLst>
          </p:cNvPr>
          <p:cNvSpPr txBox="1">
            <a:spLocks/>
          </p:cNvSpPr>
          <p:nvPr/>
        </p:nvSpPr>
        <p:spPr>
          <a:xfrm>
            <a:off x="6965214" y="4037510"/>
            <a:ext cx="4882858" cy="2489466"/>
          </a:xfrm>
          <a:prstGeom prst="rect">
            <a:avLst/>
          </a:prstGeom>
        </p:spPr>
        <p:txBody>
          <a:bodyPr wrap="square"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cs typeface="Helvetica" panose="020B0604020202020204" pitchFamily="34" charset="0"/>
              </a:rPr>
              <a:t>Sankcje nałożone na produkt rosyjski, zgodnie z którymi od grudnia 2024 r. import tego produktu z kierunku wschodniego będzie zabroniony</a:t>
            </a:r>
            <a:br>
              <a:rPr lang="pl-PL" sz="900" dirty="0">
                <a:solidFill>
                  <a:srgbClr val="44546A"/>
                </a:solidFill>
                <a:latin typeface="Helvetica" panose="020B0604020202020204" pitchFamily="34"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Sanctions imposed on Russian product, according to which imports of this product from the eastern direction will be banned from December 2024</a:t>
            </a:r>
            <a:endParaRPr lang="pl-PL" sz="300" i="1" dirty="0">
              <a:solidFill>
                <a:srgbClr val="44546A"/>
              </a:solidFill>
              <a:highlight>
                <a:srgbClr val="FFFF00"/>
              </a:highlight>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ea typeface="Helvetica Neue" charset="0"/>
                <a:cs typeface="Helvetica" panose="020B0604020202020204" pitchFamily="34" charset="0"/>
              </a:rPr>
              <a:t>Zwiększenie elastyczności logistycznej (dostęp do nowego terminala gazu LPG w Niemczech)</a:t>
            </a:r>
            <a:br>
              <a:rPr lang="pl-PL" sz="900" dirty="0">
                <a:solidFill>
                  <a:srgbClr val="44546A"/>
                </a:solidFill>
                <a:latin typeface="Helvetica" panose="020B0604020202020204" pitchFamily="34" charset="0"/>
                <a:ea typeface="Helvetica Neue"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Increased logistical flexibility (access to new LPG terminal in Germany)</a:t>
            </a:r>
            <a:endParaRPr lang="pl-PL" sz="300"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ea typeface="Helvetica Neue" charset="0"/>
                <a:cs typeface="Helvetica" panose="020B0604020202020204" pitchFamily="34" charset="0"/>
              </a:rPr>
              <a:t>Działania </a:t>
            </a:r>
            <a:r>
              <a:rPr lang="pl-PL" sz="900" kern="1200" dirty="0">
                <a:solidFill>
                  <a:srgbClr val="44546A"/>
                </a:solidFill>
                <a:effectLst/>
                <a:latin typeface="Helvetica" panose="020B0604020202020204" pitchFamily="34" charset="0"/>
                <a:ea typeface="Helvetica Neue"/>
                <a:cs typeface="Helvetica" panose="020B0604020202020204" pitchFamily="34" charset="0"/>
              </a:rPr>
              <a:t>konkurencji na rynku gazy LPG ograniczające możliwości osiągania satysfakcjonujących marż</a:t>
            </a:r>
            <a:br>
              <a:rPr lang="pl-PL" sz="900" kern="1200" dirty="0">
                <a:solidFill>
                  <a:srgbClr val="44546A"/>
                </a:solidFill>
                <a:effectLst/>
                <a:latin typeface="Helvetica" panose="020B0604020202020204" pitchFamily="34" charset="0"/>
                <a:ea typeface="Helvetica Neue"/>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Actions of competition in the LPG market limiting opportunities to achieve satisfactory margins</a:t>
            </a:r>
            <a:endParaRPr lang="pl-PL" sz="300" i="1" dirty="0">
              <a:solidFill>
                <a:srgbClr val="44546A"/>
              </a:solidFill>
              <a:highlight>
                <a:srgbClr val="FFFF00"/>
              </a:highlight>
              <a:latin typeface="Helvetica" panose="020B0604020202020204" pitchFamily="34" charset="0"/>
              <a:ea typeface="Helvetica Neue" charset="0"/>
              <a:cs typeface="Helvetica" panose="020B0604020202020204" pitchFamily="34" charset="0"/>
            </a:endParaRPr>
          </a:p>
          <a:p>
            <a:pPr indent="-173990" algn="l">
              <a:lnSpc>
                <a:spcPct val="100000"/>
              </a:lnSpc>
              <a:spcBef>
                <a:spcPts val="300"/>
              </a:spcBef>
            </a:pPr>
            <a:r>
              <a:rPr lang="pl-PL" sz="900" dirty="0">
                <a:solidFill>
                  <a:srgbClr val="44546A"/>
                </a:solidFill>
                <a:latin typeface="Helvetica" panose="020B0604020202020204" pitchFamily="34" charset="0"/>
                <a:cs typeface="Helvetica" panose="020B0604020202020204" pitchFamily="34" charset="0"/>
              </a:rPr>
              <a:t>Rozwiązania wprowadzone przez stronę ukraińską ograniczającą możliwość wykonywania międzynarodowych usług transportowych przez ich obywateli</a:t>
            </a:r>
            <a:br>
              <a:rPr lang="pl-PL" sz="900" dirty="0">
                <a:solidFill>
                  <a:srgbClr val="44546A"/>
                </a:solidFill>
                <a:latin typeface="Helvetica" panose="020B0604020202020204" pitchFamily="34" charset="0"/>
                <a:cs typeface="Helvetica" panose="020B0604020202020204" pitchFamily="34" charset="0"/>
              </a:rPr>
            </a:br>
            <a:r>
              <a:rPr lang="en-US" sz="900" i="1" dirty="0">
                <a:solidFill>
                  <a:srgbClr val="44546A"/>
                </a:solidFill>
                <a:latin typeface="Helvetica" panose="020B0604020202020204" pitchFamily="34" charset="0"/>
                <a:cs typeface="Helvetica" panose="020B0604020202020204" pitchFamily="34" charset="0"/>
              </a:rPr>
              <a:t>Solutions introduced by the Ukrainian side limiting the possibility for their citizens to perform international transport services</a:t>
            </a:r>
            <a:endParaRPr lang="pl-PL" sz="900" i="1" dirty="0">
              <a:solidFill>
                <a:srgbClr val="44546A"/>
              </a:solidFill>
              <a:latin typeface="Helvetica" panose="020B0604020202020204" pitchFamily="34" charset="0"/>
              <a:cs typeface="Helvetica" panose="020B0604020202020204" pitchFamily="34" charset="0"/>
            </a:endParaRPr>
          </a:p>
        </p:txBody>
      </p:sp>
      <p:pic>
        <p:nvPicPr>
          <p:cNvPr id="14" name="Picture 2" descr="Dodać Nowy Przycisk Plus | darmowa Ikony">
            <a:extLst>
              <a:ext uri="{FF2B5EF4-FFF2-40B4-BE49-F238E27FC236}">
                <a16:creationId xmlns:a16="http://schemas.microsoft.com/office/drawing/2014/main" id="{0AEDFDE4-D038-401B-BD83-312C4E05A76E}"/>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61935" y="4140710"/>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Very Basic Minus Icon | Windows 8 Iconset | Icons8">
            <a:extLst>
              <a:ext uri="{FF2B5EF4-FFF2-40B4-BE49-F238E27FC236}">
                <a16:creationId xmlns:a16="http://schemas.microsoft.com/office/drawing/2014/main" id="{50AF05F8-3356-95DC-90C3-1A58AB87029D}"/>
              </a:ext>
            </a:extLst>
          </p:cNvPr>
          <p:cNvPicPr>
            <a:picLocks noChangeAspect="1" noChangeArrowheads="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11592" t="6503" r="5659" b="4729"/>
          <a:stretch/>
        </p:blipFill>
        <p:spPr bwMode="auto">
          <a:xfrm>
            <a:off x="6957913" y="5186060"/>
            <a:ext cx="186760" cy="2003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Dodać Nowy Przycisk Plus | darmowa Ikony">
            <a:extLst>
              <a:ext uri="{FF2B5EF4-FFF2-40B4-BE49-F238E27FC236}">
                <a16:creationId xmlns:a16="http://schemas.microsoft.com/office/drawing/2014/main" id="{8A28AC62-6C1D-ECD6-E5C1-CD21172BFEDC}"/>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6207" y="4730843"/>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Very Basic Minus Icon | Windows 8 Iconset | Icons8">
            <a:extLst>
              <a:ext uri="{FF2B5EF4-FFF2-40B4-BE49-F238E27FC236}">
                <a16:creationId xmlns:a16="http://schemas.microsoft.com/office/drawing/2014/main" id="{6B75984A-99B4-CD1A-1848-6BE84FDBA3AD}"/>
              </a:ext>
            </a:extLst>
          </p:cNvPr>
          <p:cNvPicPr>
            <a:picLocks noChangeAspect="1" noChangeArrowheads="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11592" t="6503" r="5659" b="4729"/>
          <a:stretch/>
        </p:blipFill>
        <p:spPr bwMode="auto">
          <a:xfrm>
            <a:off x="6955588" y="5765192"/>
            <a:ext cx="186760" cy="20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2">
            <a:extLst>
              <a:ext uri="{FF2B5EF4-FFF2-40B4-BE49-F238E27FC236}">
                <a16:creationId xmlns:a16="http://schemas.microsoft.com/office/drawing/2014/main" id="{F184FFED-CEB3-BB2B-4BB1-00A9BD17560F}"/>
              </a:ext>
            </a:extLst>
          </p:cNvPr>
          <p:cNvSpPr>
            <a:spLocks noGrp="1"/>
          </p:cNvSpPr>
          <p:nvPr>
            <p:ph type="title"/>
          </p:nvPr>
        </p:nvSpPr>
        <p:spPr>
          <a:xfrm>
            <a:off x="663964" y="142272"/>
            <a:ext cx="11201943" cy="529840"/>
          </a:xfrm>
        </p:spPr>
        <p:txBody>
          <a:bodyPr>
            <a:normAutofit/>
          </a:bodyPr>
          <a:lstStyle/>
          <a:p>
            <a:r>
              <a:rPr lang="pl-PL" dirty="0"/>
              <a:t>SEGMENT GAZ ZIEMNY / </a:t>
            </a:r>
            <a:r>
              <a:rPr lang="en-GB" i="1" dirty="0"/>
              <a:t>NATURAL GAS SEGMENT</a:t>
            </a:r>
            <a:endParaRPr lang="pl-PL" dirty="0"/>
          </a:p>
        </p:txBody>
      </p:sp>
      <p:graphicFrame>
        <p:nvGraphicFramePr>
          <p:cNvPr id="7" name="Wykres 6">
            <a:extLst>
              <a:ext uri="{FF2B5EF4-FFF2-40B4-BE49-F238E27FC236}">
                <a16:creationId xmlns:a16="http://schemas.microsoft.com/office/drawing/2014/main" id="{C9DB2AD8-89E9-778B-387E-9D1C2D46D17F}"/>
              </a:ext>
            </a:extLst>
          </p:cNvPr>
          <p:cNvGraphicFramePr/>
          <p:nvPr>
            <p:extLst>
              <p:ext uri="{D42A27DB-BD31-4B8C-83A1-F6EECF244321}">
                <p14:modId xmlns:p14="http://schemas.microsoft.com/office/powerpoint/2010/main" val="583994288"/>
              </p:ext>
            </p:extLst>
          </p:nvPr>
        </p:nvGraphicFramePr>
        <p:xfrm>
          <a:off x="357439" y="1849295"/>
          <a:ext cx="3408595" cy="180451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6">
            <a:extLst>
              <a:ext uri="{FF2B5EF4-FFF2-40B4-BE49-F238E27FC236}">
                <a16:creationId xmlns:a16="http://schemas.microsoft.com/office/drawing/2014/main" id="{43192AE1-2769-617F-D853-E79C832694BE}"/>
              </a:ext>
            </a:extLst>
          </p:cNvPr>
          <p:cNvSpPr txBox="1">
            <a:spLocks noChangeArrowheads="1"/>
          </p:cNvSpPr>
          <p:nvPr/>
        </p:nvSpPr>
        <p:spPr bwMode="auto">
          <a:xfrm>
            <a:off x="679149" y="892797"/>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Wolumeny sprzedaży* [</a:t>
            </a:r>
            <a:r>
              <a:rPr lang="pl-PL" dirty="0" err="1"/>
              <a:t>GWh</a:t>
            </a:r>
            <a:r>
              <a:rPr lang="pl-PL" dirty="0"/>
              <a:t>]</a:t>
            </a:r>
          </a:p>
          <a:p>
            <a:pPr>
              <a:spcBef>
                <a:spcPts val="0"/>
              </a:spcBef>
            </a:pPr>
            <a:r>
              <a:rPr lang="en-GB" i="1" dirty="0"/>
              <a:t>Sales volumes* [GWh]</a:t>
            </a:r>
          </a:p>
        </p:txBody>
      </p:sp>
      <p:graphicFrame>
        <p:nvGraphicFramePr>
          <p:cNvPr id="9" name="Wykres 8">
            <a:extLst>
              <a:ext uri="{FF2B5EF4-FFF2-40B4-BE49-F238E27FC236}">
                <a16:creationId xmlns:a16="http://schemas.microsoft.com/office/drawing/2014/main" id="{0059D3C8-81F7-D375-693D-A33EEB7390F5}"/>
              </a:ext>
            </a:extLst>
          </p:cNvPr>
          <p:cNvGraphicFramePr/>
          <p:nvPr>
            <p:extLst>
              <p:ext uri="{D42A27DB-BD31-4B8C-83A1-F6EECF244321}">
                <p14:modId xmlns:p14="http://schemas.microsoft.com/office/powerpoint/2010/main" val="3455551983"/>
              </p:ext>
            </p:extLst>
          </p:nvPr>
        </p:nvGraphicFramePr>
        <p:xfrm>
          <a:off x="3739729" y="1979511"/>
          <a:ext cx="3496488" cy="180451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36">
            <a:extLst>
              <a:ext uri="{FF2B5EF4-FFF2-40B4-BE49-F238E27FC236}">
                <a16:creationId xmlns:a16="http://schemas.microsoft.com/office/drawing/2014/main" id="{3E494FA1-13FE-F650-9937-EC3146C47C30}"/>
              </a:ext>
            </a:extLst>
          </p:cNvPr>
          <p:cNvSpPr txBox="1">
            <a:spLocks noChangeArrowheads="1"/>
          </p:cNvSpPr>
          <p:nvPr/>
        </p:nvSpPr>
        <p:spPr bwMode="auto">
          <a:xfrm>
            <a:off x="4012253" y="943693"/>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Przychody ogółem [w mln zł]</a:t>
            </a:r>
          </a:p>
          <a:p>
            <a:pPr>
              <a:spcBef>
                <a:spcPts val="0"/>
              </a:spcBef>
            </a:pPr>
            <a:r>
              <a:rPr lang="en-GB" i="1" dirty="0"/>
              <a:t>Revenues [PLN million]</a:t>
            </a:r>
          </a:p>
        </p:txBody>
      </p:sp>
      <p:graphicFrame>
        <p:nvGraphicFramePr>
          <p:cNvPr id="12" name="Wykres 11">
            <a:extLst>
              <a:ext uri="{FF2B5EF4-FFF2-40B4-BE49-F238E27FC236}">
                <a16:creationId xmlns:a16="http://schemas.microsoft.com/office/drawing/2014/main" id="{6B114006-08DF-C580-A7E3-166CADEDF994}"/>
              </a:ext>
            </a:extLst>
          </p:cNvPr>
          <p:cNvGraphicFramePr/>
          <p:nvPr>
            <p:extLst>
              <p:ext uri="{D42A27DB-BD31-4B8C-83A1-F6EECF244321}">
                <p14:modId xmlns:p14="http://schemas.microsoft.com/office/powerpoint/2010/main" val="4015188388"/>
              </p:ext>
            </p:extLst>
          </p:nvPr>
        </p:nvGraphicFramePr>
        <p:xfrm>
          <a:off x="7205842" y="1871370"/>
          <a:ext cx="3408597" cy="180451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36">
            <a:extLst>
              <a:ext uri="{FF2B5EF4-FFF2-40B4-BE49-F238E27FC236}">
                <a16:creationId xmlns:a16="http://schemas.microsoft.com/office/drawing/2014/main" id="{CC42CF89-0225-F072-4741-065F43C80806}"/>
              </a:ext>
            </a:extLst>
          </p:cNvPr>
          <p:cNvSpPr txBox="1">
            <a:spLocks noChangeArrowheads="1"/>
          </p:cNvSpPr>
          <p:nvPr/>
        </p:nvSpPr>
        <p:spPr bwMode="auto">
          <a:xfrm>
            <a:off x="7514443" y="966367"/>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EBITDA (S) [w mln zł]</a:t>
            </a:r>
          </a:p>
          <a:p>
            <a:pPr>
              <a:spcBef>
                <a:spcPts val="0"/>
              </a:spcBef>
            </a:pPr>
            <a:r>
              <a:rPr lang="en-GB" i="1" dirty="0"/>
              <a:t>Adj. EBITDA [PLN million]</a:t>
            </a:r>
          </a:p>
        </p:txBody>
      </p:sp>
      <p:grpSp>
        <p:nvGrpSpPr>
          <p:cNvPr id="14" name="Grupa 13">
            <a:extLst>
              <a:ext uri="{FF2B5EF4-FFF2-40B4-BE49-F238E27FC236}">
                <a16:creationId xmlns:a16="http://schemas.microsoft.com/office/drawing/2014/main" id="{FC4A1EE1-B9AE-50CC-15F3-1E82E1EF2808}"/>
              </a:ext>
            </a:extLst>
          </p:cNvPr>
          <p:cNvGrpSpPr/>
          <p:nvPr/>
        </p:nvGrpSpPr>
        <p:grpSpPr>
          <a:xfrm>
            <a:off x="2061735" y="1668613"/>
            <a:ext cx="1389449" cy="1105013"/>
            <a:chOff x="2025272" y="1721037"/>
            <a:chExt cx="1221846" cy="1105013"/>
          </a:xfrm>
        </p:grpSpPr>
        <p:cxnSp>
          <p:nvCxnSpPr>
            <p:cNvPr id="15" name="Łącznik prosty 14">
              <a:extLst>
                <a:ext uri="{FF2B5EF4-FFF2-40B4-BE49-F238E27FC236}">
                  <a16:creationId xmlns:a16="http://schemas.microsoft.com/office/drawing/2014/main" id="{9CAA54B1-AF7A-FABE-7500-2F8AE86E4B48}"/>
                </a:ext>
              </a:extLst>
            </p:cNvPr>
            <p:cNvCxnSpPr>
              <a:cxnSpLocks/>
            </p:cNvCxnSpPr>
            <p:nvPr/>
          </p:nvCxnSpPr>
          <p:spPr>
            <a:xfrm>
              <a:off x="2025272" y="1806147"/>
              <a:ext cx="1221841" cy="543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Łącznik prosty 15">
              <a:extLst>
                <a:ext uri="{FF2B5EF4-FFF2-40B4-BE49-F238E27FC236}">
                  <a16:creationId xmlns:a16="http://schemas.microsoft.com/office/drawing/2014/main" id="{E6FF5168-9236-A26A-4F26-6C4F087ED97A}"/>
                </a:ext>
              </a:extLst>
            </p:cNvPr>
            <p:cNvCxnSpPr>
              <a:cxnSpLocks/>
            </p:cNvCxnSpPr>
            <p:nvPr/>
          </p:nvCxnSpPr>
          <p:spPr>
            <a:xfrm flipV="1">
              <a:off x="2025272" y="1811583"/>
              <a:ext cx="811" cy="101446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Łącznik prosty 16">
              <a:extLst>
                <a:ext uri="{FF2B5EF4-FFF2-40B4-BE49-F238E27FC236}">
                  <a16:creationId xmlns:a16="http://schemas.microsoft.com/office/drawing/2014/main" id="{138F542D-DE85-9C6B-AF07-E4841F84DDB8}"/>
                </a:ext>
              </a:extLst>
            </p:cNvPr>
            <p:cNvCxnSpPr>
              <a:cxnSpLocks/>
            </p:cNvCxnSpPr>
            <p:nvPr/>
          </p:nvCxnSpPr>
          <p:spPr>
            <a:xfrm flipV="1">
              <a:off x="3247113" y="1806147"/>
              <a:ext cx="5" cy="48270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Prostokąt 17">
              <a:extLst>
                <a:ext uri="{FF2B5EF4-FFF2-40B4-BE49-F238E27FC236}">
                  <a16:creationId xmlns:a16="http://schemas.microsoft.com/office/drawing/2014/main" id="{941CAF18-0D4D-E2CD-66D6-92B6818E9A51}"/>
                </a:ext>
              </a:extLst>
            </p:cNvPr>
            <p:cNvSpPr/>
            <p:nvPr/>
          </p:nvSpPr>
          <p:spPr>
            <a:xfrm>
              <a:off x="2352000" y="172103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163,4%</a:t>
              </a:r>
            </a:p>
          </p:txBody>
        </p:sp>
      </p:grpSp>
      <p:grpSp>
        <p:nvGrpSpPr>
          <p:cNvPr id="19" name="Grupa 18">
            <a:extLst>
              <a:ext uri="{FF2B5EF4-FFF2-40B4-BE49-F238E27FC236}">
                <a16:creationId xmlns:a16="http://schemas.microsoft.com/office/drawing/2014/main" id="{76937C5B-028E-BE57-1A1C-FD1EDA4F284A}"/>
              </a:ext>
            </a:extLst>
          </p:cNvPr>
          <p:cNvGrpSpPr/>
          <p:nvPr/>
        </p:nvGrpSpPr>
        <p:grpSpPr>
          <a:xfrm>
            <a:off x="5433849" y="1703368"/>
            <a:ext cx="1435407" cy="938229"/>
            <a:chOff x="1797905" y="1721037"/>
            <a:chExt cx="1510913" cy="938229"/>
          </a:xfrm>
        </p:grpSpPr>
        <p:cxnSp>
          <p:nvCxnSpPr>
            <p:cNvPr id="27" name="Łącznik prosty 26">
              <a:extLst>
                <a:ext uri="{FF2B5EF4-FFF2-40B4-BE49-F238E27FC236}">
                  <a16:creationId xmlns:a16="http://schemas.microsoft.com/office/drawing/2014/main" id="{8E964524-99B9-ABB7-F76A-50EF3DCE32F3}"/>
                </a:ext>
              </a:extLst>
            </p:cNvPr>
            <p:cNvCxnSpPr>
              <a:cxnSpLocks/>
            </p:cNvCxnSpPr>
            <p:nvPr/>
          </p:nvCxnSpPr>
          <p:spPr>
            <a:xfrm>
              <a:off x="1797905" y="1805555"/>
              <a:ext cx="15109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a16="http://schemas.microsoft.com/office/drawing/2014/main" id="{697C1A5F-D36B-B383-64CF-D62AB95BAC9B}"/>
                </a:ext>
              </a:extLst>
            </p:cNvPr>
            <p:cNvCxnSpPr>
              <a:cxnSpLocks/>
            </p:cNvCxnSpPr>
            <p:nvPr/>
          </p:nvCxnSpPr>
          <p:spPr>
            <a:xfrm flipV="1">
              <a:off x="1797905" y="1806145"/>
              <a:ext cx="0" cy="85312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Łącznik prosty 28">
              <a:extLst>
                <a:ext uri="{FF2B5EF4-FFF2-40B4-BE49-F238E27FC236}">
                  <a16:creationId xmlns:a16="http://schemas.microsoft.com/office/drawing/2014/main" id="{49B55CCC-945F-2C6A-317D-B06524A1BCBA}"/>
                </a:ext>
              </a:extLst>
            </p:cNvPr>
            <p:cNvCxnSpPr>
              <a:cxnSpLocks/>
            </p:cNvCxnSpPr>
            <p:nvPr/>
          </p:nvCxnSpPr>
          <p:spPr>
            <a:xfrm flipV="1">
              <a:off x="3308818" y="1806146"/>
              <a:ext cx="0" cy="5932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Prostokąt 29">
              <a:extLst>
                <a:ext uri="{FF2B5EF4-FFF2-40B4-BE49-F238E27FC236}">
                  <a16:creationId xmlns:a16="http://schemas.microsoft.com/office/drawing/2014/main" id="{755CAF0B-0587-E5C4-6E3B-E8D2B9BC92E8}"/>
                </a:ext>
              </a:extLst>
            </p:cNvPr>
            <p:cNvSpPr/>
            <p:nvPr/>
          </p:nvSpPr>
          <p:spPr>
            <a:xfrm>
              <a:off x="2216054" y="172103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49,1%</a:t>
              </a:r>
            </a:p>
          </p:txBody>
        </p:sp>
      </p:grpSp>
      <p:sp>
        <p:nvSpPr>
          <p:cNvPr id="37" name="TextBox 36">
            <a:extLst>
              <a:ext uri="{FF2B5EF4-FFF2-40B4-BE49-F238E27FC236}">
                <a16:creationId xmlns:a16="http://schemas.microsoft.com/office/drawing/2014/main" id="{B8F1B9D7-6C14-7FDB-828B-3BBC94DB5914}"/>
              </a:ext>
            </a:extLst>
          </p:cNvPr>
          <p:cNvSpPr txBox="1"/>
          <p:nvPr/>
        </p:nvSpPr>
        <p:spPr>
          <a:xfrm>
            <a:off x="254003" y="6261211"/>
            <a:ext cx="6271925" cy="773612"/>
          </a:xfrm>
          <a:prstGeom prst="rect">
            <a:avLst/>
          </a:prstGeom>
        </p:spPr>
        <p:txBody>
          <a:bodyPr vert="horz" wrap="square" lIns="217490" tIns="108745" rIns="217490" bIns="108745" rtlCol="0">
            <a:spAutoFit/>
          </a:bodyPr>
          <a:lstStyle>
            <a:defPPr>
              <a:defRPr lang="pl-PL"/>
            </a:defPPr>
            <a:lvl1pPr indent="0"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spcBef>
                <a:spcPts val="0"/>
              </a:spcBef>
            </a:pPr>
            <a:r>
              <a:rPr lang="pl-PL" sz="900" dirty="0">
                <a:solidFill>
                  <a:schemeClr val="bg1">
                    <a:lumMod val="65000"/>
                  </a:schemeClr>
                </a:solidFill>
                <a:latin typeface="Helvetica" panose="020B0604020202020204" pitchFamily="34" charset="0"/>
                <a:cs typeface="Helvetica" panose="020B0604020202020204" pitchFamily="34" charset="0"/>
              </a:rPr>
              <a:t>* na segment składa się przede wszystkim działalność spółek gazowych (UNIMOT System i Blue LNG) oraz hurtowy handel gazem w UNIMOT S.A</a:t>
            </a:r>
            <a:r>
              <a:rPr lang="pl-PL" sz="900" i="1" dirty="0">
                <a:solidFill>
                  <a:schemeClr val="bg1">
                    <a:lumMod val="65000"/>
                  </a:schemeClr>
                </a:solidFill>
                <a:latin typeface="Helvetica" panose="020B0604020202020204" pitchFamily="34" charset="0"/>
                <a:cs typeface="Helvetica" panose="020B0604020202020204" pitchFamily="34" charset="0"/>
              </a:rPr>
              <a:t>. / t</a:t>
            </a:r>
            <a:r>
              <a:rPr lang="en-GB" sz="900" i="1" dirty="0">
                <a:solidFill>
                  <a:schemeClr val="bg1">
                    <a:lumMod val="65000"/>
                  </a:schemeClr>
                </a:solidFill>
                <a:latin typeface="Helvetica" panose="020B0604020202020204" pitchFamily="34" charset="0"/>
                <a:cs typeface="Helvetica" panose="020B0604020202020204" pitchFamily="34" charset="0"/>
              </a:rPr>
              <a:t>he segment comprises primarily the activity of gas companies (UNIMOT System and Blue LNG) and wholesale gas trading at UNIMOT S.A.</a:t>
            </a:r>
          </a:p>
          <a:p>
            <a:pPr>
              <a:lnSpc>
                <a:spcPct val="100000"/>
              </a:lnSpc>
              <a:spcBef>
                <a:spcPts val="0"/>
              </a:spcBef>
            </a:pPr>
            <a:endParaRPr lang="pl-PL" sz="900" i="1" dirty="0">
              <a:solidFill>
                <a:schemeClr val="bg1">
                  <a:lumMod val="65000"/>
                </a:schemeClr>
              </a:solidFill>
              <a:latin typeface="Helvetica" panose="020B0604020202020204" pitchFamily="34" charset="0"/>
              <a:cs typeface="Helvetica" panose="020B0604020202020204" pitchFamily="34" charset="0"/>
            </a:endParaRPr>
          </a:p>
        </p:txBody>
      </p:sp>
      <p:sp>
        <p:nvSpPr>
          <p:cNvPr id="38" name="Symbol zastępczy numeru slajdu 1">
            <a:extLst>
              <a:ext uri="{FF2B5EF4-FFF2-40B4-BE49-F238E27FC236}">
                <a16:creationId xmlns:a16="http://schemas.microsoft.com/office/drawing/2014/main" id="{28A2C3DF-779E-B7AD-E49B-CA3D71C5B128}"/>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17</a:t>
            </a:fld>
            <a:endParaRPr lang="pl-PL" dirty="0"/>
          </a:p>
        </p:txBody>
      </p:sp>
      <p:grpSp>
        <p:nvGrpSpPr>
          <p:cNvPr id="4" name="Grupa 3">
            <a:extLst>
              <a:ext uri="{FF2B5EF4-FFF2-40B4-BE49-F238E27FC236}">
                <a16:creationId xmlns:a16="http://schemas.microsoft.com/office/drawing/2014/main" id="{A4FB6E66-626D-BD9B-8247-2EB603178480}"/>
              </a:ext>
            </a:extLst>
          </p:cNvPr>
          <p:cNvGrpSpPr/>
          <p:nvPr/>
        </p:nvGrpSpPr>
        <p:grpSpPr>
          <a:xfrm>
            <a:off x="8873659" y="1692909"/>
            <a:ext cx="1376792" cy="948686"/>
            <a:chOff x="1797905" y="1710952"/>
            <a:chExt cx="1449213" cy="1015995"/>
          </a:xfrm>
        </p:grpSpPr>
        <p:cxnSp>
          <p:nvCxnSpPr>
            <p:cNvPr id="5" name="Łącznik prosty 4">
              <a:extLst>
                <a:ext uri="{FF2B5EF4-FFF2-40B4-BE49-F238E27FC236}">
                  <a16:creationId xmlns:a16="http://schemas.microsoft.com/office/drawing/2014/main" id="{36B22609-4BAF-E9A8-2889-7E0783DA3E29}"/>
                </a:ext>
              </a:extLst>
            </p:cNvPr>
            <p:cNvCxnSpPr>
              <a:cxnSpLocks/>
            </p:cNvCxnSpPr>
            <p:nvPr/>
          </p:nvCxnSpPr>
          <p:spPr>
            <a:xfrm>
              <a:off x="1797905" y="1805555"/>
              <a:ext cx="1449213" cy="602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id="{EE18F7E8-2F71-7DCD-2E2E-6F0E8E80CEAE}"/>
                </a:ext>
              </a:extLst>
            </p:cNvPr>
            <p:cNvCxnSpPr>
              <a:cxnSpLocks/>
            </p:cNvCxnSpPr>
            <p:nvPr/>
          </p:nvCxnSpPr>
          <p:spPr>
            <a:xfrm flipV="1">
              <a:off x="1797905" y="1806145"/>
              <a:ext cx="0" cy="92080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Łącznik prosty 20">
              <a:extLst>
                <a:ext uri="{FF2B5EF4-FFF2-40B4-BE49-F238E27FC236}">
                  <a16:creationId xmlns:a16="http://schemas.microsoft.com/office/drawing/2014/main" id="{132065A0-CD06-4178-484E-5C4231835386}"/>
                </a:ext>
              </a:extLst>
            </p:cNvPr>
            <p:cNvCxnSpPr>
              <a:cxnSpLocks/>
            </p:cNvCxnSpPr>
            <p:nvPr/>
          </p:nvCxnSpPr>
          <p:spPr>
            <a:xfrm flipV="1">
              <a:off x="3247118" y="1806146"/>
              <a:ext cx="0" cy="51897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rostokąt 21">
              <a:extLst>
                <a:ext uri="{FF2B5EF4-FFF2-40B4-BE49-F238E27FC236}">
                  <a16:creationId xmlns:a16="http://schemas.microsoft.com/office/drawing/2014/main" id="{B22D05F2-F927-8B54-455A-4603107110F0}"/>
                </a:ext>
              </a:extLst>
            </p:cNvPr>
            <p:cNvSpPr/>
            <p:nvPr/>
          </p:nvSpPr>
          <p:spPr>
            <a:xfrm>
              <a:off x="2220564" y="1710952"/>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168,6%</a:t>
              </a:r>
            </a:p>
          </p:txBody>
        </p:sp>
      </p:grpSp>
      <p:sp>
        <p:nvSpPr>
          <p:cNvPr id="3" name="PoleTekstowe 34">
            <a:extLst>
              <a:ext uri="{FF2B5EF4-FFF2-40B4-BE49-F238E27FC236}">
                <a16:creationId xmlns:a16="http://schemas.microsoft.com/office/drawing/2014/main" id="{A0B54498-6E65-30FF-1277-5057E158328E}"/>
              </a:ext>
            </a:extLst>
          </p:cNvPr>
          <p:cNvSpPr txBox="1">
            <a:spLocks noChangeArrowheads="1"/>
          </p:cNvSpPr>
          <p:nvPr/>
        </p:nvSpPr>
        <p:spPr bwMode="auto">
          <a:xfrm>
            <a:off x="209550" y="3955921"/>
            <a:ext cx="6678613" cy="2456124"/>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lnSpc>
                <a:spcPct val="100000"/>
              </a:lnSpc>
              <a:spcBef>
                <a:spcPts val="500"/>
              </a:spcBef>
              <a:buFont typeface="Wingdings" panose="05000000000000000000" pitchFamily="2" charset="2"/>
              <a:buChar char="§"/>
            </a:pPr>
            <a:r>
              <a:rPr lang="pl-PL" dirty="0"/>
              <a:t>Sprzedaż</a:t>
            </a:r>
            <a:r>
              <a:rPr lang="en-GB" dirty="0"/>
              <a:t> </a:t>
            </a:r>
            <a:r>
              <a:rPr lang="en-GB" dirty="0">
                <a:solidFill>
                  <a:srgbClr val="FF0000"/>
                </a:solidFill>
                <a:latin typeface="Helvetica" panose="020B0604020202020204" pitchFamily="34" charset="0"/>
                <a:cs typeface="Helvetica" panose="020B0604020202020204" pitchFamily="34" charset="0"/>
              </a:rPr>
              <a:t>► </a:t>
            </a:r>
            <a:r>
              <a:rPr lang="pl-PL" dirty="0"/>
              <a:t>realizowanie dostaw gazu ziemnego zakontraktowane w poprzednich okresach, kiedy ceny tego produktu kształtowały się na wyższych poziomach oraz wzrost wolumenów sprzedaży gazu ziemnego do klientów końcowych w związku ze stosowaniem konsekwentnej polityki handlowej </a:t>
            </a:r>
            <a:br>
              <a:rPr lang="pl-PL" dirty="0"/>
            </a:br>
            <a:r>
              <a:rPr lang="pl-PL" i="1" dirty="0"/>
              <a:t>Sale </a:t>
            </a:r>
            <a:r>
              <a:rPr lang="en-GB" dirty="0">
                <a:solidFill>
                  <a:srgbClr val="FF0000"/>
                </a:solidFill>
                <a:latin typeface="Helvetica" panose="020B0604020202020204" pitchFamily="34" charset="0"/>
                <a:cs typeface="Helvetica" panose="020B0604020202020204" pitchFamily="34" charset="0"/>
              </a:rPr>
              <a:t>► </a:t>
            </a:r>
            <a:r>
              <a:rPr lang="en-US" i="1" dirty="0"/>
              <a:t>performance of natural gas deliveries contracted in previous periods, when prices for this product were at higher levels, and an increase in natural gas sales volumes to end customers due to the application of a consistent commercial policy</a:t>
            </a:r>
            <a:endParaRPr lang="pl-PL" i="1" dirty="0"/>
          </a:p>
          <a:p>
            <a:pPr marL="171450" indent="-171450" algn="l">
              <a:lnSpc>
                <a:spcPct val="100000"/>
              </a:lnSpc>
              <a:spcBef>
                <a:spcPts val="500"/>
              </a:spcBef>
              <a:buFont typeface="Wingdings" panose="05000000000000000000" pitchFamily="2" charset="2"/>
              <a:buChar char="§"/>
            </a:pPr>
            <a:endParaRPr lang="pl-PL" sz="500" dirty="0"/>
          </a:p>
          <a:p>
            <a:pPr marL="171450" indent="-171450" algn="l">
              <a:lnSpc>
                <a:spcPct val="100000"/>
              </a:lnSpc>
              <a:spcBef>
                <a:spcPts val="500"/>
              </a:spcBef>
              <a:buFont typeface="Wingdings" panose="05000000000000000000" pitchFamily="2" charset="2"/>
              <a:buChar char="§"/>
            </a:pPr>
            <a:r>
              <a:rPr lang="pl-PL" dirty="0"/>
              <a:t>Sytuacja </a:t>
            </a:r>
            <a:r>
              <a:rPr lang="en-GB" dirty="0" err="1"/>
              <a:t>rynkowa</a:t>
            </a:r>
            <a:r>
              <a:rPr lang="en-GB" dirty="0"/>
              <a:t> </a:t>
            </a:r>
            <a:r>
              <a:rPr lang="en-GB" dirty="0">
                <a:solidFill>
                  <a:srgbClr val="FF0000"/>
                </a:solidFill>
                <a:latin typeface="Helvetica" panose="020B0604020202020204" pitchFamily="34" charset="0"/>
                <a:cs typeface="Helvetica" panose="020B0604020202020204" pitchFamily="34" charset="0"/>
              </a:rPr>
              <a:t>► </a:t>
            </a:r>
            <a:r>
              <a:rPr lang="pl-PL" dirty="0"/>
              <a:t>zawężenie różnicy w cenach gazu na sezon letni 2024 vs sezon zimowy 24/25 zimowe co wywarło negatywny wpływ na efektywność segmentu</a:t>
            </a:r>
            <a:br>
              <a:rPr lang="pl-PL" dirty="0"/>
            </a:br>
            <a:r>
              <a:rPr lang="pl-PL" i="1" dirty="0"/>
              <a:t>Market </a:t>
            </a:r>
            <a:r>
              <a:rPr lang="pl-PL" i="1" dirty="0" err="1"/>
              <a:t>situation</a:t>
            </a:r>
            <a:r>
              <a:rPr lang="pl-PL" i="1" dirty="0"/>
              <a:t> </a:t>
            </a:r>
            <a:r>
              <a:rPr lang="en-GB" dirty="0">
                <a:solidFill>
                  <a:srgbClr val="FF0000"/>
                </a:solidFill>
                <a:latin typeface="Helvetica" panose="020B0604020202020204" pitchFamily="34" charset="0"/>
                <a:cs typeface="Helvetica" panose="020B0604020202020204" pitchFamily="34" charset="0"/>
              </a:rPr>
              <a:t>► </a:t>
            </a:r>
            <a:r>
              <a:rPr lang="en-US" i="1" dirty="0"/>
              <a:t>narrowing the difference in gas prices for the summer season of 2024 vs. the winter season of 24/25, which had a negative impact on the segment's efficiency</a:t>
            </a:r>
            <a:endParaRPr lang="en-GB" i="1" dirty="0"/>
          </a:p>
        </p:txBody>
      </p:sp>
      <p:sp>
        <p:nvSpPr>
          <p:cNvPr id="2" name="Prostokąt 1">
            <a:extLst>
              <a:ext uri="{FF2B5EF4-FFF2-40B4-BE49-F238E27FC236}">
                <a16:creationId xmlns:a16="http://schemas.microsoft.com/office/drawing/2014/main" id="{9F32EC1C-430C-E1D1-2B4E-65218FC43397}"/>
              </a:ext>
            </a:extLst>
          </p:cNvPr>
          <p:cNvSpPr/>
          <p:nvPr/>
        </p:nvSpPr>
        <p:spPr>
          <a:xfrm>
            <a:off x="6888163" y="3889785"/>
            <a:ext cx="4889008" cy="166888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7EBC2493-B298-CA0A-1F89-6CA24714A89B}"/>
              </a:ext>
            </a:extLst>
          </p:cNvPr>
          <p:cNvSpPr txBox="1"/>
          <p:nvPr/>
        </p:nvSpPr>
        <p:spPr>
          <a:xfrm>
            <a:off x="6965214" y="3897942"/>
            <a:ext cx="4882858" cy="276999"/>
          </a:xfrm>
          <a:prstGeom prst="rect">
            <a:avLst/>
          </a:prstGeom>
          <a:noFill/>
        </p:spPr>
        <p:txBody>
          <a:bodyPr wrap="square">
            <a:spAutoFit/>
          </a:bodyPr>
          <a:lstStyle/>
          <a:p>
            <a:pPr algn="ctr"/>
            <a:r>
              <a:rPr lang="pl-PL" sz="1200" b="1" dirty="0">
                <a:solidFill>
                  <a:srgbClr val="44546A"/>
                </a:solidFill>
                <a:latin typeface="Helvetica" panose="020B0604020202020204" pitchFamily="34" charset="0"/>
                <a:cs typeface="Helvetica" panose="020B0604020202020204" pitchFamily="34" charset="0"/>
              </a:rPr>
              <a:t>PERSPEKTYWY / </a:t>
            </a:r>
            <a:r>
              <a:rPr lang="en-GB" sz="1200" b="1" i="1" dirty="0">
                <a:solidFill>
                  <a:srgbClr val="44546A"/>
                </a:solidFill>
                <a:latin typeface="Helvetica" panose="020B0604020202020204" pitchFamily="34" charset="0"/>
                <a:cs typeface="Helvetica" panose="020B0604020202020204" pitchFamily="34" charset="0"/>
              </a:rPr>
              <a:t>OUTLOOK</a:t>
            </a:r>
            <a:endParaRPr lang="pl-PL" sz="1200" b="1" i="1" dirty="0">
              <a:solidFill>
                <a:srgbClr val="44546A"/>
              </a:solidFill>
              <a:latin typeface="Helvetica" panose="020B0604020202020204" pitchFamily="34" charset="0"/>
              <a:cs typeface="Helvetica" panose="020B0604020202020204" pitchFamily="34" charset="0"/>
            </a:endParaRPr>
          </a:p>
        </p:txBody>
      </p:sp>
      <p:sp>
        <p:nvSpPr>
          <p:cNvPr id="23" name="Subtitle 2">
            <a:extLst>
              <a:ext uri="{FF2B5EF4-FFF2-40B4-BE49-F238E27FC236}">
                <a16:creationId xmlns:a16="http://schemas.microsoft.com/office/drawing/2014/main" id="{F3091F10-8A2D-6E0C-70A5-172823198C1F}"/>
              </a:ext>
            </a:extLst>
          </p:cNvPr>
          <p:cNvSpPr txBox="1">
            <a:spLocks/>
          </p:cNvSpPr>
          <p:nvPr/>
        </p:nvSpPr>
        <p:spPr>
          <a:xfrm>
            <a:off x="6959065" y="4085635"/>
            <a:ext cx="4889007" cy="1473034"/>
          </a:xfrm>
          <a:prstGeom prst="rect">
            <a:avLst/>
          </a:prstGeom>
        </p:spPr>
        <p:txBody>
          <a:bodyPr wrap="square"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lnSpc>
                <a:spcPct val="114000"/>
              </a:lnSpc>
              <a:spcBef>
                <a:spcPts val="300"/>
              </a:spcBef>
              <a:spcAft>
                <a:spcPts val="0"/>
              </a:spcAft>
              <a:defRPr/>
            </a:pPr>
            <a:r>
              <a:rPr lang="pl-PL" sz="900" dirty="0">
                <a:solidFill>
                  <a:srgbClr val="44546A"/>
                </a:solidFill>
                <a:latin typeface="Helvetica" panose="020B0604020202020204" pitchFamily="34" charset="0"/>
                <a:ea typeface="Helvetica Neue" charset="0"/>
                <a:cs typeface="Helvetica" panose="020B0604020202020204" pitchFamily="34" charset="0"/>
              </a:rPr>
              <a:t>Rozbudowa sieci sprzedaży do klienta biznesowego i optymalizacja procesów z uwzględnieniem segmentacji</a:t>
            </a:r>
            <a:br>
              <a:rPr lang="pl-PL" sz="900" dirty="0">
                <a:solidFill>
                  <a:srgbClr val="44546A"/>
                </a:solidFill>
                <a:latin typeface="Helvetica" panose="020B0604020202020204" pitchFamily="34" charset="0"/>
                <a:ea typeface="Helvetica Neue"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Expansion of the sales network to business clients and optimization of processes, including segmentation</a:t>
            </a:r>
            <a:endParaRPr lang="pl-PL" sz="900" i="1"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14000"/>
              </a:lnSpc>
              <a:spcBef>
                <a:spcPts val="300"/>
              </a:spcBef>
              <a:spcAft>
                <a:spcPts val="0"/>
              </a:spcAft>
              <a:defRPr/>
            </a:pPr>
            <a:endParaRPr lang="en-GB" sz="900" i="1"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endParaRPr lang="pl-PL" sz="300" i="1" dirty="0">
              <a:solidFill>
                <a:srgbClr val="44546A"/>
              </a:solidFill>
              <a:highlight>
                <a:srgbClr val="FFFF00"/>
              </a:highlight>
              <a:latin typeface="Helvetica" panose="020B0604020202020204" pitchFamily="34" charset="0"/>
              <a:ea typeface="Helvetica Neue" charset="0"/>
              <a:cs typeface="Helvetica" panose="020B0604020202020204" pitchFamily="34" charset="0"/>
            </a:endParaRPr>
          </a:p>
          <a:p>
            <a:pPr algn="l" fontAlgn="auto">
              <a:lnSpc>
                <a:spcPct val="114000"/>
              </a:lnSpc>
              <a:spcBef>
                <a:spcPts val="300"/>
              </a:spcBef>
              <a:spcAft>
                <a:spcPts val="0"/>
              </a:spcAft>
              <a:defRPr/>
            </a:pPr>
            <a:r>
              <a:rPr lang="pl-PL" sz="900" dirty="0">
                <a:solidFill>
                  <a:srgbClr val="44546A"/>
                </a:solidFill>
                <a:latin typeface="Helvetica" panose="020B0604020202020204" pitchFamily="34" charset="0"/>
                <a:ea typeface="Helvetica Neue" charset="0"/>
                <a:cs typeface="Helvetica" panose="020B0604020202020204" pitchFamily="34" charset="0"/>
              </a:rPr>
              <a:t>Zwiększenie aktywności </a:t>
            </a:r>
            <a:r>
              <a:rPr lang="pl-PL" sz="900" dirty="0" err="1">
                <a:solidFill>
                  <a:srgbClr val="44546A"/>
                </a:solidFill>
                <a:latin typeface="Helvetica" panose="020B0604020202020204" pitchFamily="34" charset="0"/>
                <a:ea typeface="Helvetica Neue" charset="0"/>
                <a:cs typeface="Helvetica" panose="020B0604020202020204" pitchFamily="34" charset="0"/>
              </a:rPr>
              <a:t>tradingowej</a:t>
            </a:r>
            <a:r>
              <a:rPr lang="pl-PL" sz="900" dirty="0">
                <a:solidFill>
                  <a:srgbClr val="44546A"/>
                </a:solidFill>
                <a:latin typeface="Helvetica" panose="020B0604020202020204" pitchFamily="34" charset="0"/>
                <a:ea typeface="Helvetica Neue" charset="0"/>
                <a:cs typeface="Helvetica" panose="020B0604020202020204" pitchFamily="34" charset="0"/>
              </a:rPr>
              <a:t> z użyciem magazynów</a:t>
            </a:r>
            <a:br>
              <a:rPr lang="pl-PL" sz="900" dirty="0">
                <a:solidFill>
                  <a:srgbClr val="44546A"/>
                </a:solidFill>
                <a:latin typeface="Helvetica" panose="020B0604020202020204" pitchFamily="34" charset="0"/>
                <a:ea typeface="Helvetica Neue"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Increasing trading </a:t>
            </a:r>
            <a:r>
              <a:rPr lang="en-AU" sz="900" i="1" dirty="0">
                <a:solidFill>
                  <a:srgbClr val="44546A"/>
                </a:solidFill>
                <a:latin typeface="Helvetica" panose="020B0604020202020204" pitchFamily="34" charset="0"/>
                <a:ea typeface="Helvetica Neue" charset="0"/>
                <a:cs typeface="Helvetica" panose="020B0604020202020204" pitchFamily="34" charset="0"/>
              </a:rPr>
              <a:t>activity using storages</a:t>
            </a:r>
            <a:endParaRPr lang="en-AU" sz="900" i="1" dirty="0">
              <a:solidFill>
                <a:srgbClr val="44546A"/>
              </a:solidFill>
              <a:latin typeface="Helvetica" panose="020B0604020202020204" pitchFamily="34" charset="0"/>
              <a:cs typeface="Helvetica" panose="020B0604020202020204" pitchFamily="34" charset="0"/>
            </a:endParaRPr>
          </a:p>
        </p:txBody>
      </p:sp>
      <p:pic>
        <p:nvPicPr>
          <p:cNvPr id="24" name="Picture 2" descr="Dodać Nowy Przycisk Plus | darmowa Ikony">
            <a:extLst>
              <a:ext uri="{FF2B5EF4-FFF2-40B4-BE49-F238E27FC236}">
                <a16:creationId xmlns:a16="http://schemas.microsoft.com/office/drawing/2014/main" id="{26B9D61F-1C8C-36A3-19D4-74CD5193B240}"/>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9235" y="4179565"/>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Dodać Nowy Przycisk Plus | darmowa Ikony">
            <a:extLst>
              <a:ext uri="{FF2B5EF4-FFF2-40B4-BE49-F238E27FC236}">
                <a16:creationId xmlns:a16="http://schemas.microsoft.com/office/drawing/2014/main" id="{D7152D32-26E4-FA3D-3A8C-5DFBC78CEEB7}"/>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3507" y="5143992"/>
            <a:ext cx="180000"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66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1">
            <a:extLst>
              <a:ext uri="{FF2B5EF4-FFF2-40B4-BE49-F238E27FC236}">
                <a16:creationId xmlns:a16="http://schemas.microsoft.com/office/drawing/2014/main" id="{3AA75C12-0B26-6A88-2E25-ACE990446354}"/>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18</a:t>
            </a:fld>
            <a:endParaRPr lang="pl-PL" dirty="0"/>
          </a:p>
        </p:txBody>
      </p:sp>
      <p:sp>
        <p:nvSpPr>
          <p:cNvPr id="7" name="Tytuł 2">
            <a:extLst>
              <a:ext uri="{FF2B5EF4-FFF2-40B4-BE49-F238E27FC236}">
                <a16:creationId xmlns:a16="http://schemas.microsoft.com/office/drawing/2014/main" id="{20625F46-CF8A-44F3-09B6-E3F6B3565B45}"/>
              </a:ext>
            </a:extLst>
          </p:cNvPr>
          <p:cNvSpPr>
            <a:spLocks noGrp="1"/>
          </p:cNvSpPr>
          <p:nvPr>
            <p:ph type="title"/>
          </p:nvPr>
        </p:nvSpPr>
        <p:spPr>
          <a:xfrm>
            <a:off x="663964" y="181614"/>
            <a:ext cx="11201943" cy="529840"/>
          </a:xfrm>
        </p:spPr>
        <p:txBody>
          <a:bodyPr>
            <a:normAutofit/>
          </a:bodyPr>
          <a:lstStyle/>
          <a:p>
            <a:r>
              <a:rPr lang="pl-PL" dirty="0"/>
              <a:t>SEGMENT ENERGIA ELEKTRYCZNA / </a:t>
            </a:r>
            <a:r>
              <a:rPr lang="en-GB" i="1" dirty="0"/>
              <a:t>ELECTRICITY SEGMENT </a:t>
            </a:r>
            <a:endParaRPr lang="pl-PL" dirty="0"/>
          </a:p>
        </p:txBody>
      </p:sp>
      <p:graphicFrame>
        <p:nvGraphicFramePr>
          <p:cNvPr id="8" name="Wykres 7">
            <a:extLst>
              <a:ext uri="{FF2B5EF4-FFF2-40B4-BE49-F238E27FC236}">
                <a16:creationId xmlns:a16="http://schemas.microsoft.com/office/drawing/2014/main" id="{05232542-F40E-A508-DE89-6A69F57E45DE}"/>
              </a:ext>
            </a:extLst>
          </p:cNvPr>
          <p:cNvGraphicFramePr/>
          <p:nvPr>
            <p:extLst>
              <p:ext uri="{D42A27DB-BD31-4B8C-83A1-F6EECF244321}">
                <p14:modId xmlns:p14="http://schemas.microsoft.com/office/powerpoint/2010/main" val="2472808266"/>
              </p:ext>
            </p:extLst>
          </p:nvPr>
        </p:nvGraphicFramePr>
        <p:xfrm>
          <a:off x="365652" y="1838209"/>
          <a:ext cx="3405671" cy="19847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6">
            <a:extLst>
              <a:ext uri="{FF2B5EF4-FFF2-40B4-BE49-F238E27FC236}">
                <a16:creationId xmlns:a16="http://schemas.microsoft.com/office/drawing/2014/main" id="{CA405B15-660F-CC56-6A0D-19A6E999F19F}"/>
              </a:ext>
            </a:extLst>
          </p:cNvPr>
          <p:cNvSpPr txBox="1">
            <a:spLocks noChangeArrowheads="1"/>
          </p:cNvSpPr>
          <p:nvPr/>
        </p:nvSpPr>
        <p:spPr bwMode="auto">
          <a:xfrm>
            <a:off x="820585" y="788850"/>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Wolumeny sprzedaży* [</a:t>
            </a:r>
            <a:r>
              <a:rPr lang="pl-PL" dirty="0" err="1"/>
              <a:t>GWh</a:t>
            </a:r>
            <a:r>
              <a:rPr lang="pl-PL" dirty="0"/>
              <a:t>]</a:t>
            </a:r>
          </a:p>
          <a:p>
            <a:pPr>
              <a:spcBef>
                <a:spcPts val="0"/>
              </a:spcBef>
            </a:pPr>
            <a:r>
              <a:rPr lang="en-GB" i="1" dirty="0"/>
              <a:t>Sales volumes* [GWh]</a:t>
            </a:r>
          </a:p>
        </p:txBody>
      </p:sp>
      <p:graphicFrame>
        <p:nvGraphicFramePr>
          <p:cNvPr id="10" name="Wykres 9">
            <a:extLst>
              <a:ext uri="{FF2B5EF4-FFF2-40B4-BE49-F238E27FC236}">
                <a16:creationId xmlns:a16="http://schemas.microsoft.com/office/drawing/2014/main" id="{CC06BBA0-DF1C-247B-B69E-524BCF078236}"/>
              </a:ext>
            </a:extLst>
          </p:cNvPr>
          <p:cNvGraphicFramePr/>
          <p:nvPr>
            <p:extLst>
              <p:ext uri="{D42A27DB-BD31-4B8C-83A1-F6EECF244321}">
                <p14:modId xmlns:p14="http://schemas.microsoft.com/office/powerpoint/2010/main" val="1874536779"/>
              </p:ext>
            </p:extLst>
          </p:nvPr>
        </p:nvGraphicFramePr>
        <p:xfrm>
          <a:off x="3735475" y="1981377"/>
          <a:ext cx="3480536" cy="180451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36">
            <a:extLst>
              <a:ext uri="{FF2B5EF4-FFF2-40B4-BE49-F238E27FC236}">
                <a16:creationId xmlns:a16="http://schemas.microsoft.com/office/drawing/2014/main" id="{23C40951-2CD5-669C-A34D-1EC4FD29C6ED}"/>
              </a:ext>
            </a:extLst>
          </p:cNvPr>
          <p:cNvSpPr txBox="1">
            <a:spLocks noChangeArrowheads="1"/>
          </p:cNvSpPr>
          <p:nvPr/>
        </p:nvSpPr>
        <p:spPr bwMode="auto">
          <a:xfrm>
            <a:off x="3928783" y="766671"/>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Przychody ogółem [w mln zł]</a:t>
            </a:r>
          </a:p>
          <a:p>
            <a:pPr>
              <a:spcBef>
                <a:spcPts val="0"/>
              </a:spcBef>
            </a:pPr>
            <a:r>
              <a:rPr lang="en-GB" i="1" dirty="0"/>
              <a:t>Total revenues [PLN million]</a:t>
            </a:r>
          </a:p>
        </p:txBody>
      </p:sp>
      <p:sp>
        <p:nvSpPr>
          <p:cNvPr id="12" name="TextBox 36">
            <a:extLst>
              <a:ext uri="{FF2B5EF4-FFF2-40B4-BE49-F238E27FC236}">
                <a16:creationId xmlns:a16="http://schemas.microsoft.com/office/drawing/2014/main" id="{E3E8F045-890F-27BC-79C7-ACEC6FEF3C7B}"/>
              </a:ext>
            </a:extLst>
          </p:cNvPr>
          <p:cNvSpPr txBox="1">
            <a:spLocks noChangeArrowheads="1"/>
          </p:cNvSpPr>
          <p:nvPr/>
        </p:nvSpPr>
        <p:spPr bwMode="auto">
          <a:xfrm>
            <a:off x="7435438" y="751530"/>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EBITDA (S) [w mln zł]</a:t>
            </a:r>
          </a:p>
          <a:p>
            <a:pPr>
              <a:spcBef>
                <a:spcPts val="0"/>
              </a:spcBef>
            </a:pPr>
            <a:r>
              <a:rPr lang="en-GB" i="1" dirty="0"/>
              <a:t>Adj. EBITDA [PLN million]</a:t>
            </a:r>
          </a:p>
        </p:txBody>
      </p:sp>
      <p:grpSp>
        <p:nvGrpSpPr>
          <p:cNvPr id="14" name="Grupa 13">
            <a:extLst>
              <a:ext uri="{FF2B5EF4-FFF2-40B4-BE49-F238E27FC236}">
                <a16:creationId xmlns:a16="http://schemas.microsoft.com/office/drawing/2014/main" id="{8A822A50-3EB6-6A64-693B-439E1188A54E}"/>
              </a:ext>
            </a:extLst>
          </p:cNvPr>
          <p:cNvGrpSpPr/>
          <p:nvPr/>
        </p:nvGrpSpPr>
        <p:grpSpPr>
          <a:xfrm>
            <a:off x="2049142" y="1478061"/>
            <a:ext cx="1364938" cy="1265139"/>
            <a:chOff x="2046812" y="1721037"/>
            <a:chExt cx="1200306" cy="1265139"/>
          </a:xfrm>
        </p:grpSpPr>
        <p:cxnSp>
          <p:nvCxnSpPr>
            <p:cNvPr id="15" name="Łącznik prosty 14">
              <a:extLst>
                <a:ext uri="{FF2B5EF4-FFF2-40B4-BE49-F238E27FC236}">
                  <a16:creationId xmlns:a16="http://schemas.microsoft.com/office/drawing/2014/main" id="{D459DEF3-2F1C-CBA8-6BA3-6B50C8370F29}"/>
                </a:ext>
              </a:extLst>
            </p:cNvPr>
            <p:cNvCxnSpPr>
              <a:cxnSpLocks/>
            </p:cNvCxnSpPr>
            <p:nvPr/>
          </p:nvCxnSpPr>
          <p:spPr>
            <a:xfrm>
              <a:off x="2046812" y="1786350"/>
              <a:ext cx="1200306" cy="2523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Łącznik prosty 15">
              <a:extLst>
                <a:ext uri="{FF2B5EF4-FFF2-40B4-BE49-F238E27FC236}">
                  <a16:creationId xmlns:a16="http://schemas.microsoft.com/office/drawing/2014/main" id="{D9FE76AF-6A32-E6E1-7CB3-8071ADCA9F70}"/>
                </a:ext>
              </a:extLst>
            </p:cNvPr>
            <p:cNvCxnSpPr>
              <a:cxnSpLocks/>
            </p:cNvCxnSpPr>
            <p:nvPr/>
          </p:nvCxnSpPr>
          <p:spPr>
            <a:xfrm flipV="1">
              <a:off x="2050377" y="1784878"/>
              <a:ext cx="0" cy="43947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Łącznik prosty 16">
              <a:extLst>
                <a:ext uri="{FF2B5EF4-FFF2-40B4-BE49-F238E27FC236}">
                  <a16:creationId xmlns:a16="http://schemas.microsoft.com/office/drawing/2014/main" id="{8D247B46-589D-4427-7253-9BFE6266B992}"/>
                </a:ext>
              </a:extLst>
            </p:cNvPr>
            <p:cNvCxnSpPr>
              <a:cxnSpLocks/>
            </p:cNvCxnSpPr>
            <p:nvPr/>
          </p:nvCxnSpPr>
          <p:spPr>
            <a:xfrm flipV="1">
              <a:off x="3247118" y="1806144"/>
              <a:ext cx="0" cy="118003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Prostokąt 17">
              <a:extLst>
                <a:ext uri="{FF2B5EF4-FFF2-40B4-BE49-F238E27FC236}">
                  <a16:creationId xmlns:a16="http://schemas.microsoft.com/office/drawing/2014/main" id="{4C7B1F56-7AA7-C8E2-9F6C-D7061ABAEE35}"/>
                </a:ext>
              </a:extLst>
            </p:cNvPr>
            <p:cNvSpPr/>
            <p:nvPr/>
          </p:nvSpPr>
          <p:spPr>
            <a:xfrm>
              <a:off x="2341277" y="172103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-66,1%</a:t>
              </a:r>
            </a:p>
          </p:txBody>
        </p:sp>
      </p:grpSp>
      <p:grpSp>
        <p:nvGrpSpPr>
          <p:cNvPr id="19" name="Grupa 18">
            <a:extLst>
              <a:ext uri="{FF2B5EF4-FFF2-40B4-BE49-F238E27FC236}">
                <a16:creationId xmlns:a16="http://schemas.microsoft.com/office/drawing/2014/main" id="{84E90ADE-C838-E451-7BDB-6B32EB768A48}"/>
              </a:ext>
            </a:extLst>
          </p:cNvPr>
          <p:cNvGrpSpPr/>
          <p:nvPr/>
        </p:nvGrpSpPr>
        <p:grpSpPr>
          <a:xfrm>
            <a:off x="5420829" y="1482068"/>
            <a:ext cx="1444334" cy="1096455"/>
            <a:chOff x="1876122" y="1721037"/>
            <a:chExt cx="1342118" cy="1127218"/>
          </a:xfrm>
        </p:grpSpPr>
        <p:cxnSp>
          <p:nvCxnSpPr>
            <p:cNvPr id="20" name="Łącznik prosty 19">
              <a:extLst>
                <a:ext uri="{FF2B5EF4-FFF2-40B4-BE49-F238E27FC236}">
                  <a16:creationId xmlns:a16="http://schemas.microsoft.com/office/drawing/2014/main" id="{76273926-4F98-B20C-871A-3C5E22571F00}"/>
                </a:ext>
              </a:extLst>
            </p:cNvPr>
            <p:cNvCxnSpPr>
              <a:cxnSpLocks/>
            </p:cNvCxnSpPr>
            <p:nvPr/>
          </p:nvCxnSpPr>
          <p:spPr>
            <a:xfrm>
              <a:off x="1876122" y="1818844"/>
              <a:ext cx="1328400" cy="856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Łącznik prosty 21">
              <a:extLst>
                <a:ext uri="{FF2B5EF4-FFF2-40B4-BE49-F238E27FC236}">
                  <a16:creationId xmlns:a16="http://schemas.microsoft.com/office/drawing/2014/main" id="{D0C1B31B-44F2-EB5C-7A09-D3F4F2A9AFD3}"/>
                </a:ext>
              </a:extLst>
            </p:cNvPr>
            <p:cNvCxnSpPr>
              <a:cxnSpLocks/>
            </p:cNvCxnSpPr>
            <p:nvPr/>
          </p:nvCxnSpPr>
          <p:spPr>
            <a:xfrm flipV="1">
              <a:off x="1876122" y="1827410"/>
              <a:ext cx="0" cy="92451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Łącznik prosty 22">
              <a:extLst>
                <a:ext uri="{FF2B5EF4-FFF2-40B4-BE49-F238E27FC236}">
                  <a16:creationId xmlns:a16="http://schemas.microsoft.com/office/drawing/2014/main" id="{0264D333-DAF8-8777-7A19-C48D3BFC5112}"/>
                </a:ext>
              </a:extLst>
            </p:cNvPr>
            <p:cNvCxnSpPr>
              <a:cxnSpLocks/>
            </p:cNvCxnSpPr>
            <p:nvPr/>
          </p:nvCxnSpPr>
          <p:spPr>
            <a:xfrm flipV="1">
              <a:off x="3205683" y="1818844"/>
              <a:ext cx="12557" cy="102941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Prostokąt 23">
              <a:extLst>
                <a:ext uri="{FF2B5EF4-FFF2-40B4-BE49-F238E27FC236}">
                  <a16:creationId xmlns:a16="http://schemas.microsoft.com/office/drawing/2014/main" id="{B03DFE88-7627-499B-E229-DE3D6EB149D0}"/>
                </a:ext>
              </a:extLst>
            </p:cNvPr>
            <p:cNvSpPr/>
            <p:nvPr/>
          </p:nvSpPr>
          <p:spPr>
            <a:xfrm>
              <a:off x="2263644" y="172103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-14,8%</a:t>
              </a:r>
            </a:p>
          </p:txBody>
        </p:sp>
      </p:grpSp>
      <p:graphicFrame>
        <p:nvGraphicFramePr>
          <p:cNvPr id="25" name="Wykres 24">
            <a:extLst>
              <a:ext uri="{FF2B5EF4-FFF2-40B4-BE49-F238E27FC236}">
                <a16:creationId xmlns:a16="http://schemas.microsoft.com/office/drawing/2014/main" id="{3F42D5E3-536A-7C3D-C5EE-69A48DE8CDB0}"/>
              </a:ext>
            </a:extLst>
          </p:cNvPr>
          <p:cNvGraphicFramePr/>
          <p:nvPr>
            <p:extLst>
              <p:ext uri="{D42A27DB-BD31-4B8C-83A1-F6EECF244321}">
                <p14:modId xmlns:p14="http://schemas.microsoft.com/office/powerpoint/2010/main" val="1820991354"/>
              </p:ext>
            </p:extLst>
          </p:nvPr>
        </p:nvGraphicFramePr>
        <p:xfrm>
          <a:off x="7196633" y="1743476"/>
          <a:ext cx="3302931" cy="1803600"/>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36">
            <a:extLst>
              <a:ext uri="{FF2B5EF4-FFF2-40B4-BE49-F238E27FC236}">
                <a16:creationId xmlns:a16="http://schemas.microsoft.com/office/drawing/2014/main" id="{FC1B2A40-0046-7019-A214-BDECD32ACEDD}"/>
              </a:ext>
            </a:extLst>
          </p:cNvPr>
          <p:cNvSpPr txBox="1"/>
          <p:nvPr/>
        </p:nvSpPr>
        <p:spPr>
          <a:xfrm>
            <a:off x="119063" y="5781265"/>
            <a:ext cx="6013450" cy="635112"/>
          </a:xfrm>
          <a:prstGeom prst="rect">
            <a:avLst/>
          </a:prstGeom>
        </p:spPr>
        <p:txBody>
          <a:bodyPr vert="horz" wrap="square" lIns="217490" tIns="108745" rIns="217490" bIns="108745" rtlCol="0">
            <a:spAutoFit/>
          </a:bodyPr>
          <a:lstStyle>
            <a:defPPr>
              <a:defRPr lang="pl-PL"/>
            </a:defPPr>
            <a:lvl1pPr indent="0"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spcBef>
                <a:spcPts val="0"/>
              </a:spcBef>
            </a:pPr>
            <a:r>
              <a:rPr lang="pl-PL" sz="900" dirty="0">
                <a:solidFill>
                  <a:schemeClr val="bg1">
                    <a:lumMod val="65000"/>
                  </a:schemeClr>
                </a:solidFill>
                <a:latin typeface="Helvetica" panose="020B0604020202020204" pitchFamily="34" charset="0"/>
                <a:cs typeface="Helvetica" panose="020B0604020202020204" pitchFamily="34" charset="0"/>
              </a:rPr>
              <a:t>* na segment składa się sprzedaż energii elektrycznej do klienta końcowego (UNIMOT Energia i Gaz) oraz hurtowy handel energią elektryczną (</a:t>
            </a:r>
            <a:r>
              <a:rPr lang="pl-PL" sz="900" dirty="0" err="1">
                <a:solidFill>
                  <a:schemeClr val="bg1">
                    <a:lumMod val="65000"/>
                  </a:schemeClr>
                </a:solidFill>
                <a:latin typeface="Helvetica" panose="020B0604020202020204" pitchFamily="34" charset="0"/>
                <a:cs typeface="Helvetica" panose="020B0604020202020204" pitchFamily="34" charset="0"/>
              </a:rPr>
              <a:t>Tradea</a:t>
            </a:r>
            <a:r>
              <a:rPr lang="pl-PL" sz="900" dirty="0">
                <a:solidFill>
                  <a:schemeClr val="bg1">
                    <a:lumMod val="65000"/>
                  </a:schemeClr>
                </a:solidFill>
                <a:latin typeface="Helvetica" panose="020B0604020202020204" pitchFamily="34" charset="0"/>
                <a:cs typeface="Helvetica" panose="020B0604020202020204" pitchFamily="34" charset="0"/>
              </a:rPr>
              <a:t>) / </a:t>
            </a:r>
            <a:r>
              <a:rPr lang="pl-PL" sz="900" i="1" dirty="0">
                <a:solidFill>
                  <a:schemeClr val="bg1">
                    <a:lumMod val="65000"/>
                  </a:schemeClr>
                </a:solidFill>
                <a:latin typeface="Helvetica" panose="020B0604020202020204" pitchFamily="34" charset="0"/>
                <a:cs typeface="Helvetica" panose="020B0604020202020204" pitchFamily="34" charset="0"/>
              </a:rPr>
              <a:t>t</a:t>
            </a:r>
            <a:r>
              <a:rPr lang="en-GB" sz="900" i="1" dirty="0">
                <a:solidFill>
                  <a:schemeClr val="bg1">
                    <a:lumMod val="65000"/>
                  </a:schemeClr>
                </a:solidFill>
                <a:latin typeface="Helvetica" panose="020B0604020202020204" pitchFamily="34" charset="0"/>
                <a:cs typeface="Helvetica" panose="020B0604020202020204" pitchFamily="34" charset="0"/>
              </a:rPr>
              <a:t>he segment comprises electricity sales to final customers  (UNIMOT </a:t>
            </a:r>
            <a:r>
              <a:rPr lang="en-GB" sz="900" i="1" dirty="0" err="1">
                <a:solidFill>
                  <a:schemeClr val="bg1">
                    <a:lumMod val="65000"/>
                  </a:schemeClr>
                </a:solidFill>
                <a:latin typeface="Helvetica" panose="020B0604020202020204" pitchFamily="34" charset="0"/>
                <a:cs typeface="Helvetica" panose="020B0604020202020204" pitchFamily="34" charset="0"/>
              </a:rPr>
              <a:t>Energia</a:t>
            </a:r>
            <a:r>
              <a:rPr lang="en-GB" sz="900" i="1" dirty="0">
                <a:solidFill>
                  <a:schemeClr val="bg1">
                    <a:lumMod val="65000"/>
                  </a:schemeClr>
                </a:solidFill>
                <a:latin typeface="Helvetica" panose="020B0604020202020204" pitchFamily="34" charset="0"/>
                <a:cs typeface="Helvetica" panose="020B0604020202020204" pitchFamily="34" charset="0"/>
              </a:rPr>
              <a:t> i Gaz) and wholesale electricity trading (</a:t>
            </a:r>
            <a:r>
              <a:rPr lang="en-GB" sz="900" i="1" dirty="0" err="1">
                <a:solidFill>
                  <a:schemeClr val="bg1">
                    <a:lumMod val="65000"/>
                  </a:schemeClr>
                </a:solidFill>
                <a:latin typeface="Helvetica" panose="020B0604020202020204" pitchFamily="34" charset="0"/>
                <a:cs typeface="Helvetica" panose="020B0604020202020204" pitchFamily="34" charset="0"/>
              </a:rPr>
              <a:t>Tradea</a:t>
            </a:r>
            <a:r>
              <a:rPr lang="en-GB" sz="900" i="1" dirty="0">
                <a:solidFill>
                  <a:schemeClr val="bg1">
                    <a:lumMod val="65000"/>
                  </a:schemeClr>
                </a:solidFill>
                <a:latin typeface="Helvetica" panose="020B0604020202020204" pitchFamily="34" charset="0"/>
                <a:cs typeface="Helvetica" panose="020B0604020202020204" pitchFamily="34" charset="0"/>
              </a:rPr>
              <a:t>)</a:t>
            </a:r>
            <a:endParaRPr lang="pl-PL" sz="900" dirty="0">
              <a:solidFill>
                <a:schemeClr val="bg1">
                  <a:lumMod val="65000"/>
                </a:schemeClr>
              </a:solidFill>
              <a:latin typeface="Helvetica" panose="020B0604020202020204" pitchFamily="34" charset="0"/>
              <a:cs typeface="Helvetica" panose="020B0604020202020204" pitchFamily="34" charset="0"/>
            </a:endParaRPr>
          </a:p>
        </p:txBody>
      </p:sp>
      <p:grpSp>
        <p:nvGrpSpPr>
          <p:cNvPr id="5" name="Grupa 4">
            <a:extLst>
              <a:ext uri="{FF2B5EF4-FFF2-40B4-BE49-F238E27FC236}">
                <a16:creationId xmlns:a16="http://schemas.microsoft.com/office/drawing/2014/main" id="{4DE7F6B9-171C-63DF-137B-D0A8570ABB49}"/>
              </a:ext>
            </a:extLst>
          </p:cNvPr>
          <p:cNvGrpSpPr/>
          <p:nvPr/>
        </p:nvGrpSpPr>
        <p:grpSpPr>
          <a:xfrm>
            <a:off x="8797097" y="1471839"/>
            <a:ext cx="1370996" cy="1271361"/>
            <a:chOff x="1876122" y="1721037"/>
            <a:chExt cx="1370996" cy="1041119"/>
          </a:xfrm>
        </p:grpSpPr>
        <p:cxnSp>
          <p:nvCxnSpPr>
            <p:cNvPr id="21" name="Łącznik prosty 20">
              <a:extLst>
                <a:ext uri="{FF2B5EF4-FFF2-40B4-BE49-F238E27FC236}">
                  <a16:creationId xmlns:a16="http://schemas.microsoft.com/office/drawing/2014/main" id="{BA6CD944-70C0-D889-DDB1-52CE0207E04C}"/>
                </a:ext>
              </a:extLst>
            </p:cNvPr>
            <p:cNvCxnSpPr>
              <a:cxnSpLocks/>
            </p:cNvCxnSpPr>
            <p:nvPr/>
          </p:nvCxnSpPr>
          <p:spPr>
            <a:xfrm flipV="1">
              <a:off x="1876122" y="1811583"/>
              <a:ext cx="1370996" cy="72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Łącznik prosty 28">
              <a:extLst>
                <a:ext uri="{FF2B5EF4-FFF2-40B4-BE49-F238E27FC236}">
                  <a16:creationId xmlns:a16="http://schemas.microsoft.com/office/drawing/2014/main" id="{6C285B53-E1F3-D9CA-E825-588C24418B33}"/>
                </a:ext>
              </a:extLst>
            </p:cNvPr>
            <p:cNvCxnSpPr>
              <a:cxnSpLocks/>
            </p:cNvCxnSpPr>
            <p:nvPr/>
          </p:nvCxnSpPr>
          <p:spPr>
            <a:xfrm flipV="1">
              <a:off x="1876122" y="1806144"/>
              <a:ext cx="0" cy="82115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Łącznik prosty 32">
              <a:extLst>
                <a:ext uri="{FF2B5EF4-FFF2-40B4-BE49-F238E27FC236}">
                  <a16:creationId xmlns:a16="http://schemas.microsoft.com/office/drawing/2014/main" id="{E18F9933-6E17-2B29-0DEB-5C0E913014E1}"/>
                </a:ext>
              </a:extLst>
            </p:cNvPr>
            <p:cNvCxnSpPr>
              <a:cxnSpLocks/>
            </p:cNvCxnSpPr>
            <p:nvPr/>
          </p:nvCxnSpPr>
          <p:spPr>
            <a:xfrm flipV="1">
              <a:off x="3247118" y="1818844"/>
              <a:ext cx="0" cy="94331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Prostokąt 33">
              <a:extLst>
                <a:ext uri="{FF2B5EF4-FFF2-40B4-BE49-F238E27FC236}">
                  <a16:creationId xmlns:a16="http://schemas.microsoft.com/office/drawing/2014/main" id="{798DD65D-9E76-09A8-C877-A29D42206471}"/>
                </a:ext>
              </a:extLst>
            </p:cNvPr>
            <p:cNvSpPr/>
            <p:nvPr/>
          </p:nvSpPr>
          <p:spPr>
            <a:xfrm>
              <a:off x="2263644" y="172103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-16,9%</a:t>
              </a:r>
            </a:p>
          </p:txBody>
        </p:sp>
      </p:grpSp>
      <p:sp>
        <p:nvSpPr>
          <p:cNvPr id="2" name="PoleTekstowe 34">
            <a:extLst>
              <a:ext uri="{FF2B5EF4-FFF2-40B4-BE49-F238E27FC236}">
                <a16:creationId xmlns:a16="http://schemas.microsoft.com/office/drawing/2014/main" id="{7CBFE89A-CE49-98E7-A87A-A50DD522A5B6}"/>
              </a:ext>
            </a:extLst>
          </p:cNvPr>
          <p:cNvSpPr txBox="1">
            <a:spLocks noChangeArrowheads="1"/>
          </p:cNvSpPr>
          <p:nvPr/>
        </p:nvSpPr>
        <p:spPr bwMode="auto">
          <a:xfrm>
            <a:off x="211341" y="3955341"/>
            <a:ext cx="6676822" cy="1773886"/>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lnSpc>
                <a:spcPct val="100000"/>
              </a:lnSpc>
              <a:spcBef>
                <a:spcPts val="600"/>
              </a:spcBef>
              <a:buFont typeface="Wingdings" panose="05000000000000000000" pitchFamily="2" charset="2"/>
              <a:buChar char="§"/>
            </a:pPr>
            <a:r>
              <a:rPr lang="pl-PL" dirty="0"/>
              <a:t>Sytuacja rynkowa </a:t>
            </a:r>
            <a:r>
              <a:rPr lang="pl-PL" sz="1200" dirty="0">
                <a:solidFill>
                  <a:srgbClr val="FF0000"/>
                </a:solidFill>
                <a:latin typeface="Helvetica" panose="020B0604020202020204" pitchFamily="34" charset="0"/>
                <a:cs typeface="Helvetica" panose="020B0604020202020204" pitchFamily="34" charset="0"/>
              </a:rPr>
              <a:t>►</a:t>
            </a:r>
            <a:r>
              <a:rPr lang="pl-PL" sz="1000" dirty="0">
                <a:solidFill>
                  <a:srgbClr val="FF0000"/>
                </a:solidFill>
                <a:latin typeface="Helvetica" panose="020B0604020202020204" pitchFamily="34" charset="0"/>
                <a:cs typeface="Helvetica" panose="020B0604020202020204" pitchFamily="34" charset="0"/>
              </a:rPr>
              <a:t> </a:t>
            </a:r>
            <a:r>
              <a:rPr lang="pl-PL" dirty="0"/>
              <a:t>wzrost sprzedaży do klientów końcowych przełożył się na zwiększenie marż jednostkowych osiąganych w segmencie energii elektrycznej</a:t>
            </a:r>
            <a:br>
              <a:rPr lang="pl-PL" dirty="0"/>
            </a:br>
            <a:r>
              <a:rPr lang="en-GB" i="1" dirty="0"/>
              <a:t>Market situation </a:t>
            </a:r>
            <a:r>
              <a:rPr lang="pl-PL" sz="1050" dirty="0">
                <a:solidFill>
                  <a:srgbClr val="FF0000"/>
                </a:solidFill>
                <a:latin typeface="Helvetica" panose="020B0604020202020204" pitchFamily="34" charset="0"/>
                <a:cs typeface="Helvetica" panose="020B0604020202020204" pitchFamily="34" charset="0"/>
              </a:rPr>
              <a:t>►</a:t>
            </a:r>
            <a:r>
              <a:rPr lang="pl-PL" sz="1050" i="1" dirty="0">
                <a:solidFill>
                  <a:srgbClr val="FF0000"/>
                </a:solidFill>
                <a:latin typeface="Helvetica" panose="020B0604020202020204" pitchFamily="34" charset="0"/>
                <a:cs typeface="Helvetica" panose="020B0604020202020204" pitchFamily="34" charset="0"/>
              </a:rPr>
              <a:t> </a:t>
            </a:r>
            <a:r>
              <a:rPr lang="en-US" i="1" dirty="0"/>
              <a:t>the increase in sales to end customers translated into increased unit margins achieved in the electricity segment</a:t>
            </a:r>
            <a:endParaRPr lang="pl-PL" sz="500" dirty="0"/>
          </a:p>
          <a:p>
            <a:pPr marL="171450" indent="-171450" algn="l">
              <a:lnSpc>
                <a:spcPct val="100000"/>
              </a:lnSpc>
              <a:spcBef>
                <a:spcPts val="600"/>
              </a:spcBef>
              <a:buFont typeface="Wingdings" panose="05000000000000000000" pitchFamily="2" charset="2"/>
              <a:buChar char="§"/>
            </a:pPr>
            <a:r>
              <a:rPr lang="pl-PL" dirty="0"/>
              <a:t>OZE </a:t>
            </a:r>
            <a:r>
              <a:rPr lang="pl-PL" dirty="0">
                <a:solidFill>
                  <a:srgbClr val="FF0000"/>
                </a:solidFill>
                <a:latin typeface="Helvetica" panose="020B0604020202020204" pitchFamily="34" charset="0"/>
                <a:cs typeface="Helvetica" panose="020B0604020202020204" pitchFamily="34" charset="0"/>
              </a:rPr>
              <a:t>►</a:t>
            </a:r>
            <a:r>
              <a:rPr lang="pl-PL" sz="1200" dirty="0">
                <a:solidFill>
                  <a:srgbClr val="FF0000"/>
                </a:solidFill>
                <a:latin typeface="Helvetica" panose="020B0604020202020204" pitchFamily="34" charset="0"/>
                <a:cs typeface="Helvetica" panose="020B0604020202020204" pitchFamily="34" charset="0"/>
              </a:rPr>
              <a:t> </a:t>
            </a:r>
            <a:r>
              <a:rPr lang="pl-PL" dirty="0"/>
              <a:t>zwiększenie liczby obsługiwanych przez Grupę UNIMOT producentów wytwarzających energię elektryczną z odnawialnych źródeł energii</a:t>
            </a:r>
            <a:br>
              <a:rPr lang="pl-PL" dirty="0"/>
            </a:br>
            <a:r>
              <a:rPr lang="pl-PL" i="1" dirty="0"/>
              <a:t>RES</a:t>
            </a:r>
            <a:r>
              <a:rPr lang="en-GB" i="1" dirty="0"/>
              <a:t> </a:t>
            </a:r>
            <a:r>
              <a:rPr lang="pl-PL" sz="1200" dirty="0">
                <a:solidFill>
                  <a:srgbClr val="FF0000"/>
                </a:solidFill>
                <a:latin typeface="Helvetica" panose="020B0604020202020204" pitchFamily="34" charset="0"/>
                <a:cs typeface="Helvetica" panose="020B0604020202020204" pitchFamily="34" charset="0"/>
              </a:rPr>
              <a:t>►</a:t>
            </a:r>
            <a:r>
              <a:rPr lang="en-GB" sz="1000" i="1" dirty="0">
                <a:solidFill>
                  <a:srgbClr val="FF0000"/>
                </a:solidFill>
                <a:latin typeface="Helvetica" panose="020B0604020202020204" pitchFamily="34" charset="0"/>
                <a:cs typeface="Helvetica" panose="020B0604020202020204" pitchFamily="34" charset="0"/>
              </a:rPr>
              <a:t> </a:t>
            </a:r>
            <a:r>
              <a:rPr lang="en-US" i="1" dirty="0"/>
              <a:t>increasing the number of producers of electricity from renewable energy sources being serviced by the UNIMOT Group </a:t>
            </a:r>
            <a:endParaRPr lang="pl-PL" i="1" dirty="0"/>
          </a:p>
        </p:txBody>
      </p:sp>
      <p:sp>
        <p:nvSpPr>
          <p:cNvPr id="3" name="Prostokąt 2">
            <a:extLst>
              <a:ext uri="{FF2B5EF4-FFF2-40B4-BE49-F238E27FC236}">
                <a16:creationId xmlns:a16="http://schemas.microsoft.com/office/drawing/2014/main" id="{0F9040CA-80FA-AB0B-E66A-88F417409B61}"/>
              </a:ext>
            </a:extLst>
          </p:cNvPr>
          <p:cNvSpPr/>
          <p:nvPr/>
        </p:nvSpPr>
        <p:spPr>
          <a:xfrm>
            <a:off x="6924675" y="3841635"/>
            <a:ext cx="4923397" cy="16542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2E86C515-24B9-C848-E05C-950A1FEF1763}"/>
              </a:ext>
            </a:extLst>
          </p:cNvPr>
          <p:cNvSpPr txBox="1"/>
          <p:nvPr/>
        </p:nvSpPr>
        <p:spPr>
          <a:xfrm>
            <a:off x="6965214" y="3849817"/>
            <a:ext cx="4882858" cy="276999"/>
          </a:xfrm>
          <a:prstGeom prst="rect">
            <a:avLst/>
          </a:prstGeom>
          <a:noFill/>
        </p:spPr>
        <p:txBody>
          <a:bodyPr wrap="square">
            <a:spAutoFit/>
          </a:bodyPr>
          <a:lstStyle/>
          <a:p>
            <a:pPr algn="ctr"/>
            <a:r>
              <a:rPr lang="pl-PL" sz="1200" b="1" dirty="0">
                <a:solidFill>
                  <a:srgbClr val="44546A"/>
                </a:solidFill>
                <a:latin typeface="Helvetica" panose="020B0604020202020204" pitchFamily="34" charset="0"/>
                <a:cs typeface="Helvetica" panose="020B0604020202020204" pitchFamily="34" charset="0"/>
              </a:rPr>
              <a:t>PERSPEKTYWY / </a:t>
            </a:r>
            <a:r>
              <a:rPr lang="en-GB" sz="1200" b="1" i="1" dirty="0">
                <a:solidFill>
                  <a:srgbClr val="44546A"/>
                </a:solidFill>
                <a:latin typeface="Helvetica" panose="020B0604020202020204" pitchFamily="34" charset="0"/>
                <a:cs typeface="Helvetica" panose="020B0604020202020204" pitchFamily="34" charset="0"/>
              </a:rPr>
              <a:t>OUTLOOK</a:t>
            </a:r>
            <a:endParaRPr lang="pl-PL" sz="1200" b="1" i="1" dirty="0">
              <a:solidFill>
                <a:srgbClr val="44546A"/>
              </a:solidFill>
              <a:latin typeface="Helvetica" panose="020B0604020202020204" pitchFamily="34" charset="0"/>
              <a:cs typeface="Helvetica" panose="020B0604020202020204" pitchFamily="34" charset="0"/>
            </a:endParaRPr>
          </a:p>
        </p:txBody>
      </p:sp>
      <p:sp>
        <p:nvSpPr>
          <p:cNvPr id="13" name="Subtitle 2">
            <a:extLst>
              <a:ext uri="{FF2B5EF4-FFF2-40B4-BE49-F238E27FC236}">
                <a16:creationId xmlns:a16="http://schemas.microsoft.com/office/drawing/2014/main" id="{F7DFA588-41FD-A458-B5D5-E073B3A5F1E3}"/>
              </a:ext>
            </a:extLst>
          </p:cNvPr>
          <p:cNvSpPr txBox="1">
            <a:spLocks/>
          </p:cNvSpPr>
          <p:nvPr/>
        </p:nvSpPr>
        <p:spPr>
          <a:xfrm>
            <a:off x="6959065" y="4037510"/>
            <a:ext cx="4889007" cy="1335560"/>
          </a:xfrm>
          <a:prstGeom prst="rect">
            <a:avLst/>
          </a:prstGeom>
        </p:spPr>
        <p:txBody>
          <a:bodyPr wrap="square"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cs typeface="Helvetica" panose="020B0604020202020204" pitchFamily="34" charset="0"/>
              </a:rPr>
              <a:t>Poprawa wyceny profilu kontraktów PV zawartych po cenie stałej oraz zwiększona produkcja PV</a:t>
            </a:r>
            <a:br>
              <a:rPr lang="pl-PL" sz="900" dirty="0">
                <a:solidFill>
                  <a:srgbClr val="44546A"/>
                </a:solidFill>
                <a:latin typeface="Helvetica" panose="020B0604020202020204" pitchFamily="34"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Improved valuation of fixed price PV contract profile and increased PV production</a:t>
            </a:r>
            <a:endParaRPr lang="pl-PL" sz="900" i="1"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endParaRPr lang="pl-PL" sz="900" i="1"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endParaRPr lang="pl-PL" sz="300"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14000"/>
              </a:lnSpc>
              <a:spcBef>
                <a:spcPts val="300"/>
              </a:spcBef>
              <a:spcAft>
                <a:spcPts val="0"/>
              </a:spcAft>
              <a:defRPr/>
            </a:pPr>
            <a:r>
              <a:rPr lang="pl-PL" sz="900" dirty="0">
                <a:solidFill>
                  <a:srgbClr val="44546A"/>
                </a:solidFill>
                <a:latin typeface="Helvetica" panose="020B0604020202020204" pitchFamily="34" charset="0"/>
                <a:ea typeface="Helvetica Neue" charset="0"/>
                <a:cs typeface="Helvetica" panose="020B0604020202020204" pitchFamily="34" charset="0"/>
              </a:rPr>
              <a:t>Ewentualne ograniczenie wyników finansowych w związku z regulacjami prawnymi</a:t>
            </a:r>
            <a:br>
              <a:rPr lang="pl-PL" sz="900" dirty="0">
                <a:solidFill>
                  <a:srgbClr val="44546A"/>
                </a:solidFill>
                <a:latin typeface="Helvetica" panose="020B0604020202020204" pitchFamily="34" charset="0"/>
                <a:ea typeface="Helvetica Neue"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Potential limitation of financial results in connection with regulations</a:t>
            </a:r>
            <a:endParaRPr lang="pl-PL" sz="900" i="1" dirty="0">
              <a:solidFill>
                <a:srgbClr val="44546A"/>
              </a:solidFill>
              <a:latin typeface="Helvetica" panose="020B0604020202020204" pitchFamily="34" charset="0"/>
              <a:ea typeface="Helvetica Neue" charset="0"/>
              <a:cs typeface="Helvetica" panose="020B0604020202020204" pitchFamily="34" charset="0"/>
            </a:endParaRPr>
          </a:p>
          <a:p>
            <a:pPr indent="-173990" algn="l">
              <a:lnSpc>
                <a:spcPct val="100000"/>
              </a:lnSpc>
              <a:spcBef>
                <a:spcPts val="300"/>
              </a:spcBef>
            </a:pPr>
            <a:endParaRPr lang="pl-PL" sz="300" i="1" dirty="0">
              <a:solidFill>
                <a:srgbClr val="44546A"/>
              </a:solidFill>
              <a:highlight>
                <a:srgbClr val="FFFF00"/>
              </a:highlight>
              <a:latin typeface="Helvetica" panose="020B0604020202020204" pitchFamily="34" charset="0"/>
              <a:ea typeface="Helvetica Neue" charset="0"/>
              <a:cs typeface="Helvetica" panose="020B0604020202020204" pitchFamily="34" charset="0"/>
            </a:endParaRPr>
          </a:p>
        </p:txBody>
      </p:sp>
      <p:pic>
        <p:nvPicPr>
          <p:cNvPr id="28" name="Picture 2" descr="Dodać Nowy Przycisk Plus | darmowa Ikony">
            <a:extLst>
              <a:ext uri="{FF2B5EF4-FFF2-40B4-BE49-F238E27FC236}">
                <a16:creationId xmlns:a16="http://schemas.microsoft.com/office/drawing/2014/main" id="{186F5010-4803-6C21-31D3-B036F0D7AEB7}"/>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9235" y="4141265"/>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Very Basic Minus Icon | Windows 8 Iconset | Icons8">
            <a:extLst>
              <a:ext uri="{FF2B5EF4-FFF2-40B4-BE49-F238E27FC236}">
                <a16:creationId xmlns:a16="http://schemas.microsoft.com/office/drawing/2014/main" id="{C4706AE8-DAD1-9A3A-1171-06E48770B196}"/>
              </a:ext>
            </a:extLst>
          </p:cNvPr>
          <p:cNvPicPr>
            <a:picLocks noChangeAspect="1" noChangeArrowheads="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11592" t="6503" r="5659" b="4729"/>
          <a:stretch/>
        </p:blipFill>
        <p:spPr bwMode="auto">
          <a:xfrm>
            <a:off x="6949447" y="4850387"/>
            <a:ext cx="186760" cy="20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4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numeru slajdu 1">
            <a:extLst>
              <a:ext uri="{FF2B5EF4-FFF2-40B4-BE49-F238E27FC236}">
                <a16:creationId xmlns:a16="http://schemas.microsoft.com/office/drawing/2014/main" id="{3823AB20-08CD-973B-A49D-51F94E08660F}"/>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19</a:t>
            </a:fld>
            <a:endParaRPr lang="pl-PL" dirty="0"/>
          </a:p>
        </p:txBody>
      </p:sp>
      <p:sp>
        <p:nvSpPr>
          <p:cNvPr id="17" name="Tytuł 2">
            <a:extLst>
              <a:ext uri="{FF2B5EF4-FFF2-40B4-BE49-F238E27FC236}">
                <a16:creationId xmlns:a16="http://schemas.microsoft.com/office/drawing/2014/main" id="{E8E54198-84D6-F0C2-624D-2DF3D23954C7}"/>
              </a:ext>
            </a:extLst>
          </p:cNvPr>
          <p:cNvSpPr>
            <a:spLocks noGrp="1"/>
          </p:cNvSpPr>
          <p:nvPr>
            <p:ph type="title"/>
          </p:nvPr>
        </p:nvSpPr>
        <p:spPr>
          <a:xfrm>
            <a:off x="663964" y="181614"/>
            <a:ext cx="11210165" cy="529840"/>
          </a:xfrm>
        </p:spPr>
        <p:txBody>
          <a:bodyPr/>
          <a:lstStyle/>
          <a:p>
            <a:r>
              <a:rPr lang="pl-PL" dirty="0"/>
              <a:t>SEGMENT FOTOWOLTAIKA / ODNAWIALNE ŹRÓDŁA ENERGII</a:t>
            </a:r>
          </a:p>
        </p:txBody>
      </p:sp>
      <p:graphicFrame>
        <p:nvGraphicFramePr>
          <p:cNvPr id="18" name="Wykres 17">
            <a:extLst>
              <a:ext uri="{FF2B5EF4-FFF2-40B4-BE49-F238E27FC236}">
                <a16:creationId xmlns:a16="http://schemas.microsoft.com/office/drawing/2014/main" id="{ED38B1ED-2BE5-6CF0-408A-F853A7E30BF3}"/>
              </a:ext>
            </a:extLst>
          </p:cNvPr>
          <p:cNvGraphicFramePr/>
          <p:nvPr>
            <p:extLst>
              <p:ext uri="{D42A27DB-BD31-4B8C-83A1-F6EECF244321}">
                <p14:modId xmlns:p14="http://schemas.microsoft.com/office/powerpoint/2010/main" val="1699948677"/>
              </p:ext>
            </p:extLst>
          </p:nvPr>
        </p:nvGraphicFramePr>
        <p:xfrm>
          <a:off x="387228" y="2117959"/>
          <a:ext cx="3324000" cy="180451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36">
            <a:extLst>
              <a:ext uri="{FF2B5EF4-FFF2-40B4-BE49-F238E27FC236}">
                <a16:creationId xmlns:a16="http://schemas.microsoft.com/office/drawing/2014/main" id="{7130F759-41A1-30EB-0ACC-744ED316C098}"/>
              </a:ext>
            </a:extLst>
          </p:cNvPr>
          <p:cNvSpPr txBox="1">
            <a:spLocks noChangeArrowheads="1"/>
          </p:cNvSpPr>
          <p:nvPr/>
        </p:nvSpPr>
        <p:spPr bwMode="auto">
          <a:xfrm>
            <a:off x="730000" y="996718"/>
            <a:ext cx="2588486"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Wolumen zamontowany* [</a:t>
            </a:r>
            <a:r>
              <a:rPr lang="pl-PL" dirty="0" err="1"/>
              <a:t>kWp</a:t>
            </a:r>
            <a:r>
              <a:rPr lang="pl-PL" dirty="0"/>
              <a:t>]</a:t>
            </a:r>
          </a:p>
          <a:p>
            <a:pPr>
              <a:spcBef>
                <a:spcPts val="0"/>
              </a:spcBef>
            </a:pPr>
            <a:r>
              <a:rPr lang="en-GB" i="1" dirty="0"/>
              <a:t>Installed volume* [</a:t>
            </a:r>
            <a:r>
              <a:rPr lang="en-GB" i="1" dirty="0" err="1"/>
              <a:t>kWp</a:t>
            </a:r>
            <a:r>
              <a:rPr lang="en-GB" i="1" dirty="0"/>
              <a:t>]</a:t>
            </a:r>
          </a:p>
        </p:txBody>
      </p:sp>
      <p:graphicFrame>
        <p:nvGraphicFramePr>
          <p:cNvPr id="20" name="Wykres 19">
            <a:extLst>
              <a:ext uri="{FF2B5EF4-FFF2-40B4-BE49-F238E27FC236}">
                <a16:creationId xmlns:a16="http://schemas.microsoft.com/office/drawing/2014/main" id="{B8C7C616-3B17-96E7-4CC4-A7E405E2886C}"/>
              </a:ext>
            </a:extLst>
          </p:cNvPr>
          <p:cNvGraphicFramePr/>
          <p:nvPr>
            <p:extLst>
              <p:ext uri="{D42A27DB-BD31-4B8C-83A1-F6EECF244321}">
                <p14:modId xmlns:p14="http://schemas.microsoft.com/office/powerpoint/2010/main" val="1478096155"/>
              </p:ext>
            </p:extLst>
          </p:nvPr>
        </p:nvGraphicFramePr>
        <p:xfrm>
          <a:off x="3703917" y="2125690"/>
          <a:ext cx="3429000" cy="1804511"/>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36">
            <a:extLst>
              <a:ext uri="{FF2B5EF4-FFF2-40B4-BE49-F238E27FC236}">
                <a16:creationId xmlns:a16="http://schemas.microsoft.com/office/drawing/2014/main" id="{4A1B2085-6068-FD29-5CEA-7A56B9A4320B}"/>
              </a:ext>
            </a:extLst>
          </p:cNvPr>
          <p:cNvSpPr txBox="1">
            <a:spLocks noChangeArrowheads="1"/>
          </p:cNvSpPr>
          <p:nvPr/>
        </p:nvSpPr>
        <p:spPr bwMode="auto">
          <a:xfrm>
            <a:off x="3958133" y="990725"/>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Przychody ogółem [w mln zł]</a:t>
            </a:r>
          </a:p>
          <a:p>
            <a:pPr>
              <a:spcBef>
                <a:spcPts val="0"/>
              </a:spcBef>
            </a:pPr>
            <a:r>
              <a:rPr lang="en-GB" i="1" dirty="0"/>
              <a:t>Total revenues [PLN million]</a:t>
            </a:r>
          </a:p>
        </p:txBody>
      </p:sp>
      <p:sp>
        <p:nvSpPr>
          <p:cNvPr id="22" name="TextBox 36">
            <a:extLst>
              <a:ext uri="{FF2B5EF4-FFF2-40B4-BE49-F238E27FC236}">
                <a16:creationId xmlns:a16="http://schemas.microsoft.com/office/drawing/2014/main" id="{049410A0-C8E0-92B5-7838-F5AA8325EE6D}"/>
              </a:ext>
            </a:extLst>
          </p:cNvPr>
          <p:cNvSpPr txBox="1">
            <a:spLocks noChangeArrowheads="1"/>
          </p:cNvSpPr>
          <p:nvPr/>
        </p:nvSpPr>
        <p:spPr bwMode="auto">
          <a:xfrm>
            <a:off x="7448060" y="980731"/>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EBITDA (S) [w mln zł]</a:t>
            </a:r>
          </a:p>
          <a:p>
            <a:pPr>
              <a:spcBef>
                <a:spcPts val="0"/>
              </a:spcBef>
            </a:pPr>
            <a:r>
              <a:rPr lang="en-GB" i="1" dirty="0"/>
              <a:t>Adj. EBITDA [PLN million]</a:t>
            </a:r>
          </a:p>
        </p:txBody>
      </p:sp>
      <p:grpSp>
        <p:nvGrpSpPr>
          <p:cNvPr id="24" name="Grupa 23">
            <a:extLst>
              <a:ext uri="{FF2B5EF4-FFF2-40B4-BE49-F238E27FC236}">
                <a16:creationId xmlns:a16="http://schemas.microsoft.com/office/drawing/2014/main" id="{955FE1F2-07E2-06C9-98DF-7F2477E98B48}"/>
              </a:ext>
            </a:extLst>
          </p:cNvPr>
          <p:cNvGrpSpPr/>
          <p:nvPr/>
        </p:nvGrpSpPr>
        <p:grpSpPr>
          <a:xfrm>
            <a:off x="1982446" y="1676412"/>
            <a:ext cx="1407878" cy="945602"/>
            <a:chOff x="1571732" y="1722097"/>
            <a:chExt cx="1044711" cy="945602"/>
          </a:xfrm>
        </p:grpSpPr>
        <p:cxnSp>
          <p:nvCxnSpPr>
            <p:cNvPr id="25" name="Łącznik prosty 24">
              <a:extLst>
                <a:ext uri="{FF2B5EF4-FFF2-40B4-BE49-F238E27FC236}">
                  <a16:creationId xmlns:a16="http://schemas.microsoft.com/office/drawing/2014/main" id="{ECFBA115-D688-D88C-BD56-DAA2A915D9B9}"/>
                </a:ext>
              </a:extLst>
            </p:cNvPr>
            <p:cNvCxnSpPr>
              <a:cxnSpLocks/>
            </p:cNvCxnSpPr>
            <p:nvPr/>
          </p:nvCxnSpPr>
          <p:spPr>
            <a:xfrm flipV="1">
              <a:off x="1571732" y="1806752"/>
              <a:ext cx="1027310" cy="423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a16="http://schemas.microsoft.com/office/drawing/2014/main" id="{400EAB6D-44BD-389E-9126-6B6CB4F73CFE}"/>
                </a:ext>
              </a:extLst>
            </p:cNvPr>
            <p:cNvCxnSpPr>
              <a:cxnSpLocks/>
            </p:cNvCxnSpPr>
            <p:nvPr/>
          </p:nvCxnSpPr>
          <p:spPr>
            <a:xfrm flipV="1">
              <a:off x="1572580" y="1798408"/>
              <a:ext cx="0" cy="86929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Łącznik prosty 26">
              <a:extLst>
                <a:ext uri="{FF2B5EF4-FFF2-40B4-BE49-F238E27FC236}">
                  <a16:creationId xmlns:a16="http://schemas.microsoft.com/office/drawing/2014/main" id="{9C52244C-FC02-42A9-D987-3574C8971435}"/>
                </a:ext>
              </a:extLst>
            </p:cNvPr>
            <p:cNvCxnSpPr>
              <a:cxnSpLocks/>
            </p:cNvCxnSpPr>
            <p:nvPr/>
          </p:nvCxnSpPr>
          <p:spPr>
            <a:xfrm flipH="1" flipV="1">
              <a:off x="2606200" y="1806144"/>
              <a:ext cx="10243" cy="7543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Prostokąt 27">
              <a:extLst>
                <a:ext uri="{FF2B5EF4-FFF2-40B4-BE49-F238E27FC236}">
                  <a16:creationId xmlns:a16="http://schemas.microsoft.com/office/drawing/2014/main" id="{A4F17216-3C19-D838-F5BD-49921DA10C1D}"/>
                </a:ext>
              </a:extLst>
            </p:cNvPr>
            <p:cNvSpPr/>
            <p:nvPr/>
          </p:nvSpPr>
          <p:spPr>
            <a:xfrm>
              <a:off x="1792565" y="172209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11,2%</a:t>
              </a:r>
            </a:p>
          </p:txBody>
        </p:sp>
      </p:grpSp>
      <p:graphicFrame>
        <p:nvGraphicFramePr>
          <p:cNvPr id="30" name="Wykres 29">
            <a:extLst>
              <a:ext uri="{FF2B5EF4-FFF2-40B4-BE49-F238E27FC236}">
                <a16:creationId xmlns:a16="http://schemas.microsoft.com/office/drawing/2014/main" id="{CFCC89CC-40A8-2711-00D2-4C21F42054A7}"/>
              </a:ext>
            </a:extLst>
          </p:cNvPr>
          <p:cNvGraphicFramePr/>
          <p:nvPr>
            <p:extLst>
              <p:ext uri="{D42A27DB-BD31-4B8C-83A1-F6EECF244321}">
                <p14:modId xmlns:p14="http://schemas.microsoft.com/office/powerpoint/2010/main" val="3789513155"/>
              </p:ext>
            </p:extLst>
          </p:nvPr>
        </p:nvGraphicFramePr>
        <p:xfrm>
          <a:off x="7192628" y="2111827"/>
          <a:ext cx="3336184" cy="1804511"/>
        </p:xfrm>
        <a:graphic>
          <a:graphicData uri="http://schemas.openxmlformats.org/drawingml/2006/chart">
            <c:chart xmlns:c="http://schemas.openxmlformats.org/drawingml/2006/chart" xmlns:r="http://schemas.openxmlformats.org/officeDocument/2006/relationships" r:id="rId4"/>
          </a:graphicData>
        </a:graphic>
      </p:graphicFrame>
      <p:grpSp>
        <p:nvGrpSpPr>
          <p:cNvPr id="31" name="Grupa 30">
            <a:extLst>
              <a:ext uri="{FF2B5EF4-FFF2-40B4-BE49-F238E27FC236}">
                <a16:creationId xmlns:a16="http://schemas.microsoft.com/office/drawing/2014/main" id="{8EABE40C-D091-A517-CFBD-4BA9817FDBC4}"/>
              </a:ext>
            </a:extLst>
          </p:cNvPr>
          <p:cNvGrpSpPr/>
          <p:nvPr/>
        </p:nvGrpSpPr>
        <p:grpSpPr>
          <a:xfrm>
            <a:off x="5437701" y="1714479"/>
            <a:ext cx="1384428" cy="1127873"/>
            <a:chOff x="1266532" y="1722097"/>
            <a:chExt cx="1317974" cy="1127873"/>
          </a:xfrm>
        </p:grpSpPr>
        <p:cxnSp>
          <p:nvCxnSpPr>
            <p:cNvPr id="32" name="Łącznik prosty 31">
              <a:extLst>
                <a:ext uri="{FF2B5EF4-FFF2-40B4-BE49-F238E27FC236}">
                  <a16:creationId xmlns:a16="http://schemas.microsoft.com/office/drawing/2014/main" id="{5A67B364-FD7D-BEF2-E489-8E4CC832C2CA}"/>
                </a:ext>
              </a:extLst>
            </p:cNvPr>
            <p:cNvCxnSpPr>
              <a:cxnSpLocks/>
            </p:cNvCxnSpPr>
            <p:nvPr/>
          </p:nvCxnSpPr>
          <p:spPr>
            <a:xfrm>
              <a:off x="1266532" y="1801028"/>
              <a:ext cx="1317974" cy="1055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Łącznik prosty 32">
              <a:extLst>
                <a:ext uri="{FF2B5EF4-FFF2-40B4-BE49-F238E27FC236}">
                  <a16:creationId xmlns:a16="http://schemas.microsoft.com/office/drawing/2014/main" id="{9ABD93A5-043D-0163-654E-C9E398C446D9}"/>
                </a:ext>
              </a:extLst>
            </p:cNvPr>
            <p:cNvCxnSpPr>
              <a:cxnSpLocks/>
            </p:cNvCxnSpPr>
            <p:nvPr/>
          </p:nvCxnSpPr>
          <p:spPr>
            <a:xfrm flipV="1">
              <a:off x="1266532" y="1806148"/>
              <a:ext cx="0" cy="104382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Łącznik prosty 34">
              <a:extLst>
                <a:ext uri="{FF2B5EF4-FFF2-40B4-BE49-F238E27FC236}">
                  <a16:creationId xmlns:a16="http://schemas.microsoft.com/office/drawing/2014/main" id="{E9C57F7A-5D4A-7D54-F9CE-EFFA3D2035E8}"/>
                </a:ext>
              </a:extLst>
            </p:cNvPr>
            <p:cNvCxnSpPr>
              <a:cxnSpLocks/>
            </p:cNvCxnSpPr>
            <p:nvPr/>
          </p:nvCxnSpPr>
          <p:spPr>
            <a:xfrm flipV="1">
              <a:off x="2584506" y="1806144"/>
              <a:ext cx="0" cy="71633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Prostokąt 35">
              <a:extLst>
                <a:ext uri="{FF2B5EF4-FFF2-40B4-BE49-F238E27FC236}">
                  <a16:creationId xmlns:a16="http://schemas.microsoft.com/office/drawing/2014/main" id="{3D022355-01E3-B304-E842-86D7D1AE99F2}"/>
                </a:ext>
              </a:extLst>
            </p:cNvPr>
            <p:cNvSpPr/>
            <p:nvPr/>
          </p:nvSpPr>
          <p:spPr>
            <a:xfrm>
              <a:off x="1619318" y="172209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74,6%</a:t>
              </a:r>
            </a:p>
          </p:txBody>
        </p:sp>
      </p:grpSp>
      <p:sp>
        <p:nvSpPr>
          <p:cNvPr id="42" name="TextBox 36">
            <a:extLst>
              <a:ext uri="{FF2B5EF4-FFF2-40B4-BE49-F238E27FC236}">
                <a16:creationId xmlns:a16="http://schemas.microsoft.com/office/drawing/2014/main" id="{A21577FC-9B75-0B9A-45FC-21785131B9A5}"/>
              </a:ext>
            </a:extLst>
          </p:cNvPr>
          <p:cNvSpPr txBox="1"/>
          <p:nvPr/>
        </p:nvSpPr>
        <p:spPr>
          <a:xfrm>
            <a:off x="180615" y="6292483"/>
            <a:ext cx="9080615" cy="496613"/>
          </a:xfrm>
          <a:prstGeom prst="rect">
            <a:avLst/>
          </a:prstGeom>
        </p:spPr>
        <p:txBody>
          <a:bodyPr vert="horz" wrap="square" lIns="217490" tIns="108745" rIns="217490" bIns="108745" rtlCol="0">
            <a:spAutoFit/>
          </a:bodyPr>
          <a:lstStyle>
            <a:defPPr>
              <a:defRPr lang="pl-PL"/>
            </a:defPPr>
            <a:lvl1pPr indent="0"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nSpc>
                <a:spcPct val="100000"/>
              </a:lnSpc>
              <a:spcBef>
                <a:spcPts val="0"/>
              </a:spcBef>
              <a:buFont typeface="Arial" panose="020B0604020202020204" pitchFamily="34" charset="0"/>
              <a:buChar char="•"/>
            </a:pPr>
            <a:r>
              <a:rPr lang="pl-PL" sz="900" dirty="0">
                <a:solidFill>
                  <a:schemeClr val="bg1">
                    <a:lumMod val="65000"/>
                  </a:schemeClr>
                </a:solidFill>
                <a:latin typeface="Helvetica" panose="020B0604020202020204" pitchFamily="34" charset="0"/>
                <a:cs typeface="Helvetica" panose="020B0604020202020204" pitchFamily="34" charset="0"/>
              </a:rPr>
              <a:t>na segment składa się montaż paneli fotowoltaicznych, produkcja paneli oraz </a:t>
            </a:r>
            <a:r>
              <a:rPr lang="pl-PL" sz="900" dirty="0" err="1">
                <a:solidFill>
                  <a:schemeClr val="bg1">
                    <a:lumMod val="65000"/>
                  </a:schemeClr>
                </a:solidFill>
                <a:latin typeface="Helvetica" panose="020B0604020202020204" pitchFamily="34" charset="0"/>
                <a:cs typeface="Helvetica" panose="020B0604020202020204" pitchFamily="34" charset="0"/>
              </a:rPr>
              <a:t>dewelopment</a:t>
            </a:r>
            <a:r>
              <a:rPr lang="pl-PL" sz="900" dirty="0">
                <a:solidFill>
                  <a:schemeClr val="bg1">
                    <a:lumMod val="65000"/>
                  </a:schemeClr>
                </a:solidFill>
                <a:latin typeface="Helvetica" panose="020B0604020202020204" pitchFamily="34" charset="0"/>
                <a:cs typeface="Helvetica" panose="020B0604020202020204" pitchFamily="34" charset="0"/>
              </a:rPr>
              <a:t> farm fotowoltaicznych (w wynikach obecnie głównie montaż paneli)</a:t>
            </a:r>
          </a:p>
          <a:p>
            <a:pPr marL="171450" indent="-171450">
              <a:lnSpc>
                <a:spcPct val="100000"/>
              </a:lnSpc>
              <a:spcBef>
                <a:spcPts val="0"/>
              </a:spcBef>
              <a:buFont typeface="Arial" panose="020B0604020202020204" pitchFamily="34" charset="0"/>
              <a:buChar char="•"/>
            </a:pPr>
            <a:r>
              <a:rPr lang="pl-PL" sz="900" i="1" dirty="0">
                <a:solidFill>
                  <a:schemeClr val="bg1">
                    <a:lumMod val="65000"/>
                  </a:schemeClr>
                </a:solidFill>
                <a:latin typeface="Helvetica" panose="020B0604020202020204" pitchFamily="34" charset="0"/>
                <a:cs typeface="Helvetica" panose="020B0604020202020204" pitchFamily="34" charset="0"/>
              </a:rPr>
              <a:t>t</a:t>
            </a:r>
            <a:r>
              <a:rPr lang="en-GB" sz="900" i="1" dirty="0">
                <a:solidFill>
                  <a:schemeClr val="bg1">
                    <a:lumMod val="65000"/>
                  </a:schemeClr>
                </a:solidFill>
                <a:latin typeface="Helvetica" panose="020B0604020202020204" pitchFamily="34" charset="0"/>
                <a:cs typeface="Helvetica" panose="020B0604020202020204" pitchFamily="34" charset="0"/>
              </a:rPr>
              <a:t>he segment comprises assembly of photovoltaic panels, production of panels and development of photovoltaic farms  (currently primarily panel assembly in the results)</a:t>
            </a:r>
            <a:endParaRPr lang="pl-PL" sz="900" dirty="0">
              <a:solidFill>
                <a:schemeClr val="bg1">
                  <a:lumMod val="65000"/>
                </a:schemeClr>
              </a:solidFill>
              <a:latin typeface="Helvetica" panose="020B0604020202020204" pitchFamily="34" charset="0"/>
              <a:cs typeface="Helvetica" panose="020B0604020202020204" pitchFamily="34" charset="0"/>
            </a:endParaRPr>
          </a:p>
        </p:txBody>
      </p:sp>
      <p:sp>
        <p:nvSpPr>
          <p:cNvPr id="43" name="Tytuł 2">
            <a:extLst>
              <a:ext uri="{FF2B5EF4-FFF2-40B4-BE49-F238E27FC236}">
                <a16:creationId xmlns:a16="http://schemas.microsoft.com/office/drawing/2014/main" id="{62069B15-6943-DFA0-8EE2-04F80362DB33}"/>
              </a:ext>
            </a:extLst>
          </p:cNvPr>
          <p:cNvSpPr txBox="1">
            <a:spLocks/>
          </p:cNvSpPr>
          <p:nvPr/>
        </p:nvSpPr>
        <p:spPr>
          <a:xfrm>
            <a:off x="663963" y="565517"/>
            <a:ext cx="11210165"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dirty="0"/>
              <a:t>PHOTOVOLTAICS</a:t>
            </a:r>
            <a:r>
              <a:rPr lang="pl-PL" i="1" dirty="0"/>
              <a:t> / RENEWABLE ENERGY SOURCES</a:t>
            </a:r>
            <a:r>
              <a:rPr lang="en-GB" dirty="0"/>
              <a:t>  </a:t>
            </a:r>
          </a:p>
        </p:txBody>
      </p:sp>
      <p:sp>
        <p:nvSpPr>
          <p:cNvPr id="2" name="PoleTekstowe 34">
            <a:extLst>
              <a:ext uri="{FF2B5EF4-FFF2-40B4-BE49-F238E27FC236}">
                <a16:creationId xmlns:a16="http://schemas.microsoft.com/office/drawing/2014/main" id="{9E851669-5C85-225A-9185-D6E2D27776B7}"/>
              </a:ext>
            </a:extLst>
          </p:cNvPr>
          <p:cNvSpPr txBox="1">
            <a:spLocks noChangeArrowheads="1"/>
          </p:cNvSpPr>
          <p:nvPr/>
        </p:nvSpPr>
        <p:spPr bwMode="auto">
          <a:xfrm>
            <a:off x="220716" y="3929094"/>
            <a:ext cx="6722789" cy="2666438"/>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lnSpc>
                <a:spcPct val="100000"/>
              </a:lnSpc>
              <a:spcBef>
                <a:spcPts val="600"/>
              </a:spcBef>
              <a:buFont typeface="Wingdings" panose="05000000000000000000" pitchFamily="2" charset="2"/>
              <a:buChar char="§"/>
            </a:pPr>
            <a:r>
              <a:rPr lang="pl-PL" dirty="0"/>
              <a:t>Zdobywanie rynku </a:t>
            </a:r>
            <a:r>
              <a:rPr lang="pl-PL" dirty="0">
                <a:solidFill>
                  <a:srgbClr val="FF0000"/>
                </a:solidFill>
                <a:latin typeface="Helvetica" panose="020B0604020202020204" pitchFamily="34" charset="0"/>
                <a:cs typeface="Helvetica" panose="020B0604020202020204" pitchFamily="34" charset="0"/>
              </a:rPr>
              <a:t>►</a:t>
            </a:r>
            <a:r>
              <a:rPr lang="pl-PL" sz="1000" dirty="0">
                <a:solidFill>
                  <a:srgbClr val="FF0000"/>
                </a:solidFill>
                <a:latin typeface="Helvetica" panose="020B0604020202020204" pitchFamily="34" charset="0"/>
                <a:cs typeface="Helvetica" panose="020B0604020202020204" pitchFamily="34" charset="0"/>
              </a:rPr>
              <a:t> </a:t>
            </a:r>
            <a:r>
              <a:rPr lang="pl-PL" dirty="0"/>
              <a:t>skuteczna realizacji strategii wejścia w segment przetargów dla inwestycji przemysłowych </a:t>
            </a:r>
            <a:br>
              <a:rPr lang="pl-PL" dirty="0"/>
            </a:br>
            <a:r>
              <a:rPr lang="pl-PL" i="1" dirty="0" err="1"/>
              <a:t>Gaining</a:t>
            </a:r>
            <a:r>
              <a:rPr lang="pl-PL" i="1" dirty="0"/>
              <a:t> market </a:t>
            </a:r>
            <a:r>
              <a:rPr lang="pl-PL" i="1" dirty="0" err="1"/>
              <a:t>share</a:t>
            </a:r>
            <a:r>
              <a:rPr lang="pl-PL" i="1" dirty="0"/>
              <a:t> </a:t>
            </a:r>
            <a:r>
              <a:rPr lang="en-GB" i="1" dirty="0">
                <a:solidFill>
                  <a:srgbClr val="FF0000"/>
                </a:solidFill>
                <a:latin typeface="Helvetica" panose="020B0604020202020204" pitchFamily="34" charset="0"/>
                <a:cs typeface="Helvetica" panose="020B0604020202020204" pitchFamily="34" charset="0"/>
              </a:rPr>
              <a:t>►</a:t>
            </a:r>
            <a:r>
              <a:rPr lang="en-GB" sz="800" i="1" dirty="0">
                <a:solidFill>
                  <a:srgbClr val="FF0000"/>
                </a:solidFill>
                <a:latin typeface="Helvetica" panose="020B0604020202020204" pitchFamily="34" charset="0"/>
                <a:cs typeface="Helvetica" panose="020B0604020202020204" pitchFamily="34" charset="0"/>
              </a:rPr>
              <a:t> </a:t>
            </a:r>
            <a:r>
              <a:rPr lang="en-US" i="1" dirty="0"/>
              <a:t>successful implementation of the strategy to enter the industrial investment tendering </a:t>
            </a:r>
            <a:r>
              <a:rPr lang="en-US" i="1" dirty="0" err="1"/>
              <a:t>segmen</a:t>
            </a:r>
            <a:r>
              <a:rPr lang="pl-PL" i="1" dirty="0"/>
              <a:t>t</a:t>
            </a:r>
            <a:endParaRPr lang="pl-PL" sz="500" dirty="0"/>
          </a:p>
          <a:p>
            <a:pPr marL="171450" indent="-171450" algn="l">
              <a:lnSpc>
                <a:spcPct val="100000"/>
              </a:lnSpc>
              <a:spcBef>
                <a:spcPts val="600"/>
              </a:spcBef>
              <a:buFont typeface="Wingdings" panose="05000000000000000000" pitchFamily="2" charset="2"/>
              <a:buChar char="§"/>
            </a:pPr>
            <a:r>
              <a:rPr lang="pl-PL" dirty="0"/>
              <a:t>Sprzedaż </a:t>
            </a:r>
            <a:r>
              <a:rPr lang="pl-PL" sz="1200" dirty="0">
                <a:solidFill>
                  <a:srgbClr val="FF0000"/>
                </a:solidFill>
                <a:latin typeface="Helvetica" panose="020B0604020202020204" pitchFamily="34" charset="0"/>
                <a:cs typeface="Helvetica" panose="020B0604020202020204" pitchFamily="34" charset="0"/>
              </a:rPr>
              <a:t>► </a:t>
            </a:r>
            <a:r>
              <a:rPr lang="pl-PL" dirty="0"/>
              <a:t>realizacja sprzedaży komponentów znajdujących się na  stanach magazynowych – bez możliwości realizowania marży</a:t>
            </a:r>
            <a:br>
              <a:rPr lang="pl-PL" dirty="0"/>
            </a:br>
            <a:r>
              <a:rPr lang="pl-PL" i="1" dirty="0"/>
              <a:t>Sale </a:t>
            </a:r>
            <a:r>
              <a:rPr lang="en-GB" i="1" dirty="0">
                <a:solidFill>
                  <a:srgbClr val="FF0000"/>
                </a:solidFill>
                <a:latin typeface="Helvetica" panose="020B0604020202020204" pitchFamily="34" charset="0"/>
                <a:cs typeface="Helvetica" panose="020B0604020202020204" pitchFamily="34" charset="0"/>
              </a:rPr>
              <a:t>►</a:t>
            </a:r>
            <a:r>
              <a:rPr lang="en-GB" sz="1000" i="1" dirty="0">
                <a:solidFill>
                  <a:srgbClr val="FF0000"/>
                </a:solidFill>
                <a:latin typeface="Helvetica" panose="020B0604020202020204" pitchFamily="34" charset="0"/>
                <a:cs typeface="Helvetica" panose="020B0604020202020204" pitchFamily="34" charset="0"/>
              </a:rPr>
              <a:t> </a:t>
            </a:r>
            <a:r>
              <a:rPr lang="en-US" i="1" dirty="0"/>
              <a:t>execution of sales of components in stock - with no possibility of </a:t>
            </a:r>
            <a:r>
              <a:rPr lang="en-US" i="1" dirty="0" err="1"/>
              <a:t>realising</a:t>
            </a:r>
            <a:r>
              <a:rPr lang="en-US" i="1" dirty="0"/>
              <a:t> a margin</a:t>
            </a:r>
            <a:r>
              <a:rPr lang="pl-PL" dirty="0"/>
              <a:t> </a:t>
            </a:r>
          </a:p>
          <a:p>
            <a:pPr marL="171450" indent="-171450" algn="l">
              <a:lnSpc>
                <a:spcPct val="100000"/>
              </a:lnSpc>
              <a:spcBef>
                <a:spcPts val="600"/>
              </a:spcBef>
              <a:buFont typeface="Wingdings" panose="05000000000000000000" pitchFamily="2" charset="2"/>
              <a:buChar char="§"/>
            </a:pPr>
            <a:r>
              <a:rPr lang="pl-PL" dirty="0"/>
              <a:t>Koszty </a:t>
            </a:r>
            <a:r>
              <a:rPr lang="pl-PL" sz="1200" dirty="0">
                <a:solidFill>
                  <a:srgbClr val="FF0000"/>
                </a:solidFill>
                <a:latin typeface="Helvetica" panose="020B0604020202020204" pitchFamily="34" charset="0"/>
                <a:cs typeface="Helvetica" panose="020B0604020202020204" pitchFamily="34" charset="0"/>
              </a:rPr>
              <a:t>►  </a:t>
            </a:r>
            <a:r>
              <a:rPr lang="pl-PL" dirty="0"/>
              <a:t>zwiększone koszty związane z budowaniem zespołu odpowiedzialnego za realizację instalacji fotowoltaicznych powyżej 50 </a:t>
            </a:r>
            <a:r>
              <a:rPr lang="pl-PL" dirty="0" err="1"/>
              <a:t>kWp</a:t>
            </a:r>
            <a:br>
              <a:rPr lang="pl-PL" dirty="0"/>
            </a:br>
            <a:r>
              <a:rPr lang="pl-PL" i="1" dirty="0" err="1"/>
              <a:t>Costs</a:t>
            </a:r>
            <a:r>
              <a:rPr lang="pl-PL" i="1" dirty="0"/>
              <a:t> </a:t>
            </a:r>
            <a:r>
              <a:rPr lang="en-GB" i="1" dirty="0">
                <a:solidFill>
                  <a:srgbClr val="FF0000"/>
                </a:solidFill>
                <a:latin typeface="Helvetica" panose="020B0604020202020204" pitchFamily="34" charset="0"/>
                <a:cs typeface="Helvetica" panose="020B0604020202020204" pitchFamily="34" charset="0"/>
              </a:rPr>
              <a:t>► </a:t>
            </a:r>
            <a:r>
              <a:rPr lang="en-US" i="1" dirty="0"/>
              <a:t>increased costs associated with building a team responsible for the implementation of photovoltaic installations above 50 </a:t>
            </a:r>
            <a:r>
              <a:rPr lang="en-US" i="1" dirty="0" err="1"/>
              <a:t>kWp</a:t>
            </a:r>
            <a:endParaRPr lang="en-GB" i="1" dirty="0"/>
          </a:p>
        </p:txBody>
      </p:sp>
      <p:sp>
        <p:nvSpPr>
          <p:cNvPr id="3" name="Prostokąt 2">
            <a:extLst>
              <a:ext uri="{FF2B5EF4-FFF2-40B4-BE49-F238E27FC236}">
                <a16:creationId xmlns:a16="http://schemas.microsoft.com/office/drawing/2014/main" id="{98AD5BEA-D450-1336-D9C2-4C4FAF2C976F}"/>
              </a:ext>
            </a:extLst>
          </p:cNvPr>
          <p:cNvSpPr/>
          <p:nvPr/>
        </p:nvSpPr>
        <p:spPr>
          <a:xfrm>
            <a:off x="6924675" y="3841635"/>
            <a:ext cx="4923397" cy="18924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59C6F0DB-A719-50C5-AF92-A27F21701F25}"/>
              </a:ext>
            </a:extLst>
          </p:cNvPr>
          <p:cNvSpPr txBox="1"/>
          <p:nvPr/>
        </p:nvSpPr>
        <p:spPr>
          <a:xfrm>
            <a:off x="6965214" y="3849817"/>
            <a:ext cx="4882858" cy="276999"/>
          </a:xfrm>
          <a:prstGeom prst="rect">
            <a:avLst/>
          </a:prstGeom>
          <a:noFill/>
        </p:spPr>
        <p:txBody>
          <a:bodyPr wrap="square">
            <a:spAutoFit/>
          </a:bodyPr>
          <a:lstStyle/>
          <a:p>
            <a:pPr algn="ctr"/>
            <a:r>
              <a:rPr lang="pl-PL" sz="1200" b="1" dirty="0">
                <a:solidFill>
                  <a:srgbClr val="44546A"/>
                </a:solidFill>
                <a:latin typeface="Helvetica" panose="020B0604020202020204" pitchFamily="34" charset="0"/>
                <a:cs typeface="Helvetica" panose="020B0604020202020204" pitchFamily="34" charset="0"/>
              </a:rPr>
              <a:t>PERSPEKTYWY / </a:t>
            </a:r>
            <a:r>
              <a:rPr lang="en-GB" sz="1200" b="1" i="1" dirty="0">
                <a:solidFill>
                  <a:srgbClr val="44546A"/>
                </a:solidFill>
                <a:latin typeface="Helvetica" panose="020B0604020202020204" pitchFamily="34" charset="0"/>
                <a:cs typeface="Helvetica" panose="020B0604020202020204" pitchFamily="34" charset="0"/>
              </a:rPr>
              <a:t>OUTLOOK</a:t>
            </a:r>
            <a:endParaRPr lang="pl-PL" sz="1200" b="1" i="1" dirty="0">
              <a:solidFill>
                <a:srgbClr val="44546A"/>
              </a:solidFill>
              <a:latin typeface="Helvetica" panose="020B0604020202020204" pitchFamily="34" charset="0"/>
              <a:cs typeface="Helvetica" panose="020B0604020202020204" pitchFamily="34" charset="0"/>
            </a:endParaRPr>
          </a:p>
        </p:txBody>
      </p:sp>
      <p:sp>
        <p:nvSpPr>
          <p:cNvPr id="5" name="Subtitle 2">
            <a:extLst>
              <a:ext uri="{FF2B5EF4-FFF2-40B4-BE49-F238E27FC236}">
                <a16:creationId xmlns:a16="http://schemas.microsoft.com/office/drawing/2014/main" id="{D9D91B99-E12E-A020-E6EF-23E2A929ACD5}"/>
              </a:ext>
            </a:extLst>
          </p:cNvPr>
          <p:cNvSpPr txBox="1">
            <a:spLocks/>
          </p:cNvSpPr>
          <p:nvPr/>
        </p:nvSpPr>
        <p:spPr>
          <a:xfrm>
            <a:off x="6959065" y="4037510"/>
            <a:ext cx="4889007" cy="2020107"/>
          </a:xfrm>
          <a:prstGeom prst="rect">
            <a:avLst/>
          </a:prstGeom>
        </p:spPr>
        <p:txBody>
          <a:bodyPr wrap="square"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cs typeface="Helvetica" panose="020B0604020202020204" pitchFamily="34" charset="0"/>
              </a:rPr>
              <a:t>Skuteczny udział w przetargach dla inwestycji przemysłowych</a:t>
            </a:r>
            <a:br>
              <a:rPr lang="pl-PL" sz="900" dirty="0">
                <a:solidFill>
                  <a:srgbClr val="44546A"/>
                </a:solidFill>
                <a:latin typeface="Helvetica" panose="020B0604020202020204" pitchFamily="34"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Successful participation in tenders for investments</a:t>
            </a:r>
            <a:endParaRPr lang="pl-PL" sz="900" i="1"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endParaRPr lang="pl-PL" sz="900" i="1" dirty="0">
              <a:solidFill>
                <a:srgbClr val="44546A"/>
              </a:solidFill>
              <a:highlight>
                <a:srgbClr val="FFFF00"/>
              </a:highlight>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ea typeface="Helvetica Neue" charset="0"/>
                <a:cs typeface="Helvetica" panose="020B0604020202020204" pitchFamily="34" charset="0"/>
              </a:rPr>
              <a:t>Budowanie efektu skali i dzięki temu czerpanie efektów ekonomicznych</a:t>
            </a:r>
            <a:br>
              <a:rPr lang="pl-PL" sz="900" dirty="0">
                <a:solidFill>
                  <a:srgbClr val="44546A"/>
                </a:solidFill>
                <a:latin typeface="Helvetica" panose="020B0604020202020204" pitchFamily="34" charset="0"/>
                <a:ea typeface="Helvetica Neue"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Building economies of scale and thus generating economic effects</a:t>
            </a:r>
            <a:endParaRPr lang="pl-PL" sz="900" i="1"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endParaRPr lang="pl-PL" sz="900" i="1" dirty="0">
              <a:solidFill>
                <a:srgbClr val="44546A"/>
              </a:solidFill>
              <a:latin typeface="Helvetica" panose="020B0604020202020204" pitchFamily="34" charset="0"/>
              <a:ea typeface="Helvetica Neue" charset="0"/>
              <a:cs typeface="Helvetica" panose="020B0604020202020204" pitchFamily="34" charset="0"/>
            </a:endParaRPr>
          </a:p>
          <a:p>
            <a:pPr algn="l">
              <a:lnSpc>
                <a:spcPct val="100000"/>
              </a:lnSpc>
              <a:spcBef>
                <a:spcPts val="300"/>
              </a:spcBef>
              <a:defRPr/>
            </a:pPr>
            <a:r>
              <a:rPr lang="pl-PL" sz="900" dirty="0">
                <a:solidFill>
                  <a:srgbClr val="44546A"/>
                </a:solidFill>
                <a:latin typeface="Helvetica" panose="020B0604020202020204" pitchFamily="34" charset="0"/>
                <a:cs typeface="Helvetica" panose="020B0604020202020204" pitchFamily="34" charset="0"/>
              </a:rPr>
              <a:t>Zmiana otoczenia rynkowego – ponowne uruchomienie mechanizmów wsparcia dla przemysłowych instalacji PV</a:t>
            </a:r>
            <a:br>
              <a:rPr lang="pl-PL" sz="900" dirty="0">
                <a:solidFill>
                  <a:srgbClr val="44546A"/>
                </a:solidFill>
                <a:latin typeface="Helvetica" panose="020B0604020202020204" pitchFamily="34"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Changing market environment - relaunch of support mechanisms for industrial PV installations</a:t>
            </a:r>
            <a:endParaRPr lang="pl-PL" sz="900" dirty="0">
              <a:solidFill>
                <a:srgbClr val="44546A"/>
              </a:solidFill>
              <a:latin typeface="Helvetica" panose="020B0604020202020204" pitchFamily="34" charset="0"/>
              <a:cs typeface="Helvetica" panose="020B0604020202020204" pitchFamily="34" charset="0"/>
            </a:endParaRPr>
          </a:p>
          <a:p>
            <a:pPr algn="l" fontAlgn="auto">
              <a:lnSpc>
                <a:spcPct val="100000"/>
              </a:lnSpc>
              <a:spcBef>
                <a:spcPts val="300"/>
              </a:spcBef>
              <a:spcAft>
                <a:spcPts val="0"/>
              </a:spcAft>
              <a:defRPr/>
            </a:pPr>
            <a:endParaRPr lang="en-GB" sz="900" i="1"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endParaRPr lang="pl-PL" sz="300" dirty="0">
              <a:solidFill>
                <a:srgbClr val="44546A"/>
              </a:solidFill>
              <a:latin typeface="Helvetica" panose="020B0604020202020204" pitchFamily="34" charset="0"/>
              <a:ea typeface="Helvetica Neue" charset="0"/>
              <a:cs typeface="Helvetica" panose="020B0604020202020204" pitchFamily="34" charset="0"/>
            </a:endParaRPr>
          </a:p>
        </p:txBody>
      </p:sp>
      <p:pic>
        <p:nvPicPr>
          <p:cNvPr id="6" name="Picture 2" descr="Dodać Nowy Przycisk Plus | darmowa Ikony">
            <a:extLst>
              <a:ext uri="{FF2B5EF4-FFF2-40B4-BE49-F238E27FC236}">
                <a16:creationId xmlns:a16="http://schemas.microsoft.com/office/drawing/2014/main" id="{6D1C0385-4A11-C173-3EAD-5116627CBEBF}"/>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9235" y="4163790"/>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odać Nowy Przycisk Plus | darmowa Ikony">
            <a:extLst>
              <a:ext uri="{FF2B5EF4-FFF2-40B4-BE49-F238E27FC236}">
                <a16:creationId xmlns:a16="http://schemas.microsoft.com/office/drawing/2014/main" id="{BCA748B5-5163-24CD-2169-CB31238B4C6B}"/>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3507" y="4648795"/>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odać Nowy Przycisk Plus | darmowa Ikony">
            <a:extLst>
              <a:ext uri="{FF2B5EF4-FFF2-40B4-BE49-F238E27FC236}">
                <a16:creationId xmlns:a16="http://schemas.microsoft.com/office/drawing/2014/main" id="{B0671C2E-7892-D792-37C1-77DAFB4D79CB}"/>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1903" y="5128793"/>
            <a:ext cx="180000"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33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art example"/>
          <p:cNvSpPr txBox="1">
            <a:spLocks/>
          </p:cNvSpPr>
          <p:nvPr/>
        </p:nvSpPr>
        <p:spPr>
          <a:xfrm>
            <a:off x="1051560" y="4495466"/>
            <a:ext cx="3611880" cy="1536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200" b="1" dirty="0">
                <a:solidFill>
                  <a:srgbClr val="FF0000"/>
                </a:solidFill>
                <a:latin typeface="Helvetica Neue"/>
              </a:rPr>
              <a:t>AGENDA</a:t>
            </a:r>
          </a:p>
        </p:txBody>
      </p:sp>
      <p:pic>
        <p:nvPicPr>
          <p:cNvPr id="5" name="Obraz 4" descr="Obraz zawierający droga, zewnętrzne, samolot, transport&#10;&#10;Opis wygenerowany automatycznie">
            <a:extLst>
              <a:ext uri="{FF2B5EF4-FFF2-40B4-BE49-F238E27FC236}">
                <a16:creationId xmlns:a16="http://schemas.microsoft.com/office/drawing/2014/main" id="{7C87B652-612E-8492-DD75-A6F56D7BAA81}"/>
              </a:ext>
            </a:extLst>
          </p:cNvPr>
          <p:cNvPicPr>
            <a:picLocks noChangeAspect="1"/>
          </p:cNvPicPr>
          <p:nvPr/>
        </p:nvPicPr>
        <p:blipFill rotWithShape="1">
          <a:blip r:embed="rId3"/>
          <a:srcRect l="8434" r="-1" b="-1"/>
          <a:stretch/>
        </p:blipFill>
        <p:spPr>
          <a:xfrm>
            <a:off x="20" y="10"/>
            <a:ext cx="12191980" cy="3994473"/>
          </a:xfrm>
          <a:prstGeom prst="rect">
            <a:avLst/>
          </a:prstGeom>
        </p:spPr>
      </p:pic>
      <p:sp>
        <p:nvSpPr>
          <p:cNvPr id="8" name="Symbol zastępczy zawartości 2">
            <a:extLst>
              <a:ext uri="{FF2B5EF4-FFF2-40B4-BE49-F238E27FC236}">
                <a16:creationId xmlns:a16="http://schemas.microsoft.com/office/drawing/2014/main" id="{DF330918-A8EF-64AE-49A1-8FC66E0E8ADA}"/>
              </a:ext>
            </a:extLst>
          </p:cNvPr>
          <p:cNvSpPr txBox="1">
            <a:spLocks/>
          </p:cNvSpPr>
          <p:nvPr/>
        </p:nvSpPr>
        <p:spPr>
          <a:xfrm>
            <a:off x="2971800" y="4301120"/>
            <a:ext cx="6061022" cy="1914933"/>
          </a:xfrm>
          <a:prstGeom prst="rect">
            <a:avLst/>
          </a:prstGeom>
        </p:spPr>
        <p:txBody>
          <a:bodyPr vert="horz" lIns="91440" tIns="45720" rIns="91440" bIns="45720" rtlCol="0" anchor="ctr">
            <a:noAutofit/>
          </a:bodyPr>
          <a:lstStyle>
            <a:defPPr>
              <a:defRPr lang="pl-PL"/>
            </a:defPPr>
            <a:lvl1pPr indent="0" algn="ctr" defTabSz="1087636">
              <a:lnSpc>
                <a:spcPct val="150000"/>
              </a:lnSpc>
              <a:spcBef>
                <a:spcPct val="20000"/>
              </a:spcBef>
              <a:buFont typeface="Arial"/>
              <a:buNone/>
              <a:defRPr sz="1400">
                <a:solidFill>
                  <a:schemeClr val="tx2"/>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defTabSz="914400"/>
            <a:r>
              <a:rPr lang="pl-PL" dirty="0">
                <a:solidFill>
                  <a:srgbClr val="FF0000"/>
                </a:solidFill>
                <a:ea typeface="+mn-ea"/>
                <a:cs typeface="+mn-cs"/>
              </a:rPr>
              <a:t>1. Podsumowanie kwartału</a:t>
            </a:r>
          </a:p>
          <a:p>
            <a:pPr algn="l" defTabSz="914400"/>
            <a:r>
              <a:rPr lang="pl-PL" dirty="0">
                <a:solidFill>
                  <a:schemeClr val="tx1"/>
                </a:solidFill>
                <a:latin typeface="Helvetica Neue"/>
                <a:ea typeface="+mn-ea"/>
                <a:cs typeface="+mn-cs"/>
              </a:rPr>
              <a:t>2. Wyniki finansowe Grupy UNIMOT</a:t>
            </a:r>
          </a:p>
          <a:p>
            <a:pPr algn="l" defTabSz="914400"/>
            <a:r>
              <a:rPr lang="pl-PL" dirty="0">
                <a:solidFill>
                  <a:schemeClr val="tx1"/>
                </a:solidFill>
                <a:latin typeface="Helvetica Neue"/>
                <a:ea typeface="+mn-ea"/>
                <a:cs typeface="+mn-cs"/>
              </a:rPr>
              <a:t>3. Wyniki finansowe po segmentach</a:t>
            </a:r>
          </a:p>
          <a:p>
            <a:pPr algn="l" defTabSz="914400"/>
            <a:r>
              <a:rPr lang="pl-PL" dirty="0">
                <a:solidFill>
                  <a:schemeClr val="tx1"/>
                </a:solidFill>
                <a:ea typeface="+mn-ea"/>
                <a:cs typeface="+mn-cs"/>
              </a:rPr>
              <a:t>4. Załączniki</a:t>
            </a:r>
          </a:p>
        </p:txBody>
      </p:sp>
      <p:sp>
        <p:nvSpPr>
          <p:cNvPr id="10" name="Prostokąt 9">
            <a:extLst>
              <a:ext uri="{FF2B5EF4-FFF2-40B4-BE49-F238E27FC236}">
                <a16:creationId xmlns:a16="http://schemas.microsoft.com/office/drawing/2014/main" id="{99619D0E-4733-6C25-142D-7CEB75794E2C}"/>
              </a:ext>
            </a:extLst>
          </p:cNvPr>
          <p:cNvSpPr/>
          <p:nvPr/>
        </p:nvSpPr>
        <p:spPr>
          <a:xfrm>
            <a:off x="473274" y="4905375"/>
            <a:ext cx="162284" cy="710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numeru slajdu 1">
            <a:extLst>
              <a:ext uri="{FF2B5EF4-FFF2-40B4-BE49-F238E27FC236}">
                <a16:creationId xmlns:a16="http://schemas.microsoft.com/office/drawing/2014/main" id="{20DE32FD-4BE6-BCA8-62F1-2F9F67D5B702}"/>
              </a:ext>
            </a:extLst>
          </p:cNvPr>
          <p:cNvSpPr txBox="1">
            <a:spLocks/>
          </p:cNvSpPr>
          <p:nvPr/>
        </p:nvSpPr>
        <p:spPr>
          <a:xfrm>
            <a:off x="8704609" y="6424722"/>
            <a:ext cx="3246439" cy="365125"/>
          </a:xfrm>
          <a:prstGeom prst="rect">
            <a:avLst/>
          </a:prstGeom>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CFB07CD-79C9-B141-B626-E75E2D2ABC36}" type="slidenum">
              <a:rPr lang="pl-PL" sz="1050" smtClean="0">
                <a:solidFill>
                  <a:srgbClr val="898989"/>
                </a:solidFill>
              </a:rPr>
              <a:pPr algn="r"/>
              <a:t>2</a:t>
            </a:fld>
            <a:endParaRPr lang="pl-PL" sz="1050" dirty="0">
              <a:solidFill>
                <a:srgbClr val="898989"/>
              </a:solidFill>
            </a:endParaRPr>
          </a:p>
        </p:txBody>
      </p:sp>
      <p:sp>
        <p:nvSpPr>
          <p:cNvPr id="2" name="Symbol zastępczy zawartości 2">
            <a:extLst>
              <a:ext uri="{FF2B5EF4-FFF2-40B4-BE49-F238E27FC236}">
                <a16:creationId xmlns:a16="http://schemas.microsoft.com/office/drawing/2014/main" id="{8B46BECB-641F-7271-FD55-DFF0EEDB8352}"/>
              </a:ext>
            </a:extLst>
          </p:cNvPr>
          <p:cNvSpPr txBox="1">
            <a:spLocks/>
          </p:cNvSpPr>
          <p:nvPr/>
        </p:nvSpPr>
        <p:spPr>
          <a:xfrm>
            <a:off x="6830875" y="4301120"/>
            <a:ext cx="4265750" cy="1914933"/>
          </a:xfrm>
          <a:prstGeom prst="rect">
            <a:avLst/>
          </a:prstGeom>
        </p:spPr>
        <p:txBody>
          <a:bodyPr vert="horz" lIns="91440" tIns="45720" rIns="91440" bIns="45720" rtlCol="0" anchor="ctr">
            <a:noAutofit/>
          </a:bodyPr>
          <a:lstStyle>
            <a:defPPr>
              <a:defRPr lang="pl-PL"/>
            </a:defPPr>
            <a:lvl1pPr indent="0" algn="ctr" defTabSz="1087636">
              <a:lnSpc>
                <a:spcPct val="150000"/>
              </a:lnSpc>
              <a:spcBef>
                <a:spcPct val="20000"/>
              </a:spcBef>
              <a:buFont typeface="Arial"/>
              <a:buNone/>
              <a:defRPr sz="1400">
                <a:solidFill>
                  <a:schemeClr val="tx2"/>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defTabSz="914400"/>
            <a:r>
              <a:rPr lang="en-GB" i="1" dirty="0">
                <a:solidFill>
                  <a:srgbClr val="FF0000"/>
                </a:solidFill>
                <a:ea typeface="+mn-ea"/>
                <a:cs typeface="+mn-cs"/>
              </a:rPr>
              <a:t>1. Summary of the quarter</a:t>
            </a:r>
          </a:p>
          <a:p>
            <a:pPr algn="l" defTabSz="914400"/>
            <a:r>
              <a:rPr lang="en-GB" i="1" dirty="0">
                <a:solidFill>
                  <a:schemeClr val="tx1"/>
                </a:solidFill>
                <a:latin typeface="Helvetica Neue"/>
                <a:ea typeface="+mn-ea"/>
                <a:cs typeface="+mn-cs"/>
              </a:rPr>
              <a:t>2. Financial results of the UNIMOT Group</a:t>
            </a:r>
          </a:p>
          <a:p>
            <a:pPr algn="l" defTabSz="914400"/>
            <a:r>
              <a:rPr lang="en-GB" i="1" dirty="0">
                <a:solidFill>
                  <a:schemeClr val="tx1"/>
                </a:solidFill>
                <a:latin typeface="Helvetica Neue"/>
                <a:ea typeface="+mn-ea"/>
                <a:cs typeface="+mn-cs"/>
              </a:rPr>
              <a:t>3. Financial results by segment</a:t>
            </a:r>
          </a:p>
          <a:p>
            <a:pPr algn="l" defTabSz="914400"/>
            <a:r>
              <a:rPr lang="en-GB" i="1" dirty="0">
                <a:solidFill>
                  <a:schemeClr val="tx1"/>
                </a:solidFill>
                <a:ea typeface="+mn-ea"/>
                <a:cs typeface="+mn-cs"/>
              </a:rPr>
              <a:t>4. Appendices</a:t>
            </a:r>
          </a:p>
        </p:txBody>
      </p:sp>
    </p:spTree>
    <p:extLst>
      <p:ext uri="{BB962C8B-B14F-4D97-AF65-F5344CB8AC3E}">
        <p14:creationId xmlns:p14="http://schemas.microsoft.com/office/powerpoint/2010/main" val="9847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ymbol zastępczy numeru slajdu 1">
            <a:extLst>
              <a:ext uri="{FF2B5EF4-FFF2-40B4-BE49-F238E27FC236}">
                <a16:creationId xmlns:a16="http://schemas.microsoft.com/office/drawing/2014/main" id="{131BFB5A-D6B6-9772-4003-926BAF7EA6AF}"/>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20</a:t>
            </a:fld>
            <a:endParaRPr lang="pl-PL" dirty="0"/>
          </a:p>
        </p:txBody>
      </p:sp>
      <p:sp>
        <p:nvSpPr>
          <p:cNvPr id="18" name="Tytuł 2">
            <a:extLst>
              <a:ext uri="{FF2B5EF4-FFF2-40B4-BE49-F238E27FC236}">
                <a16:creationId xmlns:a16="http://schemas.microsoft.com/office/drawing/2014/main" id="{AEE27A5E-43BB-1F3D-C10D-5A34C01CECEC}"/>
              </a:ext>
            </a:extLst>
          </p:cNvPr>
          <p:cNvSpPr>
            <a:spLocks noGrp="1"/>
          </p:cNvSpPr>
          <p:nvPr>
            <p:ph type="title"/>
          </p:nvPr>
        </p:nvSpPr>
        <p:spPr>
          <a:xfrm>
            <a:off x="663964" y="181614"/>
            <a:ext cx="11201943" cy="529840"/>
          </a:xfrm>
        </p:spPr>
        <p:txBody>
          <a:bodyPr>
            <a:normAutofit/>
          </a:bodyPr>
          <a:lstStyle/>
          <a:p>
            <a:r>
              <a:rPr lang="pl-PL" dirty="0"/>
              <a:t>SEGMENT STACJE PALIW / </a:t>
            </a:r>
            <a:r>
              <a:rPr lang="en-GB" i="1" dirty="0"/>
              <a:t>PETROL STATIONS SEGMENT </a:t>
            </a:r>
            <a:endParaRPr lang="pl-PL" dirty="0"/>
          </a:p>
        </p:txBody>
      </p:sp>
      <p:sp>
        <p:nvSpPr>
          <p:cNvPr id="19" name="TextBox 36">
            <a:extLst>
              <a:ext uri="{FF2B5EF4-FFF2-40B4-BE49-F238E27FC236}">
                <a16:creationId xmlns:a16="http://schemas.microsoft.com/office/drawing/2014/main" id="{2EA9074D-D9EC-0B29-00E4-45A13D9B813C}"/>
              </a:ext>
            </a:extLst>
          </p:cNvPr>
          <p:cNvSpPr txBox="1">
            <a:spLocks noChangeArrowheads="1"/>
          </p:cNvSpPr>
          <p:nvPr/>
        </p:nvSpPr>
        <p:spPr bwMode="auto">
          <a:xfrm>
            <a:off x="342815" y="959787"/>
            <a:ext cx="3410833"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Sprzedaż na stacjach AVIA [w mln litrów]</a:t>
            </a:r>
          </a:p>
          <a:p>
            <a:pPr>
              <a:spcBef>
                <a:spcPts val="0"/>
              </a:spcBef>
            </a:pPr>
            <a:r>
              <a:rPr lang="en-GB" i="1" dirty="0"/>
              <a:t>Sales at AVIA stations</a:t>
            </a:r>
            <a:r>
              <a:rPr lang="pl-PL" i="1" dirty="0"/>
              <a:t> </a:t>
            </a:r>
            <a:r>
              <a:rPr lang="en-GB" i="1" dirty="0"/>
              <a:t>[million litres]</a:t>
            </a:r>
          </a:p>
        </p:txBody>
      </p:sp>
      <p:graphicFrame>
        <p:nvGraphicFramePr>
          <p:cNvPr id="20" name="Wykres 19">
            <a:extLst>
              <a:ext uri="{FF2B5EF4-FFF2-40B4-BE49-F238E27FC236}">
                <a16:creationId xmlns:a16="http://schemas.microsoft.com/office/drawing/2014/main" id="{6F591BE5-FA61-6D35-429C-94266372D0EF}"/>
              </a:ext>
            </a:extLst>
          </p:cNvPr>
          <p:cNvGraphicFramePr/>
          <p:nvPr>
            <p:extLst>
              <p:ext uri="{D42A27DB-BD31-4B8C-83A1-F6EECF244321}">
                <p14:modId xmlns:p14="http://schemas.microsoft.com/office/powerpoint/2010/main" val="3413839046"/>
              </p:ext>
            </p:extLst>
          </p:nvPr>
        </p:nvGraphicFramePr>
        <p:xfrm>
          <a:off x="7259696" y="2243917"/>
          <a:ext cx="3390283" cy="1804511"/>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36">
            <a:extLst>
              <a:ext uri="{FF2B5EF4-FFF2-40B4-BE49-F238E27FC236}">
                <a16:creationId xmlns:a16="http://schemas.microsoft.com/office/drawing/2014/main" id="{2F26938B-EFDD-F976-28D1-CF6D1DF3775E}"/>
              </a:ext>
            </a:extLst>
          </p:cNvPr>
          <p:cNvSpPr txBox="1">
            <a:spLocks noChangeArrowheads="1"/>
          </p:cNvSpPr>
          <p:nvPr/>
        </p:nvSpPr>
        <p:spPr bwMode="auto">
          <a:xfrm>
            <a:off x="7531243" y="892313"/>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EBITDA (S) [w mln zł]</a:t>
            </a:r>
          </a:p>
          <a:p>
            <a:pPr>
              <a:spcBef>
                <a:spcPts val="0"/>
              </a:spcBef>
            </a:pPr>
            <a:r>
              <a:rPr lang="en-GB" i="1" dirty="0"/>
              <a:t>Adj. EBITDA [PLN million]</a:t>
            </a:r>
          </a:p>
        </p:txBody>
      </p:sp>
      <p:graphicFrame>
        <p:nvGraphicFramePr>
          <p:cNvPr id="22" name="Wykres 21">
            <a:extLst>
              <a:ext uri="{FF2B5EF4-FFF2-40B4-BE49-F238E27FC236}">
                <a16:creationId xmlns:a16="http://schemas.microsoft.com/office/drawing/2014/main" id="{9CB128AF-9403-C7C6-E313-2E0722D1DF11}"/>
              </a:ext>
            </a:extLst>
          </p:cNvPr>
          <p:cNvGraphicFramePr/>
          <p:nvPr>
            <p:extLst>
              <p:ext uri="{D42A27DB-BD31-4B8C-83A1-F6EECF244321}">
                <p14:modId xmlns:p14="http://schemas.microsoft.com/office/powerpoint/2010/main" val="499647102"/>
              </p:ext>
            </p:extLst>
          </p:nvPr>
        </p:nvGraphicFramePr>
        <p:xfrm>
          <a:off x="383387" y="2236100"/>
          <a:ext cx="3216214" cy="1804511"/>
        </p:xfrm>
        <a:graphic>
          <a:graphicData uri="http://schemas.openxmlformats.org/drawingml/2006/chart">
            <c:chart xmlns:c="http://schemas.openxmlformats.org/drawingml/2006/chart" xmlns:r="http://schemas.openxmlformats.org/officeDocument/2006/relationships" r:id="rId4"/>
          </a:graphicData>
        </a:graphic>
      </p:graphicFrame>
      <p:grpSp>
        <p:nvGrpSpPr>
          <p:cNvPr id="24" name="Grupa 23">
            <a:extLst>
              <a:ext uri="{FF2B5EF4-FFF2-40B4-BE49-F238E27FC236}">
                <a16:creationId xmlns:a16="http://schemas.microsoft.com/office/drawing/2014/main" id="{627F533D-D8CB-7CCA-B9DD-08A58F8D7B30}"/>
              </a:ext>
            </a:extLst>
          </p:cNvPr>
          <p:cNvGrpSpPr/>
          <p:nvPr/>
        </p:nvGrpSpPr>
        <p:grpSpPr>
          <a:xfrm>
            <a:off x="1922678" y="1890265"/>
            <a:ext cx="1386456" cy="671181"/>
            <a:chOff x="2059674" y="1721037"/>
            <a:chExt cx="1187444" cy="671181"/>
          </a:xfrm>
        </p:grpSpPr>
        <p:cxnSp>
          <p:nvCxnSpPr>
            <p:cNvPr id="25" name="Łącznik prosty 24">
              <a:extLst>
                <a:ext uri="{FF2B5EF4-FFF2-40B4-BE49-F238E27FC236}">
                  <a16:creationId xmlns:a16="http://schemas.microsoft.com/office/drawing/2014/main" id="{B0043790-B21E-E8DF-A686-5D70740CF837}"/>
                </a:ext>
              </a:extLst>
            </p:cNvPr>
            <p:cNvCxnSpPr>
              <a:cxnSpLocks/>
            </p:cNvCxnSpPr>
            <p:nvPr/>
          </p:nvCxnSpPr>
          <p:spPr>
            <a:xfrm>
              <a:off x="2059674" y="1806144"/>
              <a:ext cx="1187444" cy="543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a16="http://schemas.microsoft.com/office/drawing/2014/main" id="{6FF334C2-6291-029A-E192-365A3138D9FD}"/>
                </a:ext>
              </a:extLst>
            </p:cNvPr>
            <p:cNvCxnSpPr>
              <a:cxnSpLocks/>
            </p:cNvCxnSpPr>
            <p:nvPr/>
          </p:nvCxnSpPr>
          <p:spPr>
            <a:xfrm flipV="1">
              <a:off x="2059674" y="1814688"/>
              <a:ext cx="0" cy="57753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Łącznik prosty 26">
              <a:extLst>
                <a:ext uri="{FF2B5EF4-FFF2-40B4-BE49-F238E27FC236}">
                  <a16:creationId xmlns:a16="http://schemas.microsoft.com/office/drawing/2014/main" id="{31DE1303-7B48-5706-213A-41F06FD653E5}"/>
                </a:ext>
              </a:extLst>
            </p:cNvPr>
            <p:cNvCxnSpPr>
              <a:cxnSpLocks/>
            </p:cNvCxnSpPr>
            <p:nvPr/>
          </p:nvCxnSpPr>
          <p:spPr>
            <a:xfrm flipV="1">
              <a:off x="3247118" y="1806144"/>
              <a:ext cx="0" cy="3812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Prostokąt 27">
              <a:extLst>
                <a:ext uri="{FF2B5EF4-FFF2-40B4-BE49-F238E27FC236}">
                  <a16:creationId xmlns:a16="http://schemas.microsoft.com/office/drawing/2014/main" id="{EF5B33FC-E7F6-284C-5D57-AF19F0A39CFF}"/>
                </a:ext>
              </a:extLst>
            </p:cNvPr>
            <p:cNvSpPr/>
            <p:nvPr/>
          </p:nvSpPr>
          <p:spPr>
            <a:xfrm>
              <a:off x="2347808" y="172103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33,7%</a:t>
              </a:r>
            </a:p>
          </p:txBody>
        </p:sp>
      </p:grpSp>
      <p:grpSp>
        <p:nvGrpSpPr>
          <p:cNvPr id="29" name="Grupa 28">
            <a:extLst>
              <a:ext uri="{FF2B5EF4-FFF2-40B4-BE49-F238E27FC236}">
                <a16:creationId xmlns:a16="http://schemas.microsoft.com/office/drawing/2014/main" id="{EC267095-E332-9896-C81A-2DBA51B7B661}"/>
              </a:ext>
            </a:extLst>
          </p:cNvPr>
          <p:cNvGrpSpPr/>
          <p:nvPr/>
        </p:nvGrpSpPr>
        <p:grpSpPr>
          <a:xfrm>
            <a:off x="3235035" y="896727"/>
            <a:ext cx="4025355" cy="3075431"/>
            <a:chOff x="5985199" y="313428"/>
            <a:chExt cx="3717235" cy="2461963"/>
          </a:xfrm>
        </p:grpSpPr>
        <p:graphicFrame>
          <p:nvGraphicFramePr>
            <p:cNvPr id="30" name="Wykres 29">
              <a:extLst>
                <a:ext uri="{FF2B5EF4-FFF2-40B4-BE49-F238E27FC236}">
                  <a16:creationId xmlns:a16="http://schemas.microsoft.com/office/drawing/2014/main" id="{864A720F-ED3B-5577-9F75-D81624325FF5}"/>
                </a:ext>
              </a:extLst>
            </p:cNvPr>
            <p:cNvGraphicFramePr/>
            <p:nvPr>
              <p:extLst>
                <p:ext uri="{D42A27DB-BD31-4B8C-83A1-F6EECF244321}">
                  <p14:modId xmlns:p14="http://schemas.microsoft.com/office/powerpoint/2010/main" val="466282037"/>
                </p:ext>
              </p:extLst>
            </p:nvPr>
          </p:nvGraphicFramePr>
          <p:xfrm>
            <a:off x="6472787" y="1305625"/>
            <a:ext cx="3211477" cy="1469766"/>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6">
              <a:extLst>
                <a:ext uri="{FF2B5EF4-FFF2-40B4-BE49-F238E27FC236}">
                  <a16:creationId xmlns:a16="http://schemas.microsoft.com/office/drawing/2014/main" id="{FDDFA52F-E826-73C6-0821-DA2AF40CC396}"/>
                </a:ext>
              </a:extLst>
            </p:cNvPr>
            <p:cNvSpPr txBox="1">
              <a:spLocks noChangeArrowheads="1"/>
            </p:cNvSpPr>
            <p:nvPr/>
          </p:nvSpPr>
          <p:spPr bwMode="auto">
            <a:xfrm>
              <a:off x="5985199" y="313428"/>
              <a:ext cx="3717235" cy="49882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Liczba stacji AVIA - operacyjne</a:t>
              </a:r>
            </a:p>
            <a:p>
              <a:pPr>
                <a:spcBef>
                  <a:spcPts val="0"/>
                </a:spcBef>
              </a:pPr>
              <a:r>
                <a:rPr lang="pl-PL" i="1" dirty="0" err="1"/>
                <a:t>Number</a:t>
              </a:r>
              <a:r>
                <a:rPr lang="pl-PL" i="1" dirty="0"/>
                <a:t> of AVIA </a:t>
              </a:r>
              <a:r>
                <a:rPr lang="pl-PL" i="1" dirty="0" err="1"/>
                <a:t>stations</a:t>
              </a:r>
              <a:r>
                <a:rPr lang="pl-PL" i="1" dirty="0"/>
                <a:t> - </a:t>
              </a:r>
              <a:r>
                <a:rPr lang="pl-PL" i="1" dirty="0" err="1"/>
                <a:t>operating</a:t>
              </a:r>
              <a:endParaRPr lang="pl-PL" i="1" dirty="0"/>
            </a:p>
          </p:txBody>
        </p:sp>
      </p:grpSp>
      <p:sp>
        <p:nvSpPr>
          <p:cNvPr id="33" name="PoleTekstowe 34">
            <a:extLst>
              <a:ext uri="{FF2B5EF4-FFF2-40B4-BE49-F238E27FC236}">
                <a16:creationId xmlns:a16="http://schemas.microsoft.com/office/drawing/2014/main" id="{E076DEFD-300D-9204-B9A9-0334F7D9A241}"/>
              </a:ext>
            </a:extLst>
          </p:cNvPr>
          <p:cNvSpPr txBox="1">
            <a:spLocks noChangeArrowheads="1"/>
          </p:cNvSpPr>
          <p:nvPr/>
        </p:nvSpPr>
        <p:spPr bwMode="auto">
          <a:xfrm>
            <a:off x="4401253" y="1754377"/>
            <a:ext cx="2033939" cy="448420"/>
          </a:xfrm>
          <a:prstGeom prst="rect">
            <a:avLst/>
          </a:prstGeom>
          <a:noFill/>
        </p:spPr>
        <p:txBody>
          <a:bodyPr vert="horz" wrap="square" lIns="0" tIns="0" rIns="0" bIns="0" rtlCol="0" anchor="ctr">
            <a:no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lnSpc>
                <a:spcPct val="100000"/>
              </a:lnSpc>
            </a:pPr>
            <a:r>
              <a:rPr lang="pl-PL" sz="800" dirty="0">
                <a:latin typeface="Helvetica" panose="020B0604020202020204" pitchFamily="34" charset="0"/>
                <a:cs typeface="Helvetica" panose="020B0604020202020204" pitchFamily="34" charset="0"/>
              </a:rPr>
              <a:t>   46 – stacje własne (CODO)</a:t>
            </a:r>
          </a:p>
          <a:p>
            <a:pPr algn="l">
              <a:lnSpc>
                <a:spcPct val="100000"/>
              </a:lnSpc>
            </a:pPr>
            <a:r>
              <a:rPr lang="pl-PL" sz="800" dirty="0">
                <a:latin typeface="Helvetica" panose="020B0604020202020204" pitchFamily="34" charset="0"/>
                <a:cs typeface="Helvetica" panose="020B0604020202020204" pitchFamily="34" charset="0"/>
              </a:rPr>
              <a:t>   46</a:t>
            </a:r>
            <a:r>
              <a:rPr lang="en-GB" sz="800" dirty="0">
                <a:latin typeface="Helvetica" panose="020B0604020202020204" pitchFamily="34" charset="0"/>
                <a:cs typeface="Helvetica" panose="020B0604020202020204" pitchFamily="34" charset="0"/>
              </a:rPr>
              <a:t> – own stations (CODO)</a:t>
            </a:r>
            <a:endParaRPr lang="pl-PL" sz="800" dirty="0">
              <a:latin typeface="Helvetica" panose="020B0604020202020204" pitchFamily="34" charset="0"/>
              <a:cs typeface="Helvetica" panose="020B0604020202020204" pitchFamily="34" charset="0"/>
            </a:endParaRPr>
          </a:p>
          <a:p>
            <a:pPr algn="l">
              <a:lnSpc>
                <a:spcPct val="100000"/>
              </a:lnSpc>
            </a:pPr>
            <a:r>
              <a:rPr lang="pl-PL" sz="800" dirty="0">
                <a:latin typeface="Helvetica" panose="020B0604020202020204" pitchFamily="34" charset="0"/>
                <a:cs typeface="Helvetica" panose="020B0604020202020204" pitchFamily="34" charset="0"/>
              </a:rPr>
              <a:t>   84 – stacje franczyzowe (DOFO)</a:t>
            </a:r>
          </a:p>
          <a:p>
            <a:pPr algn="l">
              <a:lnSpc>
                <a:spcPct val="100000"/>
              </a:lnSpc>
            </a:pPr>
            <a:r>
              <a:rPr lang="pl-PL" sz="800" dirty="0">
                <a:latin typeface="Helvetica" panose="020B0604020202020204" pitchFamily="34" charset="0"/>
                <a:cs typeface="Helvetica" panose="020B0604020202020204" pitchFamily="34" charset="0"/>
              </a:rPr>
              <a:t>   84</a:t>
            </a:r>
            <a:r>
              <a:rPr lang="en-GB" sz="800" dirty="0">
                <a:latin typeface="Helvetica" panose="020B0604020202020204" pitchFamily="34" charset="0"/>
                <a:cs typeface="Helvetica" panose="020B0604020202020204" pitchFamily="34" charset="0"/>
              </a:rPr>
              <a:t> – franchise stations (DOFO</a:t>
            </a:r>
            <a:r>
              <a:rPr lang="pl-PL" sz="800" dirty="0">
                <a:latin typeface="Helvetica" panose="020B0604020202020204" pitchFamily="34" charset="0"/>
                <a:cs typeface="Helvetica" panose="020B0604020202020204" pitchFamily="34" charset="0"/>
              </a:rPr>
              <a:t>)</a:t>
            </a:r>
            <a:r>
              <a:rPr lang="en-GB" sz="800" i="1" dirty="0">
                <a:solidFill>
                  <a:srgbClr val="FFFF00"/>
                </a:solidFill>
              </a:rPr>
              <a:t>)</a:t>
            </a:r>
          </a:p>
          <a:p>
            <a:pPr algn="l">
              <a:lnSpc>
                <a:spcPct val="100000"/>
              </a:lnSpc>
            </a:pPr>
            <a:endParaRPr lang="pl-PL" sz="800" dirty="0"/>
          </a:p>
        </p:txBody>
      </p:sp>
      <p:sp>
        <p:nvSpPr>
          <p:cNvPr id="34" name="Objaśnienie: linia 33">
            <a:extLst>
              <a:ext uri="{FF2B5EF4-FFF2-40B4-BE49-F238E27FC236}">
                <a16:creationId xmlns:a16="http://schemas.microsoft.com/office/drawing/2014/main" id="{45C558C1-9808-DBFF-B267-2B0D6AEADA05}"/>
              </a:ext>
            </a:extLst>
          </p:cNvPr>
          <p:cNvSpPr/>
          <p:nvPr/>
        </p:nvSpPr>
        <p:spPr>
          <a:xfrm rot="10800000">
            <a:off x="4349576" y="1546526"/>
            <a:ext cx="1682750" cy="687480"/>
          </a:xfrm>
          <a:prstGeom prst="borderCallout1">
            <a:avLst>
              <a:gd name="adj1" fmla="val 52644"/>
              <a:gd name="adj2" fmla="val -944"/>
              <a:gd name="adj3" fmla="val 18993"/>
              <a:gd name="adj4" fmla="val -281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Tekstowe 34">
            <a:extLst>
              <a:ext uri="{FF2B5EF4-FFF2-40B4-BE49-F238E27FC236}">
                <a16:creationId xmlns:a16="http://schemas.microsoft.com/office/drawing/2014/main" id="{1813CB7E-E67D-88A1-D47F-CA1A2930B989}"/>
              </a:ext>
            </a:extLst>
          </p:cNvPr>
          <p:cNvSpPr txBox="1">
            <a:spLocks noChangeArrowheads="1"/>
          </p:cNvSpPr>
          <p:nvPr/>
        </p:nvSpPr>
        <p:spPr bwMode="auto">
          <a:xfrm>
            <a:off x="174502" y="4148820"/>
            <a:ext cx="6713300" cy="155844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lnSpc>
                <a:spcPct val="100000"/>
              </a:lnSpc>
              <a:spcBef>
                <a:spcPts val="600"/>
              </a:spcBef>
              <a:buFont typeface="Wingdings" panose="05000000000000000000" pitchFamily="2" charset="2"/>
              <a:buChar char="§"/>
            </a:pPr>
            <a:r>
              <a:rPr lang="pl-PL" dirty="0">
                <a:latin typeface="Helvetica" panose="020B0604020202020204" pitchFamily="34" charset="0"/>
                <a:cs typeface="Helvetica" panose="020B0604020202020204" pitchFamily="34" charset="0"/>
              </a:rPr>
              <a:t>Koszty </a:t>
            </a:r>
            <a:r>
              <a:rPr lang="pl-PL" dirty="0">
                <a:solidFill>
                  <a:srgbClr val="FF0000"/>
                </a:solidFill>
                <a:latin typeface="Helvetica" panose="020B0604020202020204" pitchFamily="34" charset="0"/>
                <a:cs typeface="Helvetica" panose="020B0604020202020204" pitchFamily="34" charset="0"/>
              </a:rPr>
              <a:t>►</a:t>
            </a:r>
            <a:r>
              <a:rPr lang="pl-PL" dirty="0">
                <a:latin typeface="Helvetica" panose="020B0604020202020204" pitchFamily="34" charset="0"/>
                <a:cs typeface="Helvetica" panose="020B0604020202020204" pitchFamily="34" charset="0"/>
                <a:sym typeface="Symbol" panose="05050102010706020507" pitchFamily="18" charset="2"/>
              </a:rPr>
              <a:t> wzrost kosztów czynszów oraz utrzymania stacji paliw</a:t>
            </a:r>
            <a:br>
              <a:rPr lang="pl-PL" dirty="0">
                <a:latin typeface="Helvetica" panose="020B0604020202020204" pitchFamily="34" charset="0"/>
                <a:cs typeface="Helvetica" panose="020B0604020202020204" pitchFamily="34" charset="0"/>
                <a:sym typeface="Symbol" panose="05050102010706020507" pitchFamily="18" charset="2"/>
              </a:rPr>
            </a:br>
            <a:r>
              <a:rPr lang="pl-PL" i="1" dirty="0" err="1">
                <a:latin typeface="Helvetica" panose="020B0604020202020204" pitchFamily="34" charset="0"/>
                <a:cs typeface="Helvetica" panose="020B0604020202020204" pitchFamily="34" charset="0"/>
                <a:sym typeface="Symbol" panose="05050102010706020507" pitchFamily="18" charset="2"/>
              </a:rPr>
              <a:t>Costs</a:t>
            </a:r>
            <a:r>
              <a:rPr lang="en-GB" i="1" dirty="0">
                <a:latin typeface="Helvetica" panose="020B0604020202020204" pitchFamily="34" charset="0"/>
                <a:cs typeface="Helvetica" panose="020B0604020202020204" pitchFamily="34" charset="0"/>
              </a:rPr>
              <a:t> </a:t>
            </a:r>
            <a:r>
              <a:rPr lang="en-GB" i="1" dirty="0">
                <a:solidFill>
                  <a:srgbClr val="FF0000"/>
                </a:solidFill>
                <a:latin typeface="Helvetica" panose="020B0604020202020204" pitchFamily="34" charset="0"/>
                <a:cs typeface="Helvetica" panose="020B0604020202020204" pitchFamily="34" charset="0"/>
              </a:rPr>
              <a:t>►</a:t>
            </a:r>
            <a:r>
              <a:rPr lang="en-GB" i="1" dirty="0">
                <a:latin typeface="Helvetica" panose="020B0604020202020204" pitchFamily="34" charset="0"/>
                <a:cs typeface="Helvetica" panose="020B0604020202020204" pitchFamily="34" charset="0"/>
                <a:sym typeface="Symbol" panose="05050102010706020507" pitchFamily="18" charset="2"/>
              </a:rPr>
              <a:t> </a:t>
            </a:r>
            <a:r>
              <a:rPr lang="en-US" i="1" dirty="0"/>
              <a:t>increase in the cost of rents and petrol station maintenance</a:t>
            </a:r>
            <a:endParaRPr lang="pl-PL" i="1" dirty="0">
              <a:highlight>
                <a:srgbClr val="FFFF00"/>
              </a:highlight>
              <a:latin typeface="Helvetica" panose="020B0604020202020204" pitchFamily="34" charset="0"/>
              <a:cs typeface="Helvetica" panose="020B0604020202020204" pitchFamily="34" charset="0"/>
              <a:sym typeface="Symbol" panose="05050102010706020507" pitchFamily="18" charset="2"/>
            </a:endParaRPr>
          </a:p>
          <a:p>
            <a:pPr algn="l">
              <a:lnSpc>
                <a:spcPct val="100000"/>
              </a:lnSpc>
              <a:spcBef>
                <a:spcPts val="600"/>
              </a:spcBef>
            </a:pPr>
            <a:endParaRPr lang="pl-PL" sz="500" dirty="0">
              <a:latin typeface="Helvetica" panose="020B0604020202020204" pitchFamily="34" charset="0"/>
              <a:cs typeface="Helvetica" panose="020B0604020202020204" pitchFamily="34" charset="0"/>
            </a:endParaRPr>
          </a:p>
          <a:p>
            <a:pPr marL="171450" indent="-171450" algn="l">
              <a:lnSpc>
                <a:spcPct val="100000"/>
              </a:lnSpc>
              <a:spcBef>
                <a:spcPts val="600"/>
              </a:spcBef>
              <a:buFont typeface="Wingdings" panose="05000000000000000000" pitchFamily="2" charset="2"/>
              <a:buChar char="§"/>
            </a:pPr>
            <a:r>
              <a:rPr lang="pl-PL" dirty="0">
                <a:latin typeface="Helvetica" panose="020B0604020202020204" pitchFamily="34" charset="0"/>
                <a:cs typeface="Helvetica" panose="020B0604020202020204" pitchFamily="34" charset="0"/>
              </a:rPr>
              <a:t>Stacje franczyzowe w Ukrainie </a:t>
            </a:r>
            <a:r>
              <a:rPr lang="pl-PL" dirty="0">
                <a:solidFill>
                  <a:srgbClr val="FF0000"/>
                </a:solidFill>
                <a:latin typeface="Helvetica" panose="020B0604020202020204" pitchFamily="34" charset="0"/>
                <a:cs typeface="Helvetica" panose="020B0604020202020204" pitchFamily="34" charset="0"/>
              </a:rPr>
              <a:t>► </a:t>
            </a:r>
            <a:r>
              <a:rPr lang="pl-PL" dirty="0">
                <a:latin typeface="Helvetica" panose="020B0604020202020204" pitchFamily="34" charset="0"/>
                <a:cs typeface="Helvetica" panose="020B0604020202020204" pitchFamily="34" charset="0"/>
              </a:rPr>
              <a:t>częściowe wstrzymanie działalności, zawieszenie pobierania opłat franczyzowych, wstrzymanie odbiorów olejów silnikowych</a:t>
            </a:r>
            <a:br>
              <a:rPr lang="pl-PL" dirty="0">
                <a:latin typeface="Helvetica" panose="020B0604020202020204" pitchFamily="34" charset="0"/>
                <a:cs typeface="Helvetica" panose="020B0604020202020204" pitchFamily="34" charset="0"/>
              </a:rPr>
            </a:br>
            <a:r>
              <a:rPr lang="en-GB" i="1" dirty="0">
                <a:latin typeface="Helvetica" panose="020B0604020202020204" pitchFamily="34" charset="0"/>
                <a:cs typeface="Helvetica" panose="020B0604020202020204" pitchFamily="34" charset="0"/>
              </a:rPr>
              <a:t>Franchise stations in Ukraine </a:t>
            </a:r>
            <a:r>
              <a:rPr lang="en-GB" i="1" dirty="0">
                <a:solidFill>
                  <a:srgbClr val="FF0000"/>
                </a:solidFill>
                <a:latin typeface="Helvetica" panose="020B0604020202020204" pitchFamily="34" charset="0"/>
                <a:cs typeface="Helvetica" panose="020B0604020202020204" pitchFamily="34" charset="0"/>
              </a:rPr>
              <a:t>► </a:t>
            </a:r>
            <a:r>
              <a:rPr lang="en-GB" i="1" dirty="0">
                <a:latin typeface="Helvetica" panose="020B0604020202020204" pitchFamily="34" charset="0"/>
                <a:cs typeface="Helvetica" panose="020B0604020202020204" pitchFamily="34" charset="0"/>
              </a:rPr>
              <a:t>partial discontinuation of activity, suspension of franchise fees, suspension of </a:t>
            </a:r>
            <a:r>
              <a:rPr lang="pl-PL" i="1" dirty="0" err="1">
                <a:latin typeface="Helvetica" panose="020B0604020202020204" pitchFamily="34" charset="0"/>
                <a:cs typeface="Helvetica" panose="020B0604020202020204" pitchFamily="34" charset="0"/>
              </a:rPr>
              <a:t>engine</a:t>
            </a:r>
            <a:r>
              <a:rPr lang="en-GB" i="1" dirty="0">
                <a:latin typeface="Helvetica" panose="020B0604020202020204" pitchFamily="34" charset="0"/>
                <a:cs typeface="Helvetica" panose="020B0604020202020204" pitchFamily="34" charset="0"/>
              </a:rPr>
              <a:t> oil collections</a:t>
            </a:r>
          </a:p>
        </p:txBody>
      </p:sp>
      <p:sp>
        <p:nvSpPr>
          <p:cNvPr id="9" name="Prostokąt 8">
            <a:extLst>
              <a:ext uri="{FF2B5EF4-FFF2-40B4-BE49-F238E27FC236}">
                <a16:creationId xmlns:a16="http://schemas.microsoft.com/office/drawing/2014/main" id="{DAE7E78F-1463-42F8-2148-415C8D00CAC2}"/>
              </a:ext>
            </a:extLst>
          </p:cNvPr>
          <p:cNvSpPr/>
          <p:nvPr/>
        </p:nvSpPr>
        <p:spPr>
          <a:xfrm>
            <a:off x="6887802" y="3860800"/>
            <a:ext cx="4944713" cy="200459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BF7A4438-A096-B2D3-3BB5-BFD27FD797FB}"/>
              </a:ext>
            </a:extLst>
          </p:cNvPr>
          <p:cNvSpPr txBox="1"/>
          <p:nvPr/>
        </p:nvSpPr>
        <p:spPr>
          <a:xfrm>
            <a:off x="6887802" y="3912151"/>
            <a:ext cx="4882858" cy="276999"/>
          </a:xfrm>
          <a:prstGeom prst="rect">
            <a:avLst/>
          </a:prstGeom>
          <a:noFill/>
        </p:spPr>
        <p:txBody>
          <a:bodyPr wrap="square">
            <a:spAutoFit/>
          </a:bodyPr>
          <a:lstStyle/>
          <a:p>
            <a:pPr algn="ctr"/>
            <a:r>
              <a:rPr lang="pl-PL" sz="1200" b="1" dirty="0">
                <a:solidFill>
                  <a:srgbClr val="44546A"/>
                </a:solidFill>
                <a:latin typeface="Helvetica" panose="020B0604020202020204" pitchFamily="34" charset="0"/>
                <a:cs typeface="Helvetica" panose="020B0604020202020204" pitchFamily="34" charset="0"/>
              </a:rPr>
              <a:t>PERSPEKTYWY / </a:t>
            </a:r>
            <a:r>
              <a:rPr lang="en-GB" sz="1200" b="1" i="1" dirty="0">
                <a:solidFill>
                  <a:srgbClr val="44546A"/>
                </a:solidFill>
                <a:latin typeface="Helvetica" panose="020B0604020202020204" pitchFamily="34" charset="0"/>
                <a:cs typeface="Helvetica" panose="020B0604020202020204" pitchFamily="34" charset="0"/>
              </a:rPr>
              <a:t>OUTLOOK</a:t>
            </a:r>
            <a:endParaRPr lang="pl-PL" sz="1200" b="1" i="1" dirty="0">
              <a:solidFill>
                <a:srgbClr val="44546A"/>
              </a:solidFill>
              <a:latin typeface="Helvetica" panose="020B0604020202020204" pitchFamily="34" charset="0"/>
              <a:cs typeface="Helvetica" panose="020B0604020202020204" pitchFamily="34" charset="0"/>
            </a:endParaRPr>
          </a:p>
        </p:txBody>
      </p:sp>
      <p:sp>
        <p:nvSpPr>
          <p:cNvPr id="11" name="Subtitle 2">
            <a:extLst>
              <a:ext uri="{FF2B5EF4-FFF2-40B4-BE49-F238E27FC236}">
                <a16:creationId xmlns:a16="http://schemas.microsoft.com/office/drawing/2014/main" id="{EE404D3A-D6F9-38FC-40EF-4FB53536A4D0}"/>
              </a:ext>
            </a:extLst>
          </p:cNvPr>
          <p:cNvSpPr txBox="1">
            <a:spLocks/>
          </p:cNvSpPr>
          <p:nvPr/>
        </p:nvSpPr>
        <p:spPr>
          <a:xfrm>
            <a:off x="6952516" y="4068428"/>
            <a:ext cx="4862858" cy="1796969"/>
          </a:xfrm>
          <a:prstGeom prst="rect">
            <a:avLst/>
          </a:prstGeom>
        </p:spPr>
        <p:txBody>
          <a:bodyPr wrap="square"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cs typeface="Helvetica" panose="020B0604020202020204" pitchFamily="34" charset="0"/>
              </a:rPr>
              <a:t>Wdrożenie konceptu wysoko wolumenowych stacji na kluczowych węzłach komunikacyjnych w kraju</a:t>
            </a:r>
            <a:br>
              <a:rPr lang="pl-PL" sz="900" dirty="0">
                <a:solidFill>
                  <a:srgbClr val="44546A"/>
                </a:solidFill>
                <a:latin typeface="Helvetica" panose="020B0604020202020204" pitchFamily="34"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Implementation of a high-volume station concept at key transport hubs in the country</a:t>
            </a:r>
            <a:endParaRPr lang="pl-PL" sz="300" i="1" dirty="0">
              <a:solidFill>
                <a:srgbClr val="44546A"/>
              </a:solidFill>
              <a:highlight>
                <a:srgbClr val="FFFF00"/>
              </a:highlight>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endParaRPr lang="pl-PL" sz="900"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ea typeface="Helvetica Neue" charset="0"/>
                <a:cs typeface="Helvetica" panose="020B0604020202020204" pitchFamily="34" charset="0"/>
              </a:rPr>
              <a:t>Rozwój karty flotowej oraz innych projektów lojalnościowych</a:t>
            </a:r>
            <a:br>
              <a:rPr lang="pl-PL" sz="900" dirty="0">
                <a:solidFill>
                  <a:srgbClr val="44546A"/>
                </a:solidFill>
                <a:latin typeface="Helvetica" panose="020B0604020202020204" pitchFamily="34" charset="0"/>
                <a:ea typeface="Helvetica Neue"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Development of the fleet card and other loyalty schemes</a:t>
            </a:r>
            <a:endParaRPr lang="pl-PL" sz="300"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endParaRPr lang="pl-PL" sz="900"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ea typeface="Helvetica Neue" charset="0"/>
                <a:cs typeface="Helvetica" panose="020B0604020202020204" pitchFamily="34" charset="0"/>
              </a:rPr>
              <a:t>Wyzwanie związane ze wzrostem cen materiałów budowlanych, mediów i kosztów pracy</a:t>
            </a:r>
            <a:br>
              <a:rPr lang="pl-PL" sz="900" dirty="0">
                <a:solidFill>
                  <a:srgbClr val="44546A"/>
                </a:solidFill>
                <a:latin typeface="Helvetica" panose="020B0604020202020204" pitchFamily="34" charset="0"/>
                <a:ea typeface="Helvetica Neue"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Challenge of rising prices of building materials, utilities and </a:t>
            </a:r>
            <a:r>
              <a:rPr lang="en-US" sz="900" i="1" dirty="0" err="1">
                <a:solidFill>
                  <a:srgbClr val="44546A"/>
                </a:solidFill>
                <a:latin typeface="Helvetica" panose="020B0604020202020204" pitchFamily="34" charset="0"/>
                <a:ea typeface="Helvetica Neue" charset="0"/>
                <a:cs typeface="Helvetica" panose="020B0604020202020204" pitchFamily="34" charset="0"/>
              </a:rPr>
              <a:t>labour</a:t>
            </a:r>
            <a:r>
              <a:rPr lang="en-US" sz="900" i="1" dirty="0">
                <a:solidFill>
                  <a:srgbClr val="44546A"/>
                </a:solidFill>
                <a:latin typeface="Helvetica" panose="020B0604020202020204" pitchFamily="34" charset="0"/>
                <a:ea typeface="Helvetica Neue" charset="0"/>
                <a:cs typeface="Helvetica" panose="020B0604020202020204" pitchFamily="34" charset="0"/>
              </a:rPr>
              <a:t> costs</a:t>
            </a:r>
            <a:endParaRPr lang="pl-PL" sz="300" i="1" dirty="0">
              <a:solidFill>
                <a:srgbClr val="44546A"/>
              </a:solidFill>
              <a:highlight>
                <a:srgbClr val="FFFF00"/>
              </a:highlight>
              <a:latin typeface="Helvetica" panose="020B0604020202020204" pitchFamily="34" charset="0"/>
              <a:ea typeface="Helvetica Neue" charset="0"/>
              <a:cs typeface="Helvetica" panose="020B0604020202020204" pitchFamily="34" charset="0"/>
            </a:endParaRPr>
          </a:p>
        </p:txBody>
      </p:sp>
      <p:pic>
        <p:nvPicPr>
          <p:cNvPr id="12" name="Picture 2" descr="Dodać Nowy Przycisk Plus | darmowa Ikony">
            <a:extLst>
              <a:ext uri="{FF2B5EF4-FFF2-40B4-BE49-F238E27FC236}">
                <a16:creationId xmlns:a16="http://schemas.microsoft.com/office/drawing/2014/main" id="{44DE9C5F-C2E3-E21E-BE59-0D1C09DCE8EF}"/>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2515" y="417222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ery Basic Minus Icon | Windows 8 Iconset | Icons8">
            <a:extLst>
              <a:ext uri="{FF2B5EF4-FFF2-40B4-BE49-F238E27FC236}">
                <a16:creationId xmlns:a16="http://schemas.microsoft.com/office/drawing/2014/main" id="{E9A574CB-0A46-E57A-75A3-9FF0A37A5D5A}"/>
              </a:ext>
            </a:extLst>
          </p:cNvPr>
          <p:cNvPicPr>
            <a:picLocks noChangeAspect="1" noChangeArrowheads="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11592" t="6503" r="5659" b="4729"/>
          <a:stretch/>
        </p:blipFill>
        <p:spPr bwMode="auto">
          <a:xfrm>
            <a:off x="6932515" y="5306425"/>
            <a:ext cx="186760" cy="2003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odać Nowy Przycisk Plus | darmowa Ikony">
            <a:extLst>
              <a:ext uri="{FF2B5EF4-FFF2-40B4-BE49-F238E27FC236}">
                <a16:creationId xmlns:a16="http://schemas.microsoft.com/office/drawing/2014/main" id="{3FDF7311-5805-407F-008A-81FE571DF990}"/>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3507" y="4800974"/>
            <a:ext cx="180000"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33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numeru slajdu 1">
            <a:extLst>
              <a:ext uri="{FF2B5EF4-FFF2-40B4-BE49-F238E27FC236}">
                <a16:creationId xmlns:a16="http://schemas.microsoft.com/office/drawing/2014/main" id="{A9CA2F26-24CA-CAE7-F927-29293551992C}"/>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21</a:t>
            </a:fld>
            <a:endParaRPr lang="pl-PL" dirty="0"/>
          </a:p>
        </p:txBody>
      </p:sp>
      <p:sp>
        <p:nvSpPr>
          <p:cNvPr id="15" name="Tytuł 2">
            <a:extLst>
              <a:ext uri="{FF2B5EF4-FFF2-40B4-BE49-F238E27FC236}">
                <a16:creationId xmlns:a16="http://schemas.microsoft.com/office/drawing/2014/main" id="{E32727E8-EC0F-6FAA-4812-862C71F22C15}"/>
              </a:ext>
            </a:extLst>
          </p:cNvPr>
          <p:cNvSpPr>
            <a:spLocks noGrp="1"/>
          </p:cNvSpPr>
          <p:nvPr>
            <p:ph type="title"/>
          </p:nvPr>
        </p:nvSpPr>
        <p:spPr>
          <a:xfrm>
            <a:off x="663964" y="181614"/>
            <a:ext cx="11210165" cy="529840"/>
          </a:xfrm>
        </p:spPr>
        <p:txBody>
          <a:bodyPr/>
          <a:lstStyle/>
          <a:p>
            <a:r>
              <a:rPr lang="pl-PL" dirty="0"/>
              <a:t>SEGMENT STACJE PALIW – DODATKOWE INFORMACJE</a:t>
            </a:r>
          </a:p>
        </p:txBody>
      </p:sp>
      <p:sp>
        <p:nvSpPr>
          <p:cNvPr id="35" name="TextBox 36">
            <a:extLst>
              <a:ext uri="{FF2B5EF4-FFF2-40B4-BE49-F238E27FC236}">
                <a16:creationId xmlns:a16="http://schemas.microsoft.com/office/drawing/2014/main" id="{6255B791-AEAC-4280-1736-3432066BA5E6}"/>
              </a:ext>
            </a:extLst>
          </p:cNvPr>
          <p:cNvSpPr txBox="1">
            <a:spLocks noChangeArrowheads="1"/>
          </p:cNvSpPr>
          <p:nvPr/>
        </p:nvSpPr>
        <p:spPr bwMode="auto">
          <a:xfrm>
            <a:off x="3941417" y="1182308"/>
            <a:ext cx="4054171"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Średni wolumen sprzedaży [tys. l/mies. na stację]</a:t>
            </a:r>
          </a:p>
          <a:p>
            <a:pPr>
              <a:spcBef>
                <a:spcPts val="0"/>
              </a:spcBef>
            </a:pPr>
            <a:r>
              <a:rPr lang="en-GB" i="1" dirty="0"/>
              <a:t>Average sales volume [thousand l</a:t>
            </a:r>
            <a:r>
              <a:rPr lang="pl-PL" i="1" dirty="0"/>
              <a:t>/</a:t>
            </a:r>
            <a:r>
              <a:rPr lang="en-GB" i="1" dirty="0"/>
              <a:t>m</a:t>
            </a:r>
            <a:r>
              <a:rPr lang="pl-PL" i="1" dirty="0"/>
              <a:t>.</a:t>
            </a:r>
            <a:r>
              <a:rPr lang="en-GB" i="1" dirty="0"/>
              <a:t> per station]</a:t>
            </a:r>
          </a:p>
        </p:txBody>
      </p:sp>
      <p:graphicFrame>
        <p:nvGraphicFramePr>
          <p:cNvPr id="36" name="Wykres 35">
            <a:extLst>
              <a:ext uri="{FF2B5EF4-FFF2-40B4-BE49-F238E27FC236}">
                <a16:creationId xmlns:a16="http://schemas.microsoft.com/office/drawing/2014/main" id="{A5998522-97E9-F98E-B0E3-04913BDD370D}"/>
              </a:ext>
            </a:extLst>
          </p:cNvPr>
          <p:cNvGraphicFramePr/>
          <p:nvPr>
            <p:extLst>
              <p:ext uri="{D42A27DB-BD31-4B8C-83A1-F6EECF244321}">
                <p14:modId xmlns:p14="http://schemas.microsoft.com/office/powerpoint/2010/main" val="3561268592"/>
              </p:ext>
            </p:extLst>
          </p:nvPr>
        </p:nvGraphicFramePr>
        <p:xfrm>
          <a:off x="4527663" y="2014463"/>
          <a:ext cx="3266843" cy="1803600"/>
        </p:xfrm>
        <a:graphic>
          <a:graphicData uri="http://schemas.openxmlformats.org/drawingml/2006/chart">
            <c:chart xmlns:c="http://schemas.openxmlformats.org/drawingml/2006/chart" xmlns:r="http://schemas.openxmlformats.org/officeDocument/2006/relationships" r:id="rId2"/>
          </a:graphicData>
        </a:graphic>
      </p:graphicFrame>
      <p:grpSp>
        <p:nvGrpSpPr>
          <p:cNvPr id="37" name="Grupa 36">
            <a:extLst>
              <a:ext uri="{FF2B5EF4-FFF2-40B4-BE49-F238E27FC236}">
                <a16:creationId xmlns:a16="http://schemas.microsoft.com/office/drawing/2014/main" id="{D51D922B-1175-B3B0-C629-8923CF9AAC03}"/>
              </a:ext>
            </a:extLst>
          </p:cNvPr>
          <p:cNvGrpSpPr/>
          <p:nvPr/>
        </p:nvGrpSpPr>
        <p:grpSpPr>
          <a:xfrm>
            <a:off x="6130941" y="1838286"/>
            <a:ext cx="1407581" cy="597440"/>
            <a:chOff x="2482472" y="1724329"/>
            <a:chExt cx="764646" cy="399362"/>
          </a:xfrm>
        </p:grpSpPr>
        <p:cxnSp>
          <p:nvCxnSpPr>
            <p:cNvPr id="38" name="Łącznik prosty 37">
              <a:extLst>
                <a:ext uri="{FF2B5EF4-FFF2-40B4-BE49-F238E27FC236}">
                  <a16:creationId xmlns:a16="http://schemas.microsoft.com/office/drawing/2014/main" id="{0CB04DFA-9D89-17AB-D723-36E7C53A3E7A}"/>
                </a:ext>
              </a:extLst>
            </p:cNvPr>
            <p:cNvCxnSpPr>
              <a:cxnSpLocks/>
            </p:cNvCxnSpPr>
            <p:nvPr/>
          </p:nvCxnSpPr>
          <p:spPr>
            <a:xfrm>
              <a:off x="2482472" y="1806144"/>
              <a:ext cx="764646" cy="543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Łącznik prosty 38">
              <a:extLst>
                <a:ext uri="{FF2B5EF4-FFF2-40B4-BE49-F238E27FC236}">
                  <a16:creationId xmlns:a16="http://schemas.microsoft.com/office/drawing/2014/main" id="{EDA7F718-81CC-E467-F705-582A3C286A7A}"/>
                </a:ext>
              </a:extLst>
            </p:cNvPr>
            <p:cNvCxnSpPr>
              <a:cxnSpLocks/>
            </p:cNvCxnSpPr>
            <p:nvPr/>
          </p:nvCxnSpPr>
          <p:spPr>
            <a:xfrm flipV="1">
              <a:off x="2482472" y="1806144"/>
              <a:ext cx="0" cy="31754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Łącznik prosty 39">
              <a:extLst>
                <a:ext uri="{FF2B5EF4-FFF2-40B4-BE49-F238E27FC236}">
                  <a16:creationId xmlns:a16="http://schemas.microsoft.com/office/drawing/2014/main" id="{CCA9A211-A8F8-741D-AE96-31EBAF7F8FEA}"/>
                </a:ext>
              </a:extLst>
            </p:cNvPr>
            <p:cNvCxnSpPr>
              <a:cxnSpLocks/>
            </p:cNvCxnSpPr>
            <p:nvPr/>
          </p:nvCxnSpPr>
          <p:spPr>
            <a:xfrm flipV="1">
              <a:off x="3247118" y="1806144"/>
              <a:ext cx="0" cy="31754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Prostokąt 40">
              <a:extLst>
                <a:ext uri="{FF2B5EF4-FFF2-40B4-BE49-F238E27FC236}">
                  <a16:creationId xmlns:a16="http://schemas.microsoft.com/office/drawing/2014/main" id="{CF78DF03-531C-A9D1-E8BB-2B0FD0BB1F5F}"/>
                </a:ext>
              </a:extLst>
            </p:cNvPr>
            <p:cNvSpPr/>
            <p:nvPr/>
          </p:nvSpPr>
          <p:spPr>
            <a:xfrm>
              <a:off x="2683049" y="1724329"/>
              <a:ext cx="328056" cy="129026"/>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3,3%</a:t>
              </a:r>
            </a:p>
          </p:txBody>
        </p:sp>
      </p:grpSp>
      <p:graphicFrame>
        <p:nvGraphicFramePr>
          <p:cNvPr id="43" name="Wykres 42">
            <a:extLst>
              <a:ext uri="{FF2B5EF4-FFF2-40B4-BE49-F238E27FC236}">
                <a16:creationId xmlns:a16="http://schemas.microsoft.com/office/drawing/2014/main" id="{CA72BC28-A09A-1BC6-6887-BA59127D74A8}"/>
              </a:ext>
            </a:extLst>
          </p:cNvPr>
          <p:cNvGraphicFramePr/>
          <p:nvPr>
            <p:extLst>
              <p:ext uri="{D42A27DB-BD31-4B8C-83A1-F6EECF244321}">
                <p14:modId xmlns:p14="http://schemas.microsoft.com/office/powerpoint/2010/main" val="1921690419"/>
              </p:ext>
            </p:extLst>
          </p:nvPr>
        </p:nvGraphicFramePr>
        <p:xfrm>
          <a:off x="340388" y="2007313"/>
          <a:ext cx="3374735" cy="1804511"/>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36">
            <a:extLst>
              <a:ext uri="{FF2B5EF4-FFF2-40B4-BE49-F238E27FC236}">
                <a16:creationId xmlns:a16="http://schemas.microsoft.com/office/drawing/2014/main" id="{DC28C633-D9BB-1FE9-DD74-8928541AE326}"/>
              </a:ext>
            </a:extLst>
          </p:cNvPr>
          <p:cNvSpPr txBox="1">
            <a:spLocks noChangeArrowheads="1"/>
          </p:cNvSpPr>
          <p:nvPr/>
        </p:nvSpPr>
        <p:spPr bwMode="auto">
          <a:xfrm>
            <a:off x="889803" y="1179108"/>
            <a:ext cx="2825320"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Przychody segmentu* [w mln zł]</a:t>
            </a:r>
          </a:p>
          <a:p>
            <a:pPr>
              <a:spcBef>
                <a:spcPts val="0"/>
              </a:spcBef>
            </a:pPr>
            <a:r>
              <a:rPr lang="en-GB" i="1" dirty="0"/>
              <a:t>Segment’s revenues* [PLN million]</a:t>
            </a:r>
          </a:p>
        </p:txBody>
      </p:sp>
      <p:grpSp>
        <p:nvGrpSpPr>
          <p:cNvPr id="45" name="Grupa 44">
            <a:extLst>
              <a:ext uri="{FF2B5EF4-FFF2-40B4-BE49-F238E27FC236}">
                <a16:creationId xmlns:a16="http://schemas.microsoft.com/office/drawing/2014/main" id="{4195E690-A956-B8F3-40B6-D0914A2C55FD}"/>
              </a:ext>
            </a:extLst>
          </p:cNvPr>
          <p:cNvGrpSpPr/>
          <p:nvPr/>
        </p:nvGrpSpPr>
        <p:grpSpPr>
          <a:xfrm>
            <a:off x="2007471" y="1869598"/>
            <a:ext cx="1391099" cy="591766"/>
            <a:chOff x="1856019" y="1721037"/>
            <a:chExt cx="1391099" cy="591766"/>
          </a:xfrm>
        </p:grpSpPr>
        <p:cxnSp>
          <p:nvCxnSpPr>
            <p:cNvPr id="46" name="Łącznik prosty 45">
              <a:extLst>
                <a:ext uri="{FF2B5EF4-FFF2-40B4-BE49-F238E27FC236}">
                  <a16:creationId xmlns:a16="http://schemas.microsoft.com/office/drawing/2014/main" id="{0C2C3D27-CB6E-4272-C794-47264F302494}"/>
                </a:ext>
              </a:extLst>
            </p:cNvPr>
            <p:cNvCxnSpPr>
              <a:cxnSpLocks/>
            </p:cNvCxnSpPr>
            <p:nvPr/>
          </p:nvCxnSpPr>
          <p:spPr>
            <a:xfrm>
              <a:off x="1856019" y="1805346"/>
              <a:ext cx="1391099" cy="623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Łącznik prosty 46">
              <a:extLst>
                <a:ext uri="{FF2B5EF4-FFF2-40B4-BE49-F238E27FC236}">
                  <a16:creationId xmlns:a16="http://schemas.microsoft.com/office/drawing/2014/main" id="{3B2F5755-3EF0-4B55-4867-B6A1D5822809}"/>
                </a:ext>
              </a:extLst>
            </p:cNvPr>
            <p:cNvCxnSpPr>
              <a:cxnSpLocks/>
            </p:cNvCxnSpPr>
            <p:nvPr/>
          </p:nvCxnSpPr>
          <p:spPr>
            <a:xfrm flipV="1">
              <a:off x="1856019" y="1806146"/>
              <a:ext cx="0" cy="50665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Łącznik prosty 47">
              <a:extLst>
                <a:ext uri="{FF2B5EF4-FFF2-40B4-BE49-F238E27FC236}">
                  <a16:creationId xmlns:a16="http://schemas.microsoft.com/office/drawing/2014/main" id="{214BB602-C453-CBA6-A333-921C26767C80}"/>
                </a:ext>
              </a:extLst>
            </p:cNvPr>
            <p:cNvCxnSpPr>
              <a:cxnSpLocks/>
            </p:cNvCxnSpPr>
            <p:nvPr/>
          </p:nvCxnSpPr>
          <p:spPr>
            <a:xfrm flipV="1">
              <a:off x="3247118" y="1806146"/>
              <a:ext cx="0" cy="19586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ostokąt 48">
              <a:extLst>
                <a:ext uri="{FF2B5EF4-FFF2-40B4-BE49-F238E27FC236}">
                  <a16:creationId xmlns:a16="http://schemas.microsoft.com/office/drawing/2014/main" id="{BE486B52-122D-C1CB-DCDA-F237A3082BC3}"/>
                </a:ext>
              </a:extLst>
            </p:cNvPr>
            <p:cNvSpPr/>
            <p:nvPr/>
          </p:nvSpPr>
          <p:spPr>
            <a:xfrm>
              <a:off x="2162523" y="1721037"/>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1" dirty="0">
                  <a:solidFill>
                    <a:srgbClr val="24295B"/>
                  </a:solidFill>
                  <a:latin typeface="Helvetica" panose="020B0604020202020204" pitchFamily="34" charset="0"/>
                  <a:cs typeface="Helvetica" panose="020B0604020202020204" pitchFamily="34" charset="0"/>
                </a:rPr>
                <a:t>38,1%</a:t>
              </a:r>
            </a:p>
          </p:txBody>
        </p:sp>
      </p:grpSp>
      <p:sp>
        <p:nvSpPr>
          <p:cNvPr id="50" name="TextBox 36">
            <a:extLst>
              <a:ext uri="{FF2B5EF4-FFF2-40B4-BE49-F238E27FC236}">
                <a16:creationId xmlns:a16="http://schemas.microsoft.com/office/drawing/2014/main" id="{E4075E45-8F95-BDDB-F3E2-EA071837C184}"/>
              </a:ext>
            </a:extLst>
          </p:cNvPr>
          <p:cNvSpPr txBox="1"/>
          <p:nvPr/>
        </p:nvSpPr>
        <p:spPr>
          <a:xfrm>
            <a:off x="146217" y="6164053"/>
            <a:ext cx="10889645" cy="465835"/>
          </a:xfrm>
          <a:prstGeom prst="rect">
            <a:avLst/>
          </a:prstGeom>
        </p:spPr>
        <p:txBody>
          <a:bodyPr vert="horz" wrap="square" lIns="217490" tIns="108745" rIns="217490" bIns="108745" rtlCol="0">
            <a:spAutoFit/>
          </a:bodyPr>
          <a:lstStyle>
            <a:defPPr>
              <a:defRPr lang="pl-PL"/>
            </a:defPPr>
            <a:lvl1pPr indent="0"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spcBef>
                <a:spcPts val="0"/>
              </a:spcBef>
            </a:pPr>
            <a:r>
              <a:rPr lang="pl-PL" sz="800" i="1" dirty="0">
                <a:solidFill>
                  <a:schemeClr val="bg1">
                    <a:lumMod val="65000"/>
                  </a:schemeClr>
                </a:solidFill>
                <a:latin typeface="Helvetica" panose="020B0604020202020204" pitchFamily="34" charset="0"/>
                <a:cs typeface="Helvetica" panose="020B0604020202020204" pitchFamily="34" charset="0"/>
              </a:rPr>
              <a:t>* od 1Q2021 Grupa zmodyfikowała rozliczenie marży pomiędzy stacjami własnymi a hurtem mając na uwadze uwarunkowania logistyczno-geograficzne (bardziej rynkowe podejście)</a:t>
            </a:r>
          </a:p>
          <a:p>
            <a:pPr>
              <a:lnSpc>
                <a:spcPct val="100000"/>
              </a:lnSpc>
              <a:spcBef>
                <a:spcPts val="0"/>
              </a:spcBef>
            </a:pPr>
            <a:r>
              <a:rPr lang="pl-PL" sz="800" i="1" dirty="0">
                <a:solidFill>
                  <a:schemeClr val="bg1">
                    <a:lumMod val="65000"/>
                  </a:schemeClr>
                </a:solidFill>
                <a:latin typeface="Helvetica" panose="020B0604020202020204" pitchFamily="34" charset="0"/>
                <a:cs typeface="Helvetica" panose="020B0604020202020204" pitchFamily="34" charset="0"/>
              </a:rPr>
              <a:t>* </a:t>
            </a:r>
            <a:r>
              <a:rPr lang="en-GB" sz="800" i="1" dirty="0">
                <a:solidFill>
                  <a:schemeClr val="bg1">
                    <a:lumMod val="65000"/>
                  </a:schemeClr>
                </a:solidFill>
                <a:latin typeface="Helvetica" panose="020B0604020202020204" pitchFamily="34" charset="0"/>
                <a:cs typeface="Helvetica" panose="020B0604020202020204" pitchFamily="34" charset="0"/>
              </a:rPr>
              <a:t>since Q1 2021, the Group has modified margin settlements between own stations and wholesale, considering logistic and geographic determinants (a more market-oriented approach) </a:t>
            </a:r>
          </a:p>
        </p:txBody>
      </p:sp>
      <p:sp>
        <p:nvSpPr>
          <p:cNvPr id="51" name="Tytuł 2">
            <a:extLst>
              <a:ext uri="{FF2B5EF4-FFF2-40B4-BE49-F238E27FC236}">
                <a16:creationId xmlns:a16="http://schemas.microsoft.com/office/drawing/2014/main" id="{04EDEDA5-4690-407A-AB5A-5152EDDE4FF3}"/>
              </a:ext>
            </a:extLst>
          </p:cNvPr>
          <p:cNvSpPr txBox="1">
            <a:spLocks/>
          </p:cNvSpPr>
          <p:nvPr/>
        </p:nvSpPr>
        <p:spPr>
          <a:xfrm>
            <a:off x="663963" y="527854"/>
            <a:ext cx="11210165"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dirty="0"/>
              <a:t>PETROL STATIONS SEGMENT – ADDITIONAL INFORMATION</a:t>
            </a:r>
          </a:p>
        </p:txBody>
      </p:sp>
      <p:sp>
        <p:nvSpPr>
          <p:cNvPr id="3" name="PoleTekstowe 34">
            <a:extLst>
              <a:ext uri="{FF2B5EF4-FFF2-40B4-BE49-F238E27FC236}">
                <a16:creationId xmlns:a16="http://schemas.microsoft.com/office/drawing/2014/main" id="{9BA50884-7E92-74C8-4E57-C1D119ADCB06}"/>
              </a:ext>
            </a:extLst>
          </p:cNvPr>
          <p:cNvSpPr txBox="1">
            <a:spLocks noChangeArrowheads="1"/>
          </p:cNvSpPr>
          <p:nvPr/>
        </p:nvSpPr>
        <p:spPr bwMode="auto">
          <a:xfrm>
            <a:off x="117745" y="3956791"/>
            <a:ext cx="11727911" cy="2374050"/>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lnSpc>
                <a:spcPct val="100000"/>
              </a:lnSpc>
              <a:spcBef>
                <a:spcPts val="0"/>
              </a:spcBef>
              <a:buFont typeface="Wingdings" panose="05000000000000000000" pitchFamily="2" charset="2"/>
              <a:buChar char="§"/>
            </a:pPr>
            <a:r>
              <a:rPr lang="pl-PL" sz="1200" dirty="0">
                <a:solidFill>
                  <a:srgbClr val="44546A"/>
                </a:solidFill>
                <a:latin typeface="Helvetica" panose="020B0604020202020204" pitchFamily="34" charset="0"/>
                <a:cs typeface="Helvetica" panose="020B0604020202020204" pitchFamily="34" charset="0"/>
              </a:rPr>
              <a:t>Rozwój sprzedaży </a:t>
            </a:r>
            <a:r>
              <a:rPr lang="pl-PL" sz="1200" dirty="0">
                <a:solidFill>
                  <a:srgbClr val="FF0000"/>
                </a:solidFill>
                <a:latin typeface="Helvetica" panose="020B0604020202020204" pitchFamily="34" charset="0"/>
                <a:cs typeface="Helvetica" panose="020B0604020202020204" pitchFamily="34" charset="0"/>
              </a:rPr>
              <a:t>► </a:t>
            </a:r>
            <a:r>
              <a:rPr lang="pl-PL" dirty="0">
                <a:latin typeface="Helvetica" panose="020B0604020202020204" pitchFamily="34" charset="0"/>
                <a:cs typeface="Helvetica" panose="020B0604020202020204" pitchFamily="34" charset="0"/>
              </a:rPr>
              <a:t>wolumen sprzedaży ponad 82 mln litrów paliw na stacjach AVIA w 1 kwartale 2024 r. i ambicje utrzymania dynamicznego wzrostu wolumenu sprzedaży wraz z rozwojem sieci</a:t>
            </a:r>
            <a:endParaRPr lang="pl-PL" sz="1200" dirty="0">
              <a:solidFill>
                <a:srgbClr val="44546A"/>
              </a:solidFill>
              <a:latin typeface="Helvetica" panose="020B0604020202020204" pitchFamily="34" charset="0"/>
              <a:cs typeface="Helvetica" panose="020B0604020202020204" pitchFamily="34" charset="0"/>
            </a:endParaRPr>
          </a:p>
          <a:p>
            <a:pPr marL="161925" algn="l">
              <a:lnSpc>
                <a:spcPct val="100000"/>
              </a:lnSpc>
              <a:spcBef>
                <a:spcPts val="0"/>
              </a:spcBef>
            </a:pPr>
            <a:r>
              <a:rPr lang="pl-PL" i="1" dirty="0">
                <a:solidFill>
                  <a:srgbClr val="44546A"/>
                </a:solidFill>
                <a:latin typeface="Helvetica" panose="020B0604020202020204" pitchFamily="34" charset="0"/>
                <a:cs typeface="Helvetica" panose="020B0604020202020204" pitchFamily="34" charset="0"/>
              </a:rPr>
              <a:t>Sales development </a:t>
            </a:r>
            <a:r>
              <a:rPr lang="en-GB" i="1" dirty="0">
                <a:solidFill>
                  <a:srgbClr val="FF0000"/>
                </a:solidFill>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sales volume of more than 82 million </a:t>
            </a:r>
            <a:r>
              <a:rPr lang="en-US" dirty="0" err="1">
                <a:latin typeface="Helvetica" panose="020B0604020202020204" pitchFamily="34" charset="0"/>
                <a:cs typeface="Helvetica" panose="020B0604020202020204" pitchFamily="34" charset="0"/>
              </a:rPr>
              <a:t>litres</a:t>
            </a:r>
            <a:r>
              <a:rPr lang="en-US" dirty="0">
                <a:latin typeface="Helvetica" panose="020B0604020202020204" pitchFamily="34" charset="0"/>
                <a:cs typeface="Helvetica" panose="020B0604020202020204" pitchFamily="34" charset="0"/>
              </a:rPr>
              <a:t> of fuel at AVIA petrol stations in Q1 2024 and ambitions to maintain dynamic sales volume growth as the chain expands</a:t>
            </a:r>
            <a:endParaRPr lang="pl-PL" sz="500" dirty="0">
              <a:solidFill>
                <a:srgbClr val="44546A"/>
              </a:solidFill>
              <a:latin typeface="Helvetica" panose="020B0604020202020204" pitchFamily="34" charset="0"/>
              <a:cs typeface="Helvetica" panose="020B0604020202020204" pitchFamily="34" charset="0"/>
            </a:endParaRPr>
          </a:p>
          <a:p>
            <a:pPr marL="171450" indent="-171450" algn="l">
              <a:lnSpc>
                <a:spcPct val="100000"/>
              </a:lnSpc>
              <a:spcBef>
                <a:spcPts val="600"/>
              </a:spcBef>
              <a:buFont typeface="Wingdings" panose="05000000000000000000" pitchFamily="2" charset="2"/>
              <a:buChar char="§"/>
            </a:pPr>
            <a:r>
              <a:rPr lang="pl-PL" sz="1200" dirty="0">
                <a:solidFill>
                  <a:srgbClr val="44546A"/>
                </a:solidFill>
                <a:latin typeface="Helvetica" panose="020B0604020202020204" pitchFamily="34" charset="0"/>
                <a:cs typeface="Helvetica" panose="020B0604020202020204" pitchFamily="34" charset="0"/>
              </a:rPr>
              <a:t>Dodatkowe przychody </a:t>
            </a:r>
            <a:r>
              <a:rPr lang="pl-PL" sz="1200" dirty="0">
                <a:solidFill>
                  <a:srgbClr val="FF0000"/>
                </a:solidFill>
                <a:latin typeface="Helvetica" panose="020B0604020202020204" pitchFamily="34" charset="0"/>
                <a:cs typeface="Helvetica" panose="020B0604020202020204" pitchFamily="34" charset="0"/>
              </a:rPr>
              <a:t>► </a:t>
            </a:r>
            <a:r>
              <a:rPr lang="pl-PL" sz="1200" dirty="0">
                <a:solidFill>
                  <a:srgbClr val="44546A"/>
                </a:solidFill>
                <a:latin typeface="Helvetica" panose="020B0604020202020204" pitchFamily="34" charset="0"/>
                <a:cs typeface="Helvetica" panose="020B0604020202020204" pitchFamily="34" charset="0"/>
              </a:rPr>
              <a:t>wzrost przychodów </a:t>
            </a:r>
            <a:r>
              <a:rPr lang="pl-PL" sz="1200" dirty="0" err="1">
                <a:solidFill>
                  <a:srgbClr val="44546A"/>
                </a:solidFill>
                <a:latin typeface="Helvetica" panose="020B0604020202020204" pitchFamily="34" charset="0"/>
                <a:cs typeface="Helvetica" panose="020B0604020202020204" pitchFamily="34" charset="0"/>
              </a:rPr>
              <a:t>pozapaliwowych</a:t>
            </a:r>
            <a:r>
              <a:rPr lang="pl-PL" sz="1200" dirty="0">
                <a:solidFill>
                  <a:srgbClr val="44546A"/>
                </a:solidFill>
                <a:latin typeface="Helvetica" panose="020B0604020202020204" pitchFamily="34" charset="0"/>
                <a:cs typeface="Helvetica" panose="020B0604020202020204" pitchFamily="34" charset="0"/>
              </a:rPr>
              <a:t> na stacjach własnych o ponad 1,6 mln r/r.</a:t>
            </a:r>
          </a:p>
          <a:p>
            <a:pPr marL="180975" algn="l">
              <a:lnSpc>
                <a:spcPct val="100000"/>
              </a:lnSpc>
              <a:spcBef>
                <a:spcPts val="0"/>
              </a:spcBef>
            </a:pPr>
            <a:r>
              <a:rPr lang="en-GB" i="1" dirty="0">
                <a:latin typeface="Helvetica" panose="020B0604020202020204" pitchFamily="34" charset="0"/>
                <a:cs typeface="Helvetica" panose="020B0604020202020204" pitchFamily="34" charset="0"/>
              </a:rPr>
              <a:t>Additional revenues</a:t>
            </a:r>
            <a:r>
              <a:rPr lang="en-GB" sz="1200" i="1" dirty="0">
                <a:solidFill>
                  <a:srgbClr val="44546A"/>
                </a:solidFill>
                <a:latin typeface="Helvetica" panose="020B0604020202020204" pitchFamily="34" charset="0"/>
                <a:cs typeface="Helvetica" panose="020B0604020202020204" pitchFamily="34" charset="0"/>
              </a:rPr>
              <a:t> </a:t>
            </a:r>
            <a:r>
              <a:rPr lang="en-GB" sz="1200" i="1" dirty="0">
                <a:solidFill>
                  <a:srgbClr val="FF0000"/>
                </a:solidFill>
                <a:latin typeface="Helvetica" panose="020B0604020202020204" pitchFamily="34" charset="0"/>
                <a:cs typeface="Helvetica" panose="020B0604020202020204" pitchFamily="34" charset="0"/>
              </a:rPr>
              <a:t>► </a:t>
            </a:r>
            <a:r>
              <a:rPr lang="en-US" sz="1200" i="1" dirty="0">
                <a:solidFill>
                  <a:srgbClr val="44546A"/>
                </a:solidFill>
                <a:latin typeface="Helvetica" panose="020B0604020202020204" pitchFamily="34" charset="0"/>
                <a:cs typeface="Helvetica" panose="020B0604020202020204" pitchFamily="34" charset="0"/>
              </a:rPr>
              <a:t>an increase in non-fuel revenue at own stations of more than 1.6 million year-on-year</a:t>
            </a:r>
            <a:endParaRPr lang="pl-PL" sz="500" dirty="0">
              <a:solidFill>
                <a:srgbClr val="44546A"/>
              </a:solidFill>
              <a:latin typeface="Helvetica" panose="020B0604020202020204" pitchFamily="34" charset="0"/>
              <a:cs typeface="Helvetica" panose="020B0604020202020204" pitchFamily="34" charset="0"/>
            </a:endParaRPr>
          </a:p>
          <a:p>
            <a:pPr marL="171450" indent="-171450" algn="l">
              <a:lnSpc>
                <a:spcPct val="100000"/>
              </a:lnSpc>
              <a:spcBef>
                <a:spcPts val="600"/>
              </a:spcBef>
              <a:buFont typeface="Wingdings" panose="05000000000000000000" pitchFamily="2" charset="2"/>
              <a:buChar char="§"/>
            </a:pPr>
            <a:r>
              <a:rPr lang="pl-PL" dirty="0">
                <a:latin typeface="Helvetica" panose="020B0604020202020204" pitchFamily="34" charset="0"/>
                <a:cs typeface="Helvetica" panose="020B0604020202020204" pitchFamily="34" charset="0"/>
              </a:rPr>
              <a:t>AVIA Card </a:t>
            </a:r>
            <a:r>
              <a:rPr lang="pl-PL" sz="1200" dirty="0">
                <a:solidFill>
                  <a:srgbClr val="FF0000"/>
                </a:solidFill>
                <a:latin typeface="Helvetica" panose="020B0604020202020204" pitchFamily="34" charset="0"/>
                <a:cs typeface="Helvetica" panose="020B0604020202020204" pitchFamily="34" charset="0"/>
              </a:rPr>
              <a:t>► </a:t>
            </a:r>
            <a:r>
              <a:rPr lang="pl-PL" dirty="0">
                <a:latin typeface="Helvetica" panose="020B0604020202020204" pitchFamily="34" charset="0"/>
                <a:cs typeface="Helvetica" panose="020B0604020202020204" pitchFamily="34" charset="0"/>
              </a:rPr>
              <a:t>wzrost sprzedaży paliw na karty flotowe AVIA Card dla klientów biznesowych. Docelowo oczekiwany przynajmniej 20% udział sprzedaży w ramach programu flotowego w wolumenie całkowitym stacji. Wolumen osiągnięty w 1 kwartale 2024 r. to 6,2 mln litrów</a:t>
            </a:r>
          </a:p>
          <a:p>
            <a:pPr marL="180975" algn="l">
              <a:lnSpc>
                <a:spcPct val="100000"/>
              </a:lnSpc>
              <a:spcBef>
                <a:spcPts val="0"/>
              </a:spcBef>
            </a:pPr>
            <a:r>
              <a:rPr lang="pl-PL" i="1" dirty="0">
                <a:latin typeface="Helvetica" panose="020B0604020202020204" pitchFamily="34" charset="0"/>
                <a:cs typeface="Helvetica" panose="020B0604020202020204" pitchFamily="34" charset="0"/>
              </a:rPr>
              <a:t>AVIA Card</a:t>
            </a:r>
            <a:r>
              <a:rPr lang="en-GB" i="1" dirty="0">
                <a:latin typeface="Helvetica" panose="020B0604020202020204" pitchFamily="34" charset="0"/>
                <a:cs typeface="Helvetica" panose="020B0604020202020204" pitchFamily="34" charset="0"/>
              </a:rPr>
              <a:t> </a:t>
            </a:r>
            <a:r>
              <a:rPr lang="en-GB" i="1" dirty="0">
                <a:solidFill>
                  <a:srgbClr val="FF0000"/>
                </a:solidFill>
                <a:latin typeface="Helvetica" panose="020B0604020202020204" pitchFamily="34" charset="0"/>
                <a:cs typeface="Helvetica" panose="020B0604020202020204" pitchFamily="34" charset="0"/>
              </a:rPr>
              <a:t>►</a:t>
            </a:r>
            <a:r>
              <a:rPr lang="en-GB" sz="1000" i="1" dirty="0">
                <a:solidFill>
                  <a:srgbClr val="FF0000"/>
                </a:solidFill>
                <a:latin typeface="Helvetica" panose="020B0604020202020204" pitchFamily="34" charset="0"/>
                <a:cs typeface="Helvetica" panose="020B0604020202020204" pitchFamily="34" charset="0"/>
              </a:rPr>
              <a:t> </a:t>
            </a:r>
            <a:r>
              <a:rPr lang="en-US" i="1" dirty="0">
                <a:latin typeface="Helvetica" panose="020B0604020202020204" pitchFamily="34" charset="0"/>
                <a:cs typeface="Helvetica" panose="020B0604020202020204" pitchFamily="34" charset="0"/>
              </a:rPr>
              <a:t>an increase in fuel sales to AVIA Card fleet cards for business customers. Ultimately, at least 20% share of fleet </a:t>
            </a:r>
            <a:r>
              <a:rPr lang="en-US" i="1" dirty="0" err="1">
                <a:latin typeface="Helvetica" panose="020B0604020202020204" pitchFamily="34" charset="0"/>
                <a:cs typeface="Helvetica" panose="020B0604020202020204" pitchFamily="34" charset="0"/>
              </a:rPr>
              <a:t>programme</a:t>
            </a:r>
            <a:r>
              <a:rPr lang="en-US" i="1" dirty="0">
                <a:latin typeface="Helvetica" panose="020B0604020202020204" pitchFamily="34" charset="0"/>
                <a:cs typeface="Helvetica" panose="020B0604020202020204" pitchFamily="34" charset="0"/>
              </a:rPr>
              <a:t> sales in total station volume expected. Volume achieved in Q1 2024 is 6.2 million </a:t>
            </a:r>
            <a:r>
              <a:rPr lang="en-US" i="1" dirty="0" err="1">
                <a:latin typeface="Helvetica" panose="020B0604020202020204" pitchFamily="34" charset="0"/>
                <a:cs typeface="Helvetica" panose="020B0604020202020204" pitchFamily="34" charset="0"/>
              </a:rPr>
              <a:t>litres</a:t>
            </a:r>
            <a:endParaRPr lang="en-GB" i="1" dirty="0">
              <a:latin typeface="Helvetica" panose="020B0604020202020204" pitchFamily="34" charset="0"/>
              <a:cs typeface="Helvetica" panose="020B0604020202020204" pitchFamily="34" charset="0"/>
            </a:endParaRPr>
          </a:p>
          <a:p>
            <a:pPr algn="l">
              <a:lnSpc>
                <a:spcPct val="100000"/>
              </a:lnSpc>
              <a:spcBef>
                <a:spcPts val="600"/>
              </a:spcBef>
            </a:pPr>
            <a:endParaRPr lang="pl-PL" sz="5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124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1">
            <a:extLst>
              <a:ext uri="{FF2B5EF4-FFF2-40B4-BE49-F238E27FC236}">
                <a16:creationId xmlns:a16="http://schemas.microsoft.com/office/drawing/2014/main" id="{755FDE13-8F60-6121-ED1F-1BF214F20BCB}"/>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22</a:t>
            </a:fld>
            <a:endParaRPr lang="pl-PL" dirty="0"/>
          </a:p>
        </p:txBody>
      </p:sp>
      <p:sp>
        <p:nvSpPr>
          <p:cNvPr id="11" name="Tytuł 2">
            <a:extLst>
              <a:ext uri="{FF2B5EF4-FFF2-40B4-BE49-F238E27FC236}">
                <a16:creationId xmlns:a16="http://schemas.microsoft.com/office/drawing/2014/main" id="{07DBB8B1-8622-8877-7DF7-96EF82F6937E}"/>
              </a:ext>
            </a:extLst>
          </p:cNvPr>
          <p:cNvSpPr>
            <a:spLocks noGrp="1"/>
          </p:cNvSpPr>
          <p:nvPr>
            <p:ph type="title"/>
          </p:nvPr>
        </p:nvSpPr>
        <p:spPr>
          <a:xfrm>
            <a:off x="663964" y="181614"/>
            <a:ext cx="11210165" cy="529840"/>
          </a:xfrm>
        </p:spPr>
        <p:txBody>
          <a:bodyPr>
            <a:normAutofit/>
          </a:bodyPr>
          <a:lstStyle/>
          <a:p>
            <a:r>
              <a:rPr lang="pl-PL" dirty="0"/>
              <a:t>BITUMENY / </a:t>
            </a:r>
            <a:r>
              <a:rPr lang="pl-PL" i="1" dirty="0"/>
              <a:t>BITUMEN</a:t>
            </a:r>
            <a:endParaRPr lang="pl-PL" dirty="0"/>
          </a:p>
        </p:txBody>
      </p:sp>
      <p:sp>
        <p:nvSpPr>
          <p:cNvPr id="15" name="PoleTekstowe 34">
            <a:extLst>
              <a:ext uri="{FF2B5EF4-FFF2-40B4-BE49-F238E27FC236}">
                <a16:creationId xmlns:a16="http://schemas.microsoft.com/office/drawing/2014/main" id="{0C5249E2-3C8D-B7B0-83DF-1C7ACB98ED70}"/>
              </a:ext>
            </a:extLst>
          </p:cNvPr>
          <p:cNvSpPr txBox="1">
            <a:spLocks noChangeArrowheads="1"/>
          </p:cNvSpPr>
          <p:nvPr/>
        </p:nvSpPr>
        <p:spPr bwMode="auto">
          <a:xfrm>
            <a:off x="7087483" y="1344462"/>
            <a:ext cx="4690860" cy="2020107"/>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lnSpc>
                <a:spcPct val="100000"/>
              </a:lnSpc>
              <a:spcBef>
                <a:spcPts val="600"/>
              </a:spcBef>
            </a:pPr>
            <a:r>
              <a:rPr lang="pl-PL" sz="1400" dirty="0">
                <a:latin typeface="Helvetica" panose="020B0604020202020204" pitchFamily="34" charset="0"/>
                <a:cs typeface="Helvetica" panose="020B0604020202020204" pitchFamily="34" charset="0"/>
              </a:rPr>
              <a:t>Wyniki segmentu Bitumeny zawierają wyniki z działalności Unimot S.A. w zakresie handlu bitumenami, a od II kwartału 2023 r. prezentowana jest działalność spółki Unimot Bitumen sp. z o.o. </a:t>
            </a:r>
          </a:p>
          <a:p>
            <a:pPr algn="l">
              <a:lnSpc>
                <a:spcPct val="100000"/>
              </a:lnSpc>
              <a:spcBef>
                <a:spcPts val="600"/>
              </a:spcBef>
            </a:pPr>
            <a:r>
              <a:rPr lang="pl-PL" sz="1400" i="1" dirty="0">
                <a:latin typeface="Helvetica" panose="020B0604020202020204" pitchFamily="34" charset="0"/>
                <a:cs typeface="Helvetica" panose="020B0604020202020204" pitchFamily="34" charset="0"/>
              </a:rPr>
              <a:t>The </a:t>
            </a:r>
            <a:r>
              <a:rPr lang="pl-PL" sz="1400" i="1" dirty="0" err="1">
                <a:latin typeface="Helvetica" panose="020B0604020202020204" pitchFamily="34" charset="0"/>
                <a:cs typeface="Helvetica" panose="020B0604020202020204" pitchFamily="34" charset="0"/>
              </a:rPr>
              <a:t>results</a:t>
            </a:r>
            <a:r>
              <a:rPr lang="pl-PL" sz="1400" i="1" dirty="0">
                <a:latin typeface="Helvetica" panose="020B0604020202020204" pitchFamily="34" charset="0"/>
                <a:cs typeface="Helvetica" panose="020B0604020202020204" pitchFamily="34" charset="0"/>
              </a:rPr>
              <a:t> of the Bitumen segment </a:t>
            </a:r>
            <a:r>
              <a:rPr lang="pl-PL" sz="1400" i="1" dirty="0" err="1">
                <a:latin typeface="Helvetica" panose="020B0604020202020204" pitchFamily="34" charset="0"/>
                <a:cs typeface="Helvetica" panose="020B0604020202020204" pitchFamily="34" charset="0"/>
              </a:rPr>
              <a:t>include</a:t>
            </a:r>
            <a:r>
              <a:rPr lang="pl-PL" sz="1400" i="1" dirty="0">
                <a:latin typeface="Helvetica" panose="020B0604020202020204" pitchFamily="34" charset="0"/>
                <a:cs typeface="Helvetica" panose="020B0604020202020204" pitchFamily="34" charset="0"/>
              </a:rPr>
              <a:t> the </a:t>
            </a:r>
            <a:r>
              <a:rPr lang="pl-PL" sz="1400" i="1" dirty="0" err="1">
                <a:latin typeface="Helvetica" panose="020B0604020202020204" pitchFamily="34" charset="0"/>
                <a:cs typeface="Helvetica" panose="020B0604020202020204" pitchFamily="34" charset="0"/>
              </a:rPr>
              <a:t>results</a:t>
            </a:r>
            <a:r>
              <a:rPr lang="pl-PL" sz="1400" i="1" dirty="0">
                <a:latin typeface="Helvetica" panose="020B0604020202020204" pitchFamily="34" charset="0"/>
                <a:cs typeface="Helvetica" panose="020B0604020202020204" pitchFamily="34" charset="0"/>
              </a:rPr>
              <a:t> from Unimot </a:t>
            </a:r>
            <a:r>
              <a:rPr lang="pl-PL" sz="1400" i="1" dirty="0" err="1">
                <a:latin typeface="Helvetica" panose="020B0604020202020204" pitchFamily="34" charset="0"/>
                <a:cs typeface="Helvetica" panose="020B0604020202020204" pitchFamily="34" charset="0"/>
              </a:rPr>
              <a:t>S.A.'s</a:t>
            </a:r>
            <a:r>
              <a:rPr lang="pl-PL" sz="1400" i="1" dirty="0">
                <a:latin typeface="Helvetica" panose="020B0604020202020204" pitchFamily="34" charset="0"/>
                <a:cs typeface="Helvetica" panose="020B0604020202020204" pitchFamily="34" charset="0"/>
              </a:rPr>
              <a:t> bitumen trading </a:t>
            </a:r>
            <a:r>
              <a:rPr lang="pl-PL" sz="1400" i="1" dirty="0" err="1">
                <a:latin typeface="Helvetica" panose="020B0604020202020204" pitchFamily="34" charset="0"/>
                <a:cs typeface="Helvetica" panose="020B0604020202020204" pitchFamily="34" charset="0"/>
              </a:rPr>
              <a:t>activities</a:t>
            </a:r>
            <a:r>
              <a:rPr lang="pl-PL" sz="1400" i="1" dirty="0">
                <a:latin typeface="Helvetica" panose="020B0604020202020204" pitchFamily="34" charset="0"/>
                <a:cs typeface="Helvetica" panose="020B0604020202020204" pitchFamily="34" charset="0"/>
              </a:rPr>
              <a:t>, and from Q2 2023 </a:t>
            </a:r>
            <a:r>
              <a:rPr lang="pl-PL" sz="1400" i="1" dirty="0" err="1">
                <a:latin typeface="Helvetica" panose="020B0604020202020204" pitchFamily="34" charset="0"/>
                <a:cs typeface="Helvetica" panose="020B0604020202020204" pitchFamily="34" charset="0"/>
              </a:rPr>
              <a:t>onwards</a:t>
            </a:r>
            <a:r>
              <a:rPr lang="pl-PL" sz="1400" i="1" dirty="0">
                <a:latin typeface="Helvetica" panose="020B0604020202020204" pitchFamily="34" charset="0"/>
                <a:cs typeface="Helvetica" panose="020B0604020202020204" pitchFamily="34" charset="0"/>
              </a:rPr>
              <a:t> the </a:t>
            </a:r>
            <a:r>
              <a:rPr lang="pl-PL" sz="1400" i="1" dirty="0" err="1">
                <a:latin typeface="Helvetica" panose="020B0604020202020204" pitchFamily="34" charset="0"/>
                <a:cs typeface="Helvetica" panose="020B0604020202020204" pitchFamily="34" charset="0"/>
              </a:rPr>
              <a:t>activities</a:t>
            </a:r>
            <a:r>
              <a:rPr lang="pl-PL" sz="1400" i="1" dirty="0">
                <a:latin typeface="Helvetica" panose="020B0604020202020204" pitchFamily="34" charset="0"/>
                <a:cs typeface="Helvetica" panose="020B0604020202020204" pitchFamily="34" charset="0"/>
              </a:rPr>
              <a:t> of Unimot Bitumen sp. z o.o. </a:t>
            </a:r>
            <a:r>
              <a:rPr lang="pl-PL" sz="1400" i="1" dirty="0" err="1">
                <a:latin typeface="Helvetica" panose="020B0604020202020204" pitchFamily="34" charset="0"/>
                <a:cs typeface="Helvetica" panose="020B0604020202020204" pitchFamily="34" charset="0"/>
              </a:rPr>
              <a:t>are</a:t>
            </a:r>
            <a:r>
              <a:rPr lang="pl-PL" sz="1400" i="1" dirty="0">
                <a:latin typeface="Helvetica" panose="020B0604020202020204" pitchFamily="34" charset="0"/>
                <a:cs typeface="Helvetica" panose="020B0604020202020204" pitchFamily="34" charset="0"/>
              </a:rPr>
              <a:t> </a:t>
            </a:r>
            <a:r>
              <a:rPr lang="pl-PL" sz="1400" i="1" dirty="0" err="1">
                <a:latin typeface="Helvetica" panose="020B0604020202020204" pitchFamily="34" charset="0"/>
                <a:cs typeface="Helvetica" panose="020B0604020202020204" pitchFamily="34" charset="0"/>
              </a:rPr>
              <a:t>presented</a:t>
            </a:r>
            <a:r>
              <a:rPr lang="pl-PL" sz="1400" i="1" dirty="0">
                <a:latin typeface="Helvetica" panose="020B0604020202020204" pitchFamily="34" charset="0"/>
                <a:cs typeface="Helvetica" panose="020B0604020202020204" pitchFamily="34" charset="0"/>
              </a:rPr>
              <a:t>.</a:t>
            </a:r>
          </a:p>
        </p:txBody>
      </p:sp>
      <p:graphicFrame>
        <p:nvGraphicFramePr>
          <p:cNvPr id="3" name="Tabela 2">
            <a:extLst>
              <a:ext uri="{FF2B5EF4-FFF2-40B4-BE49-F238E27FC236}">
                <a16:creationId xmlns:a16="http://schemas.microsoft.com/office/drawing/2014/main" id="{EB708885-F8A4-A577-090F-501E61CD3163}"/>
              </a:ext>
            </a:extLst>
          </p:cNvPr>
          <p:cNvGraphicFramePr>
            <a:graphicFrameLocks noGrp="1"/>
          </p:cNvGraphicFramePr>
          <p:nvPr>
            <p:extLst>
              <p:ext uri="{D42A27DB-BD31-4B8C-83A1-F6EECF244321}">
                <p14:modId xmlns:p14="http://schemas.microsoft.com/office/powerpoint/2010/main" val="1393917493"/>
              </p:ext>
            </p:extLst>
          </p:nvPr>
        </p:nvGraphicFramePr>
        <p:xfrm>
          <a:off x="567560" y="1189808"/>
          <a:ext cx="6221236" cy="2191885"/>
        </p:xfrm>
        <a:graphic>
          <a:graphicData uri="http://schemas.openxmlformats.org/drawingml/2006/table">
            <a:tbl>
              <a:tblPr firstRow="1" firstCol="1" bandRow="1">
                <a:tableStyleId>{BC89EF96-8CEA-46FF-86C4-4CE0E7609802}</a:tableStyleId>
              </a:tblPr>
              <a:tblGrid>
                <a:gridCol w="4205436">
                  <a:extLst>
                    <a:ext uri="{9D8B030D-6E8A-4147-A177-3AD203B41FA5}">
                      <a16:colId xmlns:a16="http://schemas.microsoft.com/office/drawing/2014/main" val="3687506567"/>
                    </a:ext>
                  </a:extLst>
                </a:gridCol>
                <a:gridCol w="1036320">
                  <a:extLst>
                    <a:ext uri="{9D8B030D-6E8A-4147-A177-3AD203B41FA5}">
                      <a16:colId xmlns:a16="http://schemas.microsoft.com/office/drawing/2014/main" val="4026314591"/>
                    </a:ext>
                  </a:extLst>
                </a:gridCol>
                <a:gridCol w="979480">
                  <a:extLst>
                    <a:ext uri="{9D8B030D-6E8A-4147-A177-3AD203B41FA5}">
                      <a16:colId xmlns:a16="http://schemas.microsoft.com/office/drawing/2014/main" val="1462791386"/>
                    </a:ext>
                  </a:extLst>
                </a:gridCol>
              </a:tblGrid>
              <a:tr h="629117">
                <a:tc>
                  <a:txBody>
                    <a:bodyPr/>
                    <a:lstStyle/>
                    <a:p>
                      <a:pPr>
                        <a:lnSpc>
                          <a:spcPct val="115000"/>
                        </a:lnSpc>
                        <a:spcAft>
                          <a:spcPts val="1000"/>
                        </a:spcAft>
                      </a:pPr>
                      <a:r>
                        <a:rPr lang="pl-PL" sz="1600" dirty="0">
                          <a:solidFill>
                            <a:srgbClr val="44546A"/>
                          </a:solidFill>
                          <a:effectLst/>
                        </a:rPr>
                        <a:t>w mln zł / </a:t>
                      </a:r>
                      <a:r>
                        <a:rPr lang="pl-PL" sz="1600" i="1" dirty="0">
                          <a:solidFill>
                            <a:srgbClr val="44546A"/>
                          </a:solidFill>
                          <a:effectLst/>
                        </a:rPr>
                        <a:t>PLN </a:t>
                      </a:r>
                      <a:r>
                        <a:rPr lang="pl-PL" sz="1600" i="1" dirty="0" err="1">
                          <a:solidFill>
                            <a:srgbClr val="44546A"/>
                          </a:solidFill>
                          <a:effectLst/>
                        </a:rPr>
                        <a:t>million</a:t>
                      </a:r>
                      <a:endParaRPr lang="pl-PL" sz="16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02235" algn="ctr">
                        <a:lnSpc>
                          <a:spcPct val="115000"/>
                        </a:lnSpc>
                        <a:spcAft>
                          <a:spcPts val="1000"/>
                        </a:spcAft>
                      </a:pPr>
                      <a:r>
                        <a:rPr lang="pl-PL" sz="1600" dirty="0">
                          <a:solidFill>
                            <a:srgbClr val="44546A"/>
                          </a:solidFill>
                          <a:effectLst/>
                        </a:rPr>
                        <a:t>1Q 2024</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02235" algn="ctr">
                        <a:lnSpc>
                          <a:spcPct val="115000"/>
                        </a:lnSpc>
                        <a:spcAft>
                          <a:spcPts val="1000"/>
                        </a:spcAft>
                      </a:pPr>
                      <a:r>
                        <a:rPr lang="pl-PL" sz="1600" dirty="0">
                          <a:solidFill>
                            <a:srgbClr val="44546A"/>
                          </a:solidFill>
                          <a:effectLst/>
                        </a:rPr>
                        <a:t>1Q 2023</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444094"/>
                  </a:ext>
                </a:extLst>
              </a:tr>
              <a:tr h="409324">
                <a:tc>
                  <a:txBody>
                    <a:bodyPr/>
                    <a:lstStyle/>
                    <a:p>
                      <a:pPr>
                        <a:lnSpc>
                          <a:spcPct val="100000"/>
                        </a:lnSpc>
                        <a:spcAft>
                          <a:spcPts val="0"/>
                        </a:spcAft>
                      </a:pPr>
                      <a:r>
                        <a:rPr lang="pl-PL" sz="1600" dirty="0">
                          <a:solidFill>
                            <a:srgbClr val="44546A"/>
                          </a:solidFill>
                          <a:effectLst/>
                        </a:rPr>
                        <a:t>Wolumeny sprzedaży [tys. T]</a:t>
                      </a:r>
                    </a:p>
                    <a:p>
                      <a:pPr>
                        <a:lnSpc>
                          <a:spcPct val="100000"/>
                        </a:lnSpc>
                        <a:spcAft>
                          <a:spcPts val="0"/>
                        </a:spcAft>
                      </a:pPr>
                      <a:r>
                        <a:rPr lang="pl-PL" sz="1600" i="1" dirty="0">
                          <a:solidFill>
                            <a:srgbClr val="44546A"/>
                          </a:solidFill>
                          <a:effectLst/>
                        </a:rPr>
                        <a:t>Sales </a:t>
                      </a:r>
                      <a:r>
                        <a:rPr lang="pl-PL" sz="1600" i="1" dirty="0" err="1">
                          <a:solidFill>
                            <a:srgbClr val="44546A"/>
                          </a:solidFill>
                          <a:effectLst/>
                        </a:rPr>
                        <a:t>volume</a:t>
                      </a:r>
                      <a:r>
                        <a:rPr lang="pl-PL" sz="1600" i="1" dirty="0">
                          <a:solidFill>
                            <a:srgbClr val="44546A"/>
                          </a:solidFill>
                          <a:effectLst/>
                        </a:rPr>
                        <a:t> [</a:t>
                      </a:r>
                      <a:r>
                        <a:rPr lang="pl-PL" sz="1600" i="1" dirty="0" err="1">
                          <a:solidFill>
                            <a:srgbClr val="44546A"/>
                          </a:solidFill>
                          <a:effectLst/>
                        </a:rPr>
                        <a:t>thousand</a:t>
                      </a:r>
                      <a:r>
                        <a:rPr lang="pl-PL" sz="1600" i="1" dirty="0">
                          <a:solidFill>
                            <a:srgbClr val="44546A"/>
                          </a:solidFill>
                          <a:effectLst/>
                        </a:rPr>
                        <a:t> </a:t>
                      </a:r>
                      <a:r>
                        <a:rPr lang="pl-PL" sz="1600" i="1" dirty="0" err="1">
                          <a:solidFill>
                            <a:srgbClr val="44546A"/>
                          </a:solidFill>
                          <a:effectLst/>
                        </a:rPr>
                        <a:t>tonnes</a:t>
                      </a:r>
                      <a:r>
                        <a:rPr lang="pl-PL" sz="1600" i="1" dirty="0">
                          <a:solidFill>
                            <a:srgbClr val="44546A"/>
                          </a:solidFill>
                          <a:effectLst/>
                        </a:rPr>
                        <a:t>] </a:t>
                      </a:r>
                      <a:endParaRPr lang="pl-PL" sz="16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alpha val="20000"/>
                      </a:srgbClr>
                    </a:solidFill>
                  </a:tcPr>
                </a:tc>
                <a:tc>
                  <a:txBody>
                    <a:bodyPr/>
                    <a:lstStyle/>
                    <a:p>
                      <a:pPr indent="101600" algn="ctr">
                        <a:lnSpc>
                          <a:spcPct val="115000"/>
                        </a:lnSpc>
                        <a:spcAft>
                          <a:spcPts val="1000"/>
                        </a:spcAft>
                      </a:pPr>
                      <a:r>
                        <a:rPr lang="pl-PL" sz="1600" dirty="0">
                          <a:solidFill>
                            <a:srgbClr val="44546A"/>
                          </a:solidFill>
                          <a:effectLst/>
                        </a:rPr>
                        <a:t>       57,6</a:t>
                      </a: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alpha val="20000"/>
                      </a:srgbClr>
                    </a:solidFill>
                  </a:tcPr>
                </a:tc>
                <a:tc>
                  <a:txBody>
                    <a:bodyPr/>
                    <a:lstStyle/>
                    <a:p>
                      <a:pPr indent="101600" algn="ctr">
                        <a:lnSpc>
                          <a:spcPct val="115000"/>
                        </a:lnSpc>
                        <a:spcAft>
                          <a:spcPts val="1000"/>
                        </a:spcAft>
                      </a:pPr>
                      <a:r>
                        <a:rPr lang="pl-PL" sz="1600" dirty="0">
                          <a:solidFill>
                            <a:srgbClr val="44546A"/>
                          </a:solidFill>
                          <a:effectLst/>
                        </a:rPr>
                        <a:t>       8,2</a:t>
                      </a: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alpha val="20000"/>
                      </a:srgbClr>
                    </a:solidFill>
                  </a:tcPr>
                </a:tc>
                <a:extLst>
                  <a:ext uri="{0D108BD9-81ED-4DB2-BD59-A6C34878D82A}">
                    <a16:rowId xmlns:a16="http://schemas.microsoft.com/office/drawing/2014/main" val="444268375"/>
                  </a:ext>
                </a:extLst>
              </a:tr>
              <a:tr h="492697">
                <a:tc>
                  <a:txBody>
                    <a:bodyPr/>
                    <a:lstStyle/>
                    <a:p>
                      <a:pPr>
                        <a:lnSpc>
                          <a:spcPct val="115000"/>
                        </a:lnSpc>
                        <a:spcAft>
                          <a:spcPts val="1000"/>
                        </a:spcAft>
                      </a:pPr>
                      <a:r>
                        <a:rPr lang="pl-PL" sz="1600" dirty="0">
                          <a:solidFill>
                            <a:srgbClr val="44546A"/>
                          </a:solidFill>
                          <a:effectLst/>
                        </a:rPr>
                        <a:t>Przychody ogółem / </a:t>
                      </a:r>
                      <a:r>
                        <a:rPr lang="pl-PL" sz="1600" i="1" dirty="0">
                          <a:solidFill>
                            <a:srgbClr val="44546A"/>
                          </a:solidFill>
                          <a:effectLst/>
                        </a:rPr>
                        <a:t>Total </a:t>
                      </a:r>
                      <a:r>
                        <a:rPr lang="pl-PL" sz="1600" i="1" dirty="0" err="1">
                          <a:solidFill>
                            <a:srgbClr val="44546A"/>
                          </a:solidFill>
                          <a:effectLst/>
                        </a:rPr>
                        <a:t>revenues</a:t>
                      </a:r>
                      <a:endParaRPr lang="pl-PL" sz="16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r">
                        <a:lnSpc>
                          <a:spcPct val="115000"/>
                        </a:lnSpc>
                        <a:spcAft>
                          <a:spcPts val="1000"/>
                        </a:spcAft>
                      </a:pPr>
                      <a:r>
                        <a:rPr lang="pl-PL" sz="1600" dirty="0">
                          <a:solidFill>
                            <a:srgbClr val="44546A"/>
                          </a:solidFill>
                          <a:effectLst/>
                        </a:rPr>
                        <a:t>133,5 </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r">
                        <a:lnSpc>
                          <a:spcPct val="115000"/>
                        </a:lnSpc>
                        <a:spcAft>
                          <a:spcPts val="1000"/>
                        </a:spcAft>
                      </a:pPr>
                      <a:r>
                        <a:rPr lang="pl-PL" sz="1600" dirty="0">
                          <a:solidFill>
                            <a:srgbClr val="44546A"/>
                          </a:solidFill>
                          <a:effectLst/>
                        </a:rPr>
                        <a:t> 17,3</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2495773974"/>
                  </a:ext>
                </a:extLst>
              </a:tr>
              <a:tr h="582391">
                <a:tc>
                  <a:txBody>
                    <a:bodyPr/>
                    <a:lstStyle/>
                    <a:p>
                      <a:pPr>
                        <a:lnSpc>
                          <a:spcPct val="115000"/>
                        </a:lnSpc>
                        <a:spcAft>
                          <a:spcPts val="1000"/>
                        </a:spcAft>
                      </a:pPr>
                      <a:r>
                        <a:rPr lang="pl-PL" sz="1600" dirty="0">
                          <a:solidFill>
                            <a:srgbClr val="44546A"/>
                          </a:solidFill>
                          <a:effectLst/>
                        </a:rPr>
                        <a:t>EBITDA skorygowana / </a:t>
                      </a:r>
                      <a:r>
                        <a:rPr lang="pl-PL" sz="1600" i="1" dirty="0" err="1">
                          <a:solidFill>
                            <a:srgbClr val="44546A"/>
                          </a:solidFill>
                          <a:effectLst/>
                        </a:rPr>
                        <a:t>Adjusted</a:t>
                      </a:r>
                      <a:r>
                        <a:rPr lang="pl-PL" sz="1600" i="1" dirty="0">
                          <a:solidFill>
                            <a:srgbClr val="44546A"/>
                          </a:solidFill>
                          <a:effectLst/>
                        </a:rPr>
                        <a:t> EBITDA</a:t>
                      </a:r>
                      <a:endParaRPr lang="pl-PL" sz="16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A6A6">
                        <a:alpha val="20000"/>
                      </a:srgbClr>
                    </a:solidFill>
                  </a:tcPr>
                </a:tc>
                <a:tc>
                  <a:txBody>
                    <a:bodyPr/>
                    <a:lstStyle/>
                    <a:p>
                      <a:pPr indent="101600" algn="r">
                        <a:lnSpc>
                          <a:spcPct val="115000"/>
                        </a:lnSpc>
                        <a:spcAft>
                          <a:spcPts val="1000"/>
                        </a:spcAft>
                      </a:pPr>
                      <a:r>
                        <a:rPr lang="pl-PL" sz="1600" dirty="0">
                          <a:solidFill>
                            <a:srgbClr val="44546A"/>
                          </a:solidFill>
                          <a:effectLst/>
                        </a:rPr>
                        <a:t>-2,9 </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A6A6">
                        <a:alpha val="20000"/>
                      </a:srgbClr>
                    </a:solidFill>
                  </a:tcPr>
                </a:tc>
                <a:tc>
                  <a:txBody>
                    <a:bodyPr/>
                    <a:lstStyle/>
                    <a:p>
                      <a:pPr indent="101600" algn="r">
                        <a:lnSpc>
                          <a:spcPct val="115000"/>
                        </a:lnSpc>
                        <a:spcAft>
                          <a:spcPts val="1000"/>
                        </a:spcAft>
                      </a:pPr>
                      <a:r>
                        <a:rPr lang="pl-PL" sz="1600" dirty="0">
                          <a:solidFill>
                            <a:srgbClr val="44546A"/>
                          </a:solidFill>
                          <a:effectLst/>
                        </a:rPr>
                        <a:t>0,3 </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A6A6">
                        <a:alpha val="20000"/>
                      </a:srgbClr>
                    </a:solidFill>
                  </a:tcPr>
                </a:tc>
                <a:extLst>
                  <a:ext uri="{0D108BD9-81ED-4DB2-BD59-A6C34878D82A}">
                    <a16:rowId xmlns:a16="http://schemas.microsoft.com/office/drawing/2014/main" val="810471692"/>
                  </a:ext>
                </a:extLst>
              </a:tr>
            </a:tbl>
          </a:graphicData>
        </a:graphic>
      </p:graphicFrame>
      <p:sp>
        <p:nvSpPr>
          <p:cNvPr id="4" name="PoleTekstowe 34">
            <a:extLst>
              <a:ext uri="{FF2B5EF4-FFF2-40B4-BE49-F238E27FC236}">
                <a16:creationId xmlns:a16="http://schemas.microsoft.com/office/drawing/2014/main" id="{AAE82800-63CD-54B7-5312-F8479FB52E83}"/>
              </a:ext>
            </a:extLst>
          </p:cNvPr>
          <p:cNvSpPr txBox="1">
            <a:spLocks noChangeArrowheads="1"/>
          </p:cNvSpPr>
          <p:nvPr/>
        </p:nvSpPr>
        <p:spPr bwMode="auto">
          <a:xfrm>
            <a:off x="116473" y="3913998"/>
            <a:ext cx="6771690" cy="248177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lnSpc>
                <a:spcPct val="100000"/>
              </a:lnSpc>
              <a:spcBef>
                <a:spcPts val="600"/>
              </a:spcBef>
              <a:buFont typeface="Wingdings" panose="05000000000000000000" pitchFamily="2" charset="2"/>
              <a:buChar char="§"/>
            </a:pPr>
            <a:r>
              <a:rPr lang="pl-PL" dirty="0">
                <a:latin typeface="Helvetica" panose="020B0604020202020204" pitchFamily="34" charset="0"/>
                <a:cs typeface="Helvetica" panose="020B0604020202020204" pitchFamily="34" charset="0"/>
              </a:rPr>
              <a:t>Podaż </a:t>
            </a:r>
            <a:r>
              <a:rPr lang="pl-PL" dirty="0">
                <a:solidFill>
                  <a:srgbClr val="FF0000"/>
                </a:solidFill>
                <a:latin typeface="+mn-ea"/>
                <a:ea typeface="Times New Roman" panose="02020603050405020304" pitchFamily="18" charset="0"/>
                <a:cs typeface="Helvetica" panose="020B0604020202020204" pitchFamily="34" charset="0"/>
              </a:rPr>
              <a:t>►</a:t>
            </a:r>
            <a:r>
              <a:rPr lang="pl-PL" dirty="0">
                <a:solidFill>
                  <a:srgbClr val="FF0000"/>
                </a:solidFill>
                <a:latin typeface="Helvetica" panose="020B0604020202020204" pitchFamily="34" charset="0"/>
                <a:ea typeface="Times New Roman" panose="02020603050405020304" pitchFamily="18" charset="0"/>
                <a:cs typeface="Helvetica" panose="020B0604020202020204" pitchFamily="34" charset="0"/>
              </a:rPr>
              <a:t> </a:t>
            </a:r>
            <a:r>
              <a:rPr lang="pl-PL" dirty="0">
                <a:latin typeface="Helvetica" panose="020B0604020202020204" pitchFamily="34" charset="0"/>
                <a:cs typeface="Helvetica" panose="020B0604020202020204" pitchFamily="34" charset="0"/>
              </a:rPr>
              <a:t>optymalizacja logistyki w zimie co spowodowało większy wolumen w sezonowo nieaktywnych miesiącach</a:t>
            </a:r>
            <a:br>
              <a:rPr lang="pl-PL" dirty="0">
                <a:latin typeface="Helvetica" panose="020B0604020202020204" pitchFamily="34" charset="0"/>
                <a:cs typeface="Helvetica" panose="020B0604020202020204" pitchFamily="34" charset="0"/>
              </a:rPr>
            </a:br>
            <a:r>
              <a:rPr lang="pl-PL" i="1" dirty="0">
                <a:latin typeface="Helvetica" panose="020B0604020202020204" pitchFamily="34" charset="0"/>
                <a:cs typeface="Helvetica" panose="020B0604020202020204" pitchFamily="34" charset="0"/>
              </a:rPr>
              <a:t>Supply</a:t>
            </a:r>
            <a:r>
              <a:rPr lang="en-GB" i="1" dirty="0">
                <a:latin typeface="Helvetica" panose="020B0604020202020204" pitchFamily="34" charset="0"/>
                <a:cs typeface="Helvetica" panose="020B0604020202020204" pitchFamily="34" charset="0"/>
              </a:rPr>
              <a:t> </a:t>
            </a:r>
            <a:r>
              <a:rPr lang="en-GB" i="1" dirty="0">
                <a:solidFill>
                  <a:srgbClr val="FF0000"/>
                </a:solidFill>
                <a:latin typeface="+mn-ea"/>
                <a:ea typeface="Times New Roman" panose="02020603050405020304" pitchFamily="18" charset="0"/>
                <a:cs typeface="Helvetica" panose="020B0604020202020204" pitchFamily="34" charset="0"/>
              </a:rPr>
              <a:t>►</a:t>
            </a:r>
            <a:r>
              <a:rPr lang="en-GB" i="1" dirty="0">
                <a:solidFill>
                  <a:srgbClr val="FF0000"/>
                </a:solidFill>
                <a:latin typeface="Helvetica" panose="020B0604020202020204" pitchFamily="34" charset="0"/>
                <a:ea typeface="Times New Roman" panose="02020603050405020304" pitchFamily="18" charset="0"/>
                <a:cs typeface="Helvetica" panose="020B0604020202020204" pitchFamily="34" charset="0"/>
              </a:rPr>
              <a:t> </a:t>
            </a:r>
            <a:r>
              <a:rPr lang="en-US" i="1" dirty="0"/>
              <a:t>logistics optimization in winter, which resulted in higher volumes in seasonally inactive months </a:t>
            </a:r>
            <a:endParaRPr lang="pl-PL" i="1" dirty="0"/>
          </a:p>
          <a:p>
            <a:pPr marL="171450" indent="-171450" algn="l">
              <a:lnSpc>
                <a:spcPct val="100000"/>
              </a:lnSpc>
              <a:spcBef>
                <a:spcPts val="600"/>
              </a:spcBef>
              <a:buFont typeface="Wingdings" panose="05000000000000000000" pitchFamily="2" charset="2"/>
              <a:buChar char="§"/>
            </a:pPr>
            <a:r>
              <a:rPr lang="pl-PL" dirty="0">
                <a:latin typeface="Helvetica" panose="020B0604020202020204" pitchFamily="34" charset="0"/>
                <a:cs typeface="Helvetica" panose="020B0604020202020204" pitchFamily="34" charset="0"/>
              </a:rPr>
              <a:t>Warunki </a:t>
            </a:r>
            <a:r>
              <a:rPr lang="pl-PL" dirty="0">
                <a:solidFill>
                  <a:srgbClr val="FF0000"/>
                </a:solidFill>
                <a:latin typeface="+mn-ea"/>
                <a:ea typeface="Times New Roman" panose="02020603050405020304" pitchFamily="18" charset="0"/>
                <a:cs typeface="Helvetica" panose="020B0604020202020204" pitchFamily="34" charset="0"/>
              </a:rPr>
              <a:t>► </a:t>
            </a:r>
            <a:r>
              <a:rPr lang="pl-PL" dirty="0">
                <a:latin typeface="Helvetica" panose="020B0604020202020204" pitchFamily="34" charset="0"/>
                <a:cs typeface="Helvetica" panose="020B0604020202020204" pitchFamily="34" charset="0"/>
              </a:rPr>
              <a:t>korzystne warunki pogodowe, wystąpiło wcześniejsze niż zazwyczaj rozpoczęcie sezonu asfaltowego</a:t>
            </a:r>
            <a:br>
              <a:rPr lang="pl-PL" dirty="0">
                <a:latin typeface="Helvetica" panose="020B0604020202020204" pitchFamily="34" charset="0"/>
                <a:cs typeface="Helvetica" panose="020B0604020202020204" pitchFamily="34" charset="0"/>
              </a:rPr>
            </a:br>
            <a:r>
              <a:rPr lang="pl-PL" i="1" dirty="0" err="1">
                <a:latin typeface="Helvetica" panose="020B0604020202020204" pitchFamily="34" charset="0"/>
                <a:cs typeface="Helvetica" panose="020B0604020202020204" pitchFamily="34" charset="0"/>
              </a:rPr>
              <a:t>Conditions</a:t>
            </a:r>
            <a:r>
              <a:rPr lang="en-US" i="1" dirty="0">
                <a:solidFill>
                  <a:srgbClr val="FF0000"/>
                </a:solidFill>
                <a:latin typeface="+mn-ea"/>
                <a:ea typeface="Times New Roman" panose="02020603050405020304" pitchFamily="18" charset="0"/>
                <a:cs typeface="Helvetica" panose="020B0604020202020204" pitchFamily="34" charset="0"/>
              </a:rPr>
              <a:t> ►</a:t>
            </a:r>
            <a:r>
              <a:rPr lang="en-US" i="1" dirty="0">
                <a:latin typeface="Helvetica" panose="020B0604020202020204" pitchFamily="34" charset="0"/>
                <a:cs typeface="Helvetica" panose="020B0604020202020204" pitchFamily="34" charset="0"/>
              </a:rPr>
              <a:t> </a:t>
            </a:r>
            <a:r>
              <a:rPr lang="en-US" i="1" dirty="0" err="1">
                <a:latin typeface="Helvetica" panose="020B0604020202020204" pitchFamily="34" charset="0"/>
                <a:cs typeface="Helvetica" panose="020B0604020202020204" pitchFamily="34" charset="0"/>
              </a:rPr>
              <a:t>favourable</a:t>
            </a:r>
            <a:r>
              <a:rPr lang="en-US" i="1" dirty="0">
                <a:latin typeface="Helvetica" panose="020B0604020202020204" pitchFamily="34" charset="0"/>
                <a:cs typeface="Helvetica" panose="020B0604020202020204" pitchFamily="34" charset="0"/>
              </a:rPr>
              <a:t> weather conditions, there was an earlier than usual commencement of the asphalt season</a:t>
            </a:r>
            <a:endParaRPr lang="pl-PL" i="1" dirty="0">
              <a:latin typeface="Helvetica" panose="020B0604020202020204" pitchFamily="34" charset="0"/>
              <a:cs typeface="Helvetica" panose="020B0604020202020204" pitchFamily="34" charset="0"/>
            </a:endParaRPr>
          </a:p>
          <a:p>
            <a:pPr marL="171450" indent="-171450" algn="l">
              <a:lnSpc>
                <a:spcPct val="100000"/>
              </a:lnSpc>
              <a:spcBef>
                <a:spcPts val="600"/>
              </a:spcBef>
              <a:buFont typeface="Wingdings" panose="05000000000000000000" pitchFamily="2" charset="2"/>
              <a:buChar char="§"/>
            </a:pPr>
            <a:r>
              <a:rPr lang="pl-PL" dirty="0">
                <a:latin typeface="Helvetica" panose="020B0604020202020204" pitchFamily="34" charset="0"/>
                <a:cs typeface="Helvetica" panose="020B0604020202020204" pitchFamily="34" charset="0"/>
              </a:rPr>
              <a:t>Kontrahenci</a:t>
            </a:r>
            <a:r>
              <a:rPr lang="pl-PL" i="1" dirty="0">
                <a:latin typeface="Helvetica" panose="020B0604020202020204" pitchFamily="34" charset="0"/>
                <a:cs typeface="Helvetica" panose="020B0604020202020204" pitchFamily="34" charset="0"/>
              </a:rPr>
              <a:t> </a:t>
            </a:r>
            <a:r>
              <a:rPr lang="pl-PL" dirty="0">
                <a:solidFill>
                  <a:srgbClr val="FF0000"/>
                </a:solidFill>
                <a:latin typeface="+mn-ea"/>
                <a:ea typeface="Times New Roman" panose="02020603050405020304" pitchFamily="18" charset="0"/>
                <a:cs typeface="Helvetica" panose="020B0604020202020204" pitchFamily="34" charset="0"/>
              </a:rPr>
              <a:t>►</a:t>
            </a:r>
            <a:r>
              <a:rPr lang="pl-PL" i="1" dirty="0">
                <a:latin typeface="Helvetica" panose="020B0604020202020204" pitchFamily="34" charset="0"/>
                <a:cs typeface="Helvetica" panose="020B0604020202020204" pitchFamily="34" charset="0"/>
              </a:rPr>
              <a:t> zawieranie umów o stałej cenie i w konsekwencji intensyfikacja sprzedaży</a:t>
            </a:r>
            <a:br>
              <a:rPr lang="pl-PL" i="1" dirty="0">
                <a:latin typeface="Helvetica" panose="020B0604020202020204" pitchFamily="34" charset="0"/>
                <a:cs typeface="Helvetica" panose="020B0604020202020204" pitchFamily="34" charset="0"/>
              </a:rPr>
            </a:br>
            <a:r>
              <a:rPr lang="pl-PL" i="1" dirty="0" err="1">
                <a:latin typeface="Helvetica" panose="020B0604020202020204" pitchFamily="34" charset="0"/>
                <a:cs typeface="Helvetica" panose="020B0604020202020204" pitchFamily="34" charset="0"/>
              </a:rPr>
              <a:t>Contractors</a:t>
            </a:r>
            <a:r>
              <a:rPr lang="en-US" i="1" dirty="0">
                <a:solidFill>
                  <a:srgbClr val="FF0000"/>
                </a:solidFill>
                <a:latin typeface="+mn-ea"/>
                <a:ea typeface="Times New Roman" panose="02020603050405020304" pitchFamily="18" charset="0"/>
                <a:cs typeface="Helvetica" panose="020B0604020202020204" pitchFamily="34" charset="0"/>
              </a:rPr>
              <a:t> ►</a:t>
            </a:r>
            <a:r>
              <a:rPr lang="en-US" i="1" dirty="0">
                <a:latin typeface="Helvetica" panose="020B0604020202020204" pitchFamily="34" charset="0"/>
                <a:cs typeface="Helvetica" panose="020B0604020202020204" pitchFamily="34" charset="0"/>
              </a:rPr>
              <a:t> conclusion of fixed-price contracts and consequent intensification of sales</a:t>
            </a:r>
            <a:endParaRPr lang="pl-PL" i="1" dirty="0">
              <a:latin typeface="Helvetica" panose="020B0604020202020204" pitchFamily="34" charset="0"/>
              <a:cs typeface="Helvetica" panose="020B0604020202020204" pitchFamily="34" charset="0"/>
            </a:endParaRPr>
          </a:p>
          <a:p>
            <a:pPr marL="171450" indent="-171450" algn="l">
              <a:lnSpc>
                <a:spcPct val="100000"/>
              </a:lnSpc>
              <a:spcBef>
                <a:spcPts val="600"/>
              </a:spcBef>
              <a:buFont typeface="Wingdings" panose="05000000000000000000" pitchFamily="2" charset="2"/>
              <a:buChar char="§"/>
            </a:pPr>
            <a:endParaRPr lang="pl-PL" i="1" dirty="0">
              <a:latin typeface="Helvetica" panose="020B0604020202020204" pitchFamily="34" charset="0"/>
              <a:cs typeface="Helvetica" panose="020B0604020202020204" pitchFamily="34" charset="0"/>
            </a:endParaRPr>
          </a:p>
        </p:txBody>
      </p:sp>
      <p:sp>
        <p:nvSpPr>
          <p:cNvPr id="2" name="Prostokąt 1">
            <a:extLst>
              <a:ext uri="{FF2B5EF4-FFF2-40B4-BE49-F238E27FC236}">
                <a16:creationId xmlns:a16="http://schemas.microsoft.com/office/drawing/2014/main" id="{943B494D-1260-A636-B4D5-65720D81386F}"/>
              </a:ext>
            </a:extLst>
          </p:cNvPr>
          <p:cNvSpPr/>
          <p:nvPr/>
        </p:nvSpPr>
        <p:spPr>
          <a:xfrm>
            <a:off x="6888163" y="3841635"/>
            <a:ext cx="4959909" cy="26007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70AF876D-A1B6-FD18-449B-28578BAC22C4}"/>
              </a:ext>
            </a:extLst>
          </p:cNvPr>
          <p:cNvSpPr txBox="1"/>
          <p:nvPr/>
        </p:nvSpPr>
        <p:spPr>
          <a:xfrm>
            <a:off x="6965214" y="3849817"/>
            <a:ext cx="4882858" cy="276999"/>
          </a:xfrm>
          <a:prstGeom prst="rect">
            <a:avLst/>
          </a:prstGeom>
          <a:noFill/>
        </p:spPr>
        <p:txBody>
          <a:bodyPr wrap="square">
            <a:spAutoFit/>
          </a:bodyPr>
          <a:lstStyle/>
          <a:p>
            <a:pPr algn="ctr"/>
            <a:r>
              <a:rPr lang="pl-PL" sz="1200" b="1" dirty="0">
                <a:solidFill>
                  <a:srgbClr val="44546A"/>
                </a:solidFill>
                <a:latin typeface="Helvetica" panose="020B0604020202020204" pitchFamily="34" charset="0"/>
                <a:cs typeface="Helvetica" panose="020B0604020202020204" pitchFamily="34" charset="0"/>
              </a:rPr>
              <a:t>PERSPEKTYWY / </a:t>
            </a:r>
            <a:r>
              <a:rPr lang="en-GB" sz="1200" b="1" i="1" dirty="0">
                <a:solidFill>
                  <a:srgbClr val="44546A"/>
                </a:solidFill>
                <a:latin typeface="Helvetica" panose="020B0604020202020204" pitchFamily="34" charset="0"/>
                <a:cs typeface="Helvetica" panose="020B0604020202020204" pitchFamily="34" charset="0"/>
              </a:rPr>
              <a:t>OUTLOOK</a:t>
            </a:r>
            <a:endParaRPr lang="pl-PL" sz="1200" b="1" i="1" dirty="0">
              <a:solidFill>
                <a:srgbClr val="44546A"/>
              </a:solidFill>
              <a:latin typeface="Helvetica" panose="020B0604020202020204" pitchFamily="34" charset="0"/>
              <a:cs typeface="Helvetica" panose="020B0604020202020204" pitchFamily="34" charset="0"/>
            </a:endParaRPr>
          </a:p>
        </p:txBody>
      </p:sp>
      <p:sp>
        <p:nvSpPr>
          <p:cNvPr id="6" name="Subtitle 2">
            <a:extLst>
              <a:ext uri="{FF2B5EF4-FFF2-40B4-BE49-F238E27FC236}">
                <a16:creationId xmlns:a16="http://schemas.microsoft.com/office/drawing/2014/main" id="{B20F1CD8-AE65-C03B-5B16-0D577F5DD2E0}"/>
              </a:ext>
            </a:extLst>
          </p:cNvPr>
          <p:cNvSpPr txBox="1">
            <a:spLocks/>
          </p:cNvSpPr>
          <p:nvPr/>
        </p:nvSpPr>
        <p:spPr>
          <a:xfrm>
            <a:off x="6959065" y="4037510"/>
            <a:ext cx="4889007" cy="2404828"/>
          </a:xfrm>
          <a:prstGeom prst="rect">
            <a:avLst/>
          </a:prstGeom>
        </p:spPr>
        <p:txBody>
          <a:bodyPr wrap="square"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cs typeface="Helvetica" panose="020B0604020202020204" pitchFamily="34" charset="0"/>
              </a:rPr>
              <a:t>Wzrost efektywności działania segmentu działalności UNIMOT Bitumen</a:t>
            </a:r>
            <a:br>
              <a:rPr lang="pl-PL" sz="900" dirty="0">
                <a:solidFill>
                  <a:srgbClr val="44546A"/>
                </a:solidFill>
                <a:latin typeface="Helvetica" panose="020B0604020202020204" pitchFamily="34" charset="0"/>
                <a:cs typeface="Helvetica" panose="020B0604020202020204" pitchFamily="34" charset="0"/>
              </a:rPr>
            </a:br>
            <a:r>
              <a:rPr lang="pl-PL" sz="900" i="1" dirty="0" err="1">
                <a:solidFill>
                  <a:srgbClr val="44546A"/>
                </a:solidFill>
                <a:latin typeface="Helvetica" panose="020B0604020202020204" pitchFamily="34" charset="0"/>
                <a:cs typeface="Helvetica" panose="020B0604020202020204" pitchFamily="34" charset="0"/>
              </a:rPr>
              <a:t>Increased</a:t>
            </a:r>
            <a:r>
              <a:rPr lang="pl-PL" sz="900" i="1" dirty="0">
                <a:solidFill>
                  <a:srgbClr val="44546A"/>
                </a:solidFill>
                <a:latin typeface="Helvetica" panose="020B0604020202020204" pitchFamily="34" charset="0"/>
                <a:cs typeface="Helvetica" panose="020B0604020202020204" pitchFamily="34" charset="0"/>
              </a:rPr>
              <a:t> </a:t>
            </a:r>
            <a:r>
              <a:rPr lang="pl-PL" sz="900" i="1" dirty="0" err="1">
                <a:solidFill>
                  <a:srgbClr val="44546A"/>
                </a:solidFill>
                <a:latin typeface="Helvetica" panose="020B0604020202020204" pitchFamily="34" charset="0"/>
                <a:cs typeface="Helvetica" panose="020B0604020202020204" pitchFamily="34" charset="0"/>
              </a:rPr>
              <a:t>operating</a:t>
            </a:r>
            <a:r>
              <a:rPr lang="pl-PL" sz="900" i="1" dirty="0">
                <a:solidFill>
                  <a:srgbClr val="44546A"/>
                </a:solidFill>
                <a:latin typeface="Helvetica" panose="020B0604020202020204" pitchFamily="34" charset="0"/>
                <a:cs typeface="Helvetica" panose="020B0604020202020204" pitchFamily="34" charset="0"/>
              </a:rPr>
              <a:t> </a:t>
            </a:r>
            <a:r>
              <a:rPr lang="pl-PL" sz="900" i="1" dirty="0" err="1">
                <a:solidFill>
                  <a:srgbClr val="44546A"/>
                </a:solidFill>
                <a:latin typeface="Helvetica" panose="020B0604020202020204" pitchFamily="34" charset="0"/>
                <a:cs typeface="Helvetica" panose="020B0604020202020204" pitchFamily="34" charset="0"/>
              </a:rPr>
              <a:t>efficiency</a:t>
            </a:r>
            <a:r>
              <a:rPr lang="pl-PL" sz="900" i="1" dirty="0">
                <a:solidFill>
                  <a:srgbClr val="44546A"/>
                </a:solidFill>
                <a:latin typeface="Helvetica" panose="020B0604020202020204" pitchFamily="34" charset="0"/>
                <a:cs typeface="Helvetica" panose="020B0604020202020204" pitchFamily="34" charset="0"/>
              </a:rPr>
              <a:t> of UNIMOT Bitumen business seg</a:t>
            </a:r>
            <a:r>
              <a:rPr lang="pl-PL" sz="900" dirty="0">
                <a:solidFill>
                  <a:srgbClr val="44546A"/>
                </a:solidFill>
                <a:latin typeface="Helvetica" panose="020B0604020202020204" pitchFamily="34" charset="0"/>
                <a:cs typeface="Helvetica" panose="020B0604020202020204" pitchFamily="34" charset="0"/>
              </a:rPr>
              <a:t>ment</a:t>
            </a:r>
          </a:p>
          <a:p>
            <a:pPr algn="l" fontAlgn="auto">
              <a:lnSpc>
                <a:spcPct val="100000"/>
              </a:lnSpc>
              <a:spcBef>
                <a:spcPts val="300"/>
              </a:spcBef>
              <a:spcAft>
                <a:spcPts val="0"/>
              </a:spcAft>
              <a:defRPr/>
            </a:pPr>
            <a:endParaRPr lang="pl-PL" sz="500" dirty="0">
              <a:solidFill>
                <a:srgbClr val="44546A"/>
              </a:solidFill>
              <a:latin typeface="Helvetica" panose="020B0604020202020204" pitchFamily="34" charset="0"/>
              <a:cs typeface="Helvetica" panose="020B0604020202020204" pitchFamily="34" charset="0"/>
            </a:endParaRPr>
          </a:p>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cs typeface="Helvetica" panose="020B0604020202020204" pitchFamily="34" charset="0"/>
              </a:rPr>
              <a:t>Spodziewany solidny popyt na asfalty</a:t>
            </a:r>
            <a:br>
              <a:rPr lang="pl-PL" sz="900" dirty="0">
                <a:solidFill>
                  <a:srgbClr val="44546A"/>
                </a:solidFill>
                <a:latin typeface="Helvetica" panose="020B0604020202020204" pitchFamily="34" charset="0"/>
                <a:cs typeface="Helvetica" panose="020B0604020202020204" pitchFamily="34" charset="0"/>
              </a:rPr>
            </a:br>
            <a:r>
              <a:rPr lang="pl-PL" sz="900" i="1" dirty="0" err="1">
                <a:solidFill>
                  <a:srgbClr val="44546A"/>
                </a:solidFill>
                <a:latin typeface="Helvetica" panose="020B0604020202020204" pitchFamily="34" charset="0"/>
                <a:cs typeface="Helvetica" panose="020B0604020202020204" pitchFamily="34" charset="0"/>
              </a:rPr>
              <a:t>Expected</a:t>
            </a:r>
            <a:r>
              <a:rPr lang="pl-PL" sz="900" i="1" dirty="0">
                <a:solidFill>
                  <a:srgbClr val="44546A"/>
                </a:solidFill>
                <a:latin typeface="Helvetica" panose="020B0604020202020204" pitchFamily="34" charset="0"/>
                <a:cs typeface="Helvetica" panose="020B0604020202020204" pitchFamily="34" charset="0"/>
              </a:rPr>
              <a:t> solid </a:t>
            </a:r>
            <a:r>
              <a:rPr lang="pl-PL" sz="900" i="1" dirty="0" err="1">
                <a:solidFill>
                  <a:srgbClr val="44546A"/>
                </a:solidFill>
                <a:latin typeface="Helvetica" panose="020B0604020202020204" pitchFamily="34" charset="0"/>
                <a:cs typeface="Helvetica" panose="020B0604020202020204" pitchFamily="34" charset="0"/>
              </a:rPr>
              <a:t>demand</a:t>
            </a:r>
            <a:r>
              <a:rPr lang="pl-PL" sz="900" i="1" dirty="0">
                <a:solidFill>
                  <a:srgbClr val="44546A"/>
                </a:solidFill>
                <a:latin typeface="Helvetica" panose="020B0604020202020204" pitchFamily="34" charset="0"/>
                <a:cs typeface="Helvetica" panose="020B0604020202020204" pitchFamily="34" charset="0"/>
              </a:rPr>
              <a:t> for bitumen</a:t>
            </a:r>
          </a:p>
          <a:p>
            <a:pPr indent="-173990" algn="l">
              <a:lnSpc>
                <a:spcPct val="100000"/>
              </a:lnSpc>
              <a:spcBef>
                <a:spcPts val="300"/>
              </a:spcBef>
            </a:pPr>
            <a:endParaRPr lang="pl-PL" sz="500" i="1" dirty="0">
              <a:solidFill>
                <a:srgbClr val="44546A"/>
              </a:solidFill>
              <a:latin typeface="Helvetica" panose="020B0604020202020204" pitchFamily="34" charset="0"/>
              <a:cs typeface="Helvetica" panose="020B0604020202020204" pitchFamily="34" charset="0"/>
            </a:endParaRPr>
          </a:p>
          <a:p>
            <a:pPr indent="-173990" algn="l">
              <a:lnSpc>
                <a:spcPct val="100000"/>
              </a:lnSpc>
              <a:spcBef>
                <a:spcPts val="300"/>
              </a:spcBef>
            </a:pPr>
            <a:r>
              <a:rPr lang="pl-PL" sz="900" dirty="0">
                <a:solidFill>
                  <a:srgbClr val="44546A"/>
                </a:solidFill>
                <a:latin typeface="Helvetica" panose="020B0604020202020204" pitchFamily="34" charset="0"/>
                <a:cs typeface="Helvetica" panose="020B0604020202020204" pitchFamily="34" charset="0"/>
              </a:rPr>
              <a:t>Wykorzystywanie szans rynkowych wynikających m.in. ze zmienności rynku surowca i kursów walutowych</a:t>
            </a:r>
            <a:br>
              <a:rPr lang="pl-PL" sz="900" dirty="0">
                <a:solidFill>
                  <a:srgbClr val="44546A"/>
                </a:solidFill>
                <a:latin typeface="Helvetica" panose="020B0604020202020204" pitchFamily="34" charset="0"/>
                <a:cs typeface="Helvetica" panose="020B0604020202020204" pitchFamily="34" charset="0"/>
              </a:rPr>
            </a:br>
            <a:r>
              <a:rPr lang="en-US" sz="900" i="1" dirty="0">
                <a:solidFill>
                  <a:srgbClr val="44546A"/>
                </a:solidFill>
                <a:latin typeface="Helvetica" panose="020B0604020202020204" pitchFamily="34" charset="0"/>
                <a:cs typeface="Helvetica" panose="020B0604020202020204" pitchFamily="34" charset="0"/>
              </a:rPr>
              <a:t>Seizing market opportunities arising from, among other things, raw material market and exchange rate </a:t>
            </a:r>
            <a:r>
              <a:rPr lang="en-US" sz="900" i="1" dirty="0" err="1">
                <a:solidFill>
                  <a:srgbClr val="44546A"/>
                </a:solidFill>
                <a:latin typeface="Helvetica" panose="020B0604020202020204" pitchFamily="34" charset="0"/>
                <a:cs typeface="Helvetica" panose="020B0604020202020204" pitchFamily="34" charset="0"/>
              </a:rPr>
              <a:t>volatil</a:t>
            </a:r>
            <a:endParaRPr lang="pl-PL" sz="900" i="1" dirty="0">
              <a:solidFill>
                <a:srgbClr val="44546A"/>
              </a:solidFill>
              <a:latin typeface="Helvetica" panose="020B0604020202020204" pitchFamily="34" charset="0"/>
              <a:cs typeface="Helvetica" panose="020B0604020202020204" pitchFamily="34" charset="0"/>
            </a:endParaRPr>
          </a:p>
          <a:p>
            <a:pPr indent="-173990" algn="l">
              <a:lnSpc>
                <a:spcPct val="100000"/>
              </a:lnSpc>
              <a:spcBef>
                <a:spcPts val="300"/>
              </a:spcBef>
            </a:pPr>
            <a:endParaRPr lang="pl-PL" sz="500" dirty="0">
              <a:solidFill>
                <a:srgbClr val="44546A"/>
              </a:solidFill>
              <a:latin typeface="Helvetica" panose="020B0604020202020204" pitchFamily="34" charset="0"/>
              <a:cs typeface="Helvetica" panose="020B0604020202020204" pitchFamily="34" charset="0"/>
            </a:endParaRPr>
          </a:p>
          <a:p>
            <a:pPr indent="-173990" algn="l">
              <a:lnSpc>
                <a:spcPct val="100000"/>
              </a:lnSpc>
              <a:spcBef>
                <a:spcPts val="300"/>
              </a:spcBef>
            </a:pPr>
            <a:r>
              <a:rPr lang="pl-PL" sz="900" dirty="0">
                <a:solidFill>
                  <a:srgbClr val="44546A"/>
                </a:solidFill>
                <a:latin typeface="Helvetica" panose="020B0604020202020204" pitchFamily="34" charset="0"/>
                <a:cs typeface="Helvetica" panose="020B0604020202020204" pitchFamily="34" charset="0"/>
              </a:rPr>
              <a:t>Optymalne wykorzystanie zakładów produkcyjnych asfaltu w Jaśle i Czechowicach-Dziedzicach i w zakresie produkcji oraz dostępności produktów</a:t>
            </a:r>
            <a:br>
              <a:rPr lang="pl-PL" sz="900" dirty="0">
                <a:solidFill>
                  <a:srgbClr val="44546A"/>
                </a:solidFill>
                <a:latin typeface="Helvetica" panose="020B0604020202020204" pitchFamily="34" charset="0"/>
                <a:cs typeface="Helvetica" panose="020B0604020202020204" pitchFamily="34" charset="0"/>
              </a:rPr>
            </a:br>
            <a:r>
              <a:rPr lang="en-US" sz="900" i="1" dirty="0">
                <a:solidFill>
                  <a:srgbClr val="44546A"/>
                </a:solidFill>
                <a:latin typeface="Helvetica" panose="020B0604020202020204" pitchFamily="34" charset="0"/>
                <a:cs typeface="Helvetica" panose="020B0604020202020204" pitchFamily="34" charset="0"/>
              </a:rPr>
              <a:t>Optimal use of the asphalt production facilities in Jaslo and </a:t>
            </a:r>
            <a:r>
              <a:rPr lang="en-US" sz="900" i="1" dirty="0" err="1">
                <a:solidFill>
                  <a:srgbClr val="44546A"/>
                </a:solidFill>
                <a:latin typeface="Helvetica" panose="020B0604020202020204" pitchFamily="34" charset="0"/>
                <a:cs typeface="Helvetica" panose="020B0604020202020204" pitchFamily="34" charset="0"/>
              </a:rPr>
              <a:t>Czechowice-Dziedzice</a:t>
            </a:r>
            <a:r>
              <a:rPr lang="en-US" sz="900" i="1" dirty="0">
                <a:solidFill>
                  <a:srgbClr val="44546A"/>
                </a:solidFill>
                <a:latin typeface="Helvetica" panose="020B0604020202020204" pitchFamily="34" charset="0"/>
                <a:cs typeface="Helvetica" panose="020B0604020202020204" pitchFamily="34" charset="0"/>
              </a:rPr>
              <a:t> and in terms of production and product availability</a:t>
            </a:r>
            <a:endParaRPr lang="pl-PL" sz="900" i="1" dirty="0">
              <a:solidFill>
                <a:srgbClr val="44546A"/>
              </a:solidFill>
              <a:latin typeface="Helvetica" panose="020B0604020202020204" pitchFamily="34" charset="0"/>
              <a:cs typeface="Helvetica" panose="020B0604020202020204" pitchFamily="34" charset="0"/>
            </a:endParaRPr>
          </a:p>
        </p:txBody>
      </p:sp>
      <p:pic>
        <p:nvPicPr>
          <p:cNvPr id="7" name="Picture 2" descr="Dodać Nowy Przycisk Plus | darmowa Ikony">
            <a:extLst>
              <a:ext uri="{FF2B5EF4-FFF2-40B4-BE49-F238E27FC236}">
                <a16:creationId xmlns:a16="http://schemas.microsoft.com/office/drawing/2014/main" id="{46267905-2EE6-2C6F-207F-7AED75B32ECF}"/>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9235" y="4152560"/>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dać Nowy Przycisk Plus | darmowa Ikony">
            <a:extLst>
              <a:ext uri="{FF2B5EF4-FFF2-40B4-BE49-F238E27FC236}">
                <a16:creationId xmlns:a16="http://schemas.microsoft.com/office/drawing/2014/main" id="{104BDA5F-51E4-4295-634D-2576FABEEB3C}"/>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3507" y="4562747"/>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odać Nowy Przycisk Plus | darmowa Ikony">
            <a:extLst>
              <a:ext uri="{FF2B5EF4-FFF2-40B4-BE49-F238E27FC236}">
                <a16:creationId xmlns:a16="http://schemas.microsoft.com/office/drawing/2014/main" id="{D79FED3E-6CC6-BDC0-D42C-3233C07F7426}"/>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2622" y="5000172"/>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odać Nowy Przycisk Plus | darmowa Ikony">
            <a:extLst>
              <a:ext uri="{FF2B5EF4-FFF2-40B4-BE49-F238E27FC236}">
                <a16:creationId xmlns:a16="http://schemas.microsoft.com/office/drawing/2014/main" id="{06FB48CD-39B3-7201-5015-184D19CFFE50}"/>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2622" y="5710376"/>
            <a:ext cx="180000"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7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1">
            <a:extLst>
              <a:ext uri="{FF2B5EF4-FFF2-40B4-BE49-F238E27FC236}">
                <a16:creationId xmlns:a16="http://schemas.microsoft.com/office/drawing/2014/main" id="{755FDE13-8F60-6121-ED1F-1BF214F20BCB}"/>
              </a:ext>
            </a:extLst>
          </p:cNvPr>
          <p:cNvSpPr>
            <a:spLocks noGrp="1"/>
          </p:cNvSpPr>
          <p:nvPr>
            <p:ph type="sldNum" sz="quarter" idx="12"/>
          </p:nvPr>
        </p:nvSpPr>
        <p:spPr>
          <a:xfrm>
            <a:off x="8704609" y="6424722"/>
            <a:ext cx="32464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B07CD-79C9-B141-B626-E75E2D2ABC36}" type="slidenum">
              <a:rPr kumimoji="0" lang="pl-PL" sz="105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l-PL" sz="105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Tytuł 2">
            <a:extLst>
              <a:ext uri="{FF2B5EF4-FFF2-40B4-BE49-F238E27FC236}">
                <a16:creationId xmlns:a16="http://schemas.microsoft.com/office/drawing/2014/main" id="{07DBB8B1-8622-8877-7DF7-96EF82F6937E}"/>
              </a:ext>
            </a:extLst>
          </p:cNvPr>
          <p:cNvSpPr>
            <a:spLocks noGrp="1"/>
          </p:cNvSpPr>
          <p:nvPr>
            <p:ph type="title"/>
          </p:nvPr>
        </p:nvSpPr>
        <p:spPr>
          <a:xfrm>
            <a:off x="663964" y="181614"/>
            <a:ext cx="11210165" cy="529840"/>
          </a:xfrm>
        </p:spPr>
        <p:txBody>
          <a:bodyPr>
            <a:normAutofit/>
          </a:bodyPr>
          <a:lstStyle/>
          <a:p>
            <a:r>
              <a:rPr lang="pl-PL" dirty="0"/>
              <a:t>INFRASTRUKTURA I LOGISTYKA / </a:t>
            </a:r>
            <a:r>
              <a:rPr kumimoji="0" lang="pl-PL" sz="2400" b="1" i="1" u="none" strike="noStrike" kern="1200" cap="none" spc="0" normalizeH="0" baseline="0" noProof="0" dirty="0">
                <a:ln>
                  <a:noFill/>
                </a:ln>
                <a:solidFill>
                  <a:srgbClr val="021D49"/>
                </a:solidFill>
                <a:effectLst/>
                <a:uLnTx/>
                <a:uFillTx/>
                <a:ea typeface="+mj-ea"/>
                <a:cs typeface="Helvetica" panose="020B0604020202020204" pitchFamily="34" charset="0"/>
              </a:rPr>
              <a:t>INFRASTRUCTURE AND LOGISTICS</a:t>
            </a:r>
            <a:r>
              <a:rPr kumimoji="0" lang="en-GB" sz="2400" b="1" i="1" u="none" strike="noStrike" kern="1200" cap="none" spc="0" normalizeH="0" baseline="0" noProof="0" dirty="0">
                <a:ln>
                  <a:noFill/>
                </a:ln>
                <a:solidFill>
                  <a:srgbClr val="021D49"/>
                </a:solidFill>
                <a:effectLst/>
                <a:uLnTx/>
                <a:uFillTx/>
                <a:latin typeface="Helvetica Neue"/>
                <a:ea typeface="+mj-ea"/>
                <a:cs typeface="Helvetica" panose="020B0604020202020204" pitchFamily="34" charset="0"/>
              </a:rPr>
              <a:t>  </a:t>
            </a:r>
            <a:endParaRPr lang="pl-PL" dirty="0"/>
          </a:p>
        </p:txBody>
      </p:sp>
      <p:sp>
        <p:nvSpPr>
          <p:cNvPr id="15" name="PoleTekstowe 34">
            <a:extLst>
              <a:ext uri="{FF2B5EF4-FFF2-40B4-BE49-F238E27FC236}">
                <a16:creationId xmlns:a16="http://schemas.microsoft.com/office/drawing/2014/main" id="{0C5249E2-3C8D-B7B0-83DF-1C7ACB98ED70}"/>
              </a:ext>
            </a:extLst>
          </p:cNvPr>
          <p:cNvSpPr txBox="1">
            <a:spLocks noChangeArrowheads="1"/>
          </p:cNvSpPr>
          <p:nvPr/>
        </p:nvSpPr>
        <p:spPr bwMode="auto">
          <a:xfrm>
            <a:off x="7087483" y="1701515"/>
            <a:ext cx="4690860" cy="1589220"/>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pl-PL" sz="14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Wyniki segmentu Infrastruktura i Logistyka </a:t>
            </a:r>
            <a:br>
              <a:rPr kumimoji="0" lang="pl-PL" sz="14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br>
            <a:r>
              <a:rPr kumimoji="0" lang="pl-PL" sz="14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zawierają dane finansowe </a:t>
            </a:r>
            <a:r>
              <a:rPr kumimoji="0" lang="pl-PL" sz="1400" b="0" i="0" u="none" strike="noStrike" kern="1200" cap="none" spc="0" normalizeH="0" baseline="0" noProof="0" dirty="0" err="1">
                <a:ln>
                  <a:noFill/>
                </a:ln>
                <a:solidFill>
                  <a:srgbClr val="44546A"/>
                </a:solidFill>
                <a:effectLst/>
                <a:uLnTx/>
                <a:uFillTx/>
                <a:latin typeface="Helvetica" panose="020B0604020202020204" pitchFamily="34" charset="0"/>
                <a:cs typeface="Helvetica" panose="020B0604020202020204" pitchFamily="34" charset="0"/>
              </a:rPr>
              <a:t>Olavion</a:t>
            </a:r>
            <a:r>
              <a:rPr lang="pl-PL" sz="1400" dirty="0">
                <a:latin typeface="Helvetica" panose="020B0604020202020204" pitchFamily="34" charset="0"/>
                <a:cs typeface="Helvetica" panose="020B0604020202020204" pitchFamily="34" charset="0"/>
              </a:rPr>
              <a:t>, </a:t>
            </a:r>
            <a:r>
              <a:rPr kumimoji="0" lang="pl-PL" sz="14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UNIMOT Terminale, UNIMOT Infrastruktura i </a:t>
            </a:r>
            <a:r>
              <a:rPr kumimoji="0" lang="pl-PL" sz="1400" b="0" i="0" u="none" strike="noStrike" kern="1200" cap="none" spc="0" normalizeH="0" baseline="0" noProof="0" dirty="0" err="1">
                <a:ln>
                  <a:noFill/>
                </a:ln>
                <a:solidFill>
                  <a:srgbClr val="44546A"/>
                </a:solidFill>
                <a:effectLst/>
                <a:uLnTx/>
                <a:uFillTx/>
                <a:latin typeface="Helvetica" panose="020B0604020202020204" pitchFamily="34" charset="0"/>
                <a:cs typeface="Helvetica" panose="020B0604020202020204" pitchFamily="34" charset="0"/>
              </a:rPr>
              <a:t>RCEkoenergia</a:t>
            </a:r>
            <a:endParaRPr kumimoji="0" lang="pl-PL" sz="14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US" sz="1400" b="0" i="1"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The results of the Infrastructure and Logistics include the financial figures of </a:t>
            </a:r>
            <a:r>
              <a:rPr kumimoji="0" lang="en-US" sz="1400" b="0" i="1" u="none" strike="noStrike" kern="1200" cap="none" spc="0" normalizeH="0" baseline="0" noProof="0" dirty="0" err="1">
                <a:ln>
                  <a:noFill/>
                </a:ln>
                <a:solidFill>
                  <a:srgbClr val="44546A"/>
                </a:solidFill>
                <a:effectLst/>
                <a:uLnTx/>
                <a:uFillTx/>
                <a:latin typeface="Helvetica" panose="020B0604020202020204" pitchFamily="34" charset="0"/>
                <a:cs typeface="Helvetica" panose="020B0604020202020204" pitchFamily="34" charset="0"/>
              </a:rPr>
              <a:t>Olavion</a:t>
            </a:r>
            <a:r>
              <a:rPr lang="pl-PL" sz="1400" i="1" dirty="0">
                <a:latin typeface="Helvetica" panose="020B0604020202020204" pitchFamily="34" charset="0"/>
                <a:cs typeface="Helvetica" panose="020B0604020202020204" pitchFamily="34" charset="0"/>
              </a:rPr>
              <a:t>, </a:t>
            </a:r>
            <a:r>
              <a:rPr kumimoji="0" lang="pl-PL" sz="14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UNIMOT Terminale, UNIMOT Infrastruktura i </a:t>
            </a:r>
            <a:r>
              <a:rPr kumimoji="0" lang="pl-PL" sz="1400" b="0" i="0" u="none" strike="noStrike" kern="1200" cap="none" spc="0" normalizeH="0" baseline="0" noProof="0" dirty="0" err="1">
                <a:ln>
                  <a:noFill/>
                </a:ln>
                <a:solidFill>
                  <a:srgbClr val="44546A"/>
                </a:solidFill>
                <a:effectLst/>
                <a:uLnTx/>
                <a:uFillTx/>
                <a:latin typeface="Helvetica" panose="020B0604020202020204" pitchFamily="34" charset="0"/>
                <a:cs typeface="Helvetica" panose="020B0604020202020204" pitchFamily="34" charset="0"/>
              </a:rPr>
              <a:t>RCEkoenergia</a:t>
            </a:r>
            <a:endParaRPr kumimoji="0" lang="pl-PL" sz="14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endParaRPr>
          </a:p>
        </p:txBody>
      </p:sp>
      <p:graphicFrame>
        <p:nvGraphicFramePr>
          <p:cNvPr id="3" name="Tabela 2">
            <a:extLst>
              <a:ext uri="{FF2B5EF4-FFF2-40B4-BE49-F238E27FC236}">
                <a16:creationId xmlns:a16="http://schemas.microsoft.com/office/drawing/2014/main" id="{EB708885-F8A4-A577-090F-501E61CD3163}"/>
              </a:ext>
            </a:extLst>
          </p:cNvPr>
          <p:cNvGraphicFramePr>
            <a:graphicFrameLocks noGrp="1"/>
          </p:cNvGraphicFramePr>
          <p:nvPr>
            <p:extLst>
              <p:ext uri="{D42A27DB-BD31-4B8C-83A1-F6EECF244321}">
                <p14:modId xmlns:p14="http://schemas.microsoft.com/office/powerpoint/2010/main" val="1222112587"/>
              </p:ext>
            </p:extLst>
          </p:nvPr>
        </p:nvGraphicFramePr>
        <p:xfrm>
          <a:off x="567560" y="1189808"/>
          <a:ext cx="6529926" cy="2771005"/>
        </p:xfrm>
        <a:graphic>
          <a:graphicData uri="http://schemas.openxmlformats.org/drawingml/2006/table">
            <a:tbl>
              <a:tblPr firstRow="1" firstCol="1" bandRow="1">
                <a:tableStyleId>{BC89EF96-8CEA-46FF-86C4-4CE0E7609802}</a:tableStyleId>
              </a:tblPr>
              <a:tblGrid>
                <a:gridCol w="4405034">
                  <a:extLst>
                    <a:ext uri="{9D8B030D-6E8A-4147-A177-3AD203B41FA5}">
                      <a16:colId xmlns:a16="http://schemas.microsoft.com/office/drawing/2014/main" val="3687506567"/>
                    </a:ext>
                  </a:extLst>
                </a:gridCol>
                <a:gridCol w="992777">
                  <a:extLst>
                    <a:ext uri="{9D8B030D-6E8A-4147-A177-3AD203B41FA5}">
                      <a16:colId xmlns:a16="http://schemas.microsoft.com/office/drawing/2014/main" val="4026314591"/>
                    </a:ext>
                  </a:extLst>
                </a:gridCol>
                <a:gridCol w="1132115">
                  <a:extLst>
                    <a:ext uri="{9D8B030D-6E8A-4147-A177-3AD203B41FA5}">
                      <a16:colId xmlns:a16="http://schemas.microsoft.com/office/drawing/2014/main" val="1462791386"/>
                    </a:ext>
                  </a:extLst>
                </a:gridCol>
              </a:tblGrid>
              <a:tr h="629117">
                <a:tc>
                  <a:txBody>
                    <a:bodyPr/>
                    <a:lstStyle/>
                    <a:p>
                      <a:pPr>
                        <a:lnSpc>
                          <a:spcPct val="115000"/>
                        </a:lnSpc>
                        <a:spcAft>
                          <a:spcPts val="1000"/>
                        </a:spcAft>
                      </a:pPr>
                      <a:r>
                        <a:rPr lang="pl-PL" sz="1600" dirty="0">
                          <a:solidFill>
                            <a:srgbClr val="44546A"/>
                          </a:solidFill>
                          <a:effectLst/>
                        </a:rPr>
                        <a:t>w mln zł / </a:t>
                      </a:r>
                      <a:r>
                        <a:rPr lang="pl-PL" sz="1600" i="1" dirty="0">
                          <a:solidFill>
                            <a:srgbClr val="44546A"/>
                          </a:solidFill>
                          <a:effectLst/>
                        </a:rPr>
                        <a:t>PLN </a:t>
                      </a:r>
                      <a:r>
                        <a:rPr lang="pl-PL" sz="1600" i="1" dirty="0" err="1">
                          <a:solidFill>
                            <a:srgbClr val="44546A"/>
                          </a:solidFill>
                          <a:effectLst/>
                        </a:rPr>
                        <a:t>million</a:t>
                      </a:r>
                      <a:endParaRPr lang="pl-PL" sz="16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02235" algn="ctr">
                        <a:lnSpc>
                          <a:spcPct val="115000"/>
                        </a:lnSpc>
                        <a:spcAft>
                          <a:spcPts val="1000"/>
                        </a:spcAft>
                      </a:pPr>
                      <a:r>
                        <a:rPr lang="pl-PL" sz="1600" dirty="0">
                          <a:solidFill>
                            <a:srgbClr val="44546A"/>
                          </a:solidFill>
                          <a:effectLst/>
                        </a:rPr>
                        <a:t>1Q 2024</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02235" algn="ctr">
                        <a:lnSpc>
                          <a:spcPct val="115000"/>
                        </a:lnSpc>
                        <a:spcAft>
                          <a:spcPts val="1000"/>
                        </a:spcAft>
                      </a:pPr>
                      <a:r>
                        <a:rPr lang="pl-PL" sz="1600" dirty="0">
                          <a:solidFill>
                            <a:srgbClr val="44546A"/>
                          </a:solidFill>
                          <a:effectLst/>
                        </a:rPr>
                        <a:t>1Q 2023</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444094"/>
                  </a:ext>
                </a:extLst>
              </a:tr>
              <a:tr h="409324">
                <a:tc>
                  <a:txBody>
                    <a:bodyPr/>
                    <a:lstStyle/>
                    <a:p>
                      <a:pPr>
                        <a:lnSpc>
                          <a:spcPct val="100000"/>
                        </a:lnSpc>
                        <a:spcAft>
                          <a:spcPts val="0"/>
                        </a:spcAft>
                      </a:pPr>
                      <a:r>
                        <a:rPr lang="pl-PL" sz="1400" dirty="0">
                          <a:solidFill>
                            <a:srgbClr val="44546A"/>
                          </a:solidFill>
                          <a:effectLst/>
                        </a:rPr>
                        <a:t>Praca przewozowa (w mln </a:t>
                      </a:r>
                      <a:r>
                        <a:rPr lang="pl-PL" sz="1400" dirty="0" err="1">
                          <a:solidFill>
                            <a:srgbClr val="44546A"/>
                          </a:solidFill>
                          <a:effectLst/>
                        </a:rPr>
                        <a:t>ntkm</a:t>
                      </a:r>
                      <a:r>
                        <a:rPr lang="pl-PL" sz="1400" dirty="0">
                          <a:solidFill>
                            <a:srgbClr val="44546A"/>
                          </a:solidFill>
                          <a:effectLst/>
                        </a:rPr>
                        <a:t>)</a:t>
                      </a:r>
                    </a:p>
                    <a:p>
                      <a:pPr>
                        <a:lnSpc>
                          <a:spcPct val="100000"/>
                        </a:lnSpc>
                        <a:spcAft>
                          <a:spcPts val="0"/>
                        </a:spcAft>
                      </a:pPr>
                      <a:r>
                        <a:rPr lang="pl-PL" sz="1400" i="1" dirty="0" err="1">
                          <a:solidFill>
                            <a:srgbClr val="44546A"/>
                          </a:solidFill>
                          <a:effectLst/>
                        </a:rPr>
                        <a:t>Tansport</a:t>
                      </a:r>
                      <a:r>
                        <a:rPr lang="pl-PL" sz="1400" i="1" dirty="0">
                          <a:solidFill>
                            <a:srgbClr val="44546A"/>
                          </a:solidFill>
                          <a:effectLst/>
                        </a:rPr>
                        <a:t> </a:t>
                      </a:r>
                      <a:r>
                        <a:rPr lang="pl-PL" sz="1400" i="1" dirty="0" err="1">
                          <a:solidFill>
                            <a:srgbClr val="44546A"/>
                          </a:solidFill>
                          <a:effectLst/>
                        </a:rPr>
                        <a:t>work</a:t>
                      </a:r>
                      <a:r>
                        <a:rPr lang="pl-PL" sz="1400" i="1" dirty="0">
                          <a:solidFill>
                            <a:srgbClr val="44546A"/>
                          </a:solidFill>
                          <a:effectLst/>
                        </a:rPr>
                        <a:t> (in milion </a:t>
                      </a:r>
                      <a:r>
                        <a:rPr lang="pl-PL" sz="1400" i="1" dirty="0" err="1">
                          <a:solidFill>
                            <a:srgbClr val="44546A"/>
                          </a:solidFill>
                          <a:effectLst/>
                        </a:rPr>
                        <a:t>ntkm</a:t>
                      </a:r>
                      <a:r>
                        <a:rPr lang="pl-PL" sz="1400" i="1" dirty="0">
                          <a:solidFill>
                            <a:srgbClr val="44546A"/>
                          </a:solidFill>
                          <a:effectLst/>
                        </a:rPr>
                        <a:t>) </a:t>
                      </a:r>
                      <a:endParaRPr lang="pl-PL" sz="14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alpha val="20000"/>
                      </a:srgbClr>
                    </a:solidFill>
                  </a:tcPr>
                </a:tc>
                <a:tc>
                  <a:txBody>
                    <a:bodyPr/>
                    <a:lstStyle/>
                    <a:p>
                      <a:pPr indent="101600" algn="r">
                        <a:lnSpc>
                          <a:spcPct val="115000"/>
                        </a:lnSpc>
                        <a:spcAft>
                          <a:spcPts val="1000"/>
                        </a:spcAft>
                      </a:pPr>
                      <a:r>
                        <a:rPr lang="pl-PL" sz="1600" kern="1200" dirty="0">
                          <a:solidFill>
                            <a:srgbClr val="44546A"/>
                          </a:solidFill>
                          <a:effectLst/>
                          <a:latin typeface="+mn-lt"/>
                          <a:ea typeface="+mn-ea"/>
                          <a:cs typeface="+mn-cs"/>
                        </a:rPr>
                        <a:t>192</a:t>
                      </a: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alpha val="20000"/>
                      </a:srgbClr>
                    </a:solidFill>
                  </a:tcPr>
                </a:tc>
                <a:tc>
                  <a:txBody>
                    <a:bodyPr/>
                    <a:lstStyle/>
                    <a:p>
                      <a:pPr indent="101600" algn="r">
                        <a:lnSpc>
                          <a:spcPct val="115000"/>
                        </a:lnSpc>
                        <a:spcAft>
                          <a:spcPts val="1000"/>
                        </a:spcAft>
                      </a:pPr>
                      <a:r>
                        <a:rPr lang="pl-PL" sz="1600" dirty="0">
                          <a:solidFill>
                            <a:srgbClr val="44546A"/>
                          </a:solidFill>
                          <a:effectLst/>
                        </a:rPr>
                        <a:t>178</a:t>
                      </a: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alpha val="20000"/>
                      </a:srgbClr>
                    </a:solidFill>
                  </a:tcPr>
                </a:tc>
                <a:extLst>
                  <a:ext uri="{0D108BD9-81ED-4DB2-BD59-A6C34878D82A}">
                    <a16:rowId xmlns:a16="http://schemas.microsoft.com/office/drawing/2014/main" val="444268375"/>
                  </a:ext>
                </a:extLst>
              </a:tr>
              <a:tr h="409324">
                <a:tc>
                  <a:txBody>
                    <a:bodyPr/>
                    <a:lstStyle/>
                    <a:p>
                      <a:pPr>
                        <a:lnSpc>
                          <a:spcPct val="100000"/>
                        </a:lnSpc>
                        <a:spcAft>
                          <a:spcPts val="0"/>
                        </a:spcAft>
                      </a:pPr>
                      <a:r>
                        <a:rPr lang="pl-PL" sz="1400" b="1" kern="1200" dirty="0">
                          <a:solidFill>
                            <a:srgbClr val="44546A"/>
                          </a:solidFill>
                          <a:effectLst/>
                          <a:latin typeface="+mn-lt"/>
                          <a:ea typeface="+mn-ea"/>
                          <a:cs typeface="+mn-cs"/>
                        </a:rPr>
                        <a:t>Wolumen przeładunków/ wydań na terminalach [tys. m3]</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400" b="1" i="1" kern="1200" dirty="0">
                          <a:solidFill>
                            <a:srgbClr val="44546A"/>
                          </a:solidFill>
                          <a:effectLst/>
                          <a:latin typeface="+mn-lt"/>
                          <a:ea typeface="+mn-ea"/>
                          <a:cs typeface="+mn-cs"/>
                        </a:rPr>
                        <a:t>V</a:t>
                      </a:r>
                      <a:r>
                        <a:rPr lang="en-US" sz="1400" b="1" i="1" kern="1200" dirty="0" err="1">
                          <a:solidFill>
                            <a:srgbClr val="44546A"/>
                          </a:solidFill>
                          <a:effectLst/>
                          <a:latin typeface="+mn-lt"/>
                          <a:ea typeface="+mn-ea"/>
                          <a:cs typeface="+mn-cs"/>
                        </a:rPr>
                        <a:t>olume</a:t>
                      </a:r>
                      <a:r>
                        <a:rPr lang="en-US" sz="1400" b="1" i="1" kern="1200" dirty="0">
                          <a:solidFill>
                            <a:srgbClr val="44546A"/>
                          </a:solidFill>
                          <a:effectLst/>
                          <a:latin typeface="+mn-lt"/>
                          <a:ea typeface="+mn-ea"/>
                          <a:cs typeface="+mn-cs"/>
                        </a:rPr>
                        <a:t> of transshipments/releases at terminals</a:t>
                      </a:r>
                      <a:r>
                        <a:rPr lang="pl-PL" sz="1400" b="1" i="1" kern="1200" dirty="0">
                          <a:solidFill>
                            <a:srgbClr val="44546A"/>
                          </a:solidFill>
                          <a:effectLst/>
                          <a:latin typeface="+mn-lt"/>
                          <a:ea typeface="+mn-ea"/>
                          <a:cs typeface="+mn-cs"/>
                        </a:rPr>
                        <a:t> [</a:t>
                      </a:r>
                      <a:r>
                        <a:rPr lang="pl-PL" sz="1400" i="1" dirty="0" err="1">
                          <a:solidFill>
                            <a:srgbClr val="44546A"/>
                          </a:solidFill>
                          <a:effectLst/>
                        </a:rPr>
                        <a:t>thousand</a:t>
                      </a:r>
                      <a:r>
                        <a:rPr lang="pl-PL" sz="1400" i="1" dirty="0">
                          <a:solidFill>
                            <a:srgbClr val="44546A"/>
                          </a:solidFill>
                          <a:effectLst/>
                        </a:rPr>
                        <a:t> m3</a:t>
                      </a:r>
                      <a:r>
                        <a:rPr lang="pl-PL" sz="1400" b="1" i="1" kern="1200" dirty="0">
                          <a:solidFill>
                            <a:srgbClr val="44546A"/>
                          </a:solidFill>
                          <a:effectLst/>
                          <a:latin typeface="+mn-lt"/>
                          <a:ea typeface="+mn-ea"/>
                          <a:cs typeface="+mn-cs"/>
                        </a:rPr>
                        <a:t>]</a:t>
                      </a:r>
                      <a:r>
                        <a:rPr lang="en-US" sz="1400" b="1" i="1" kern="1200" dirty="0">
                          <a:solidFill>
                            <a:srgbClr val="44546A"/>
                          </a:solidFill>
                          <a:effectLst/>
                          <a:latin typeface="+mn-lt"/>
                          <a:ea typeface="+mn-ea"/>
                          <a:cs typeface="+mn-cs"/>
                        </a:rPr>
                        <a:t> </a:t>
                      </a:r>
                      <a:r>
                        <a:rPr lang="pl-PL" sz="1400" b="1" i="1" kern="1200" dirty="0">
                          <a:solidFill>
                            <a:srgbClr val="44546A"/>
                          </a:solidFill>
                          <a:effectLst/>
                          <a:latin typeface="+mn-lt"/>
                          <a:ea typeface="+mn-ea"/>
                          <a:cs typeface="+mn-cs"/>
                        </a:rPr>
                        <a:t> </a:t>
                      </a:r>
                    </a:p>
                  </a:txBody>
                  <a:tcPr marL="44450" marR="4445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lvl="0" indent="101600" algn="r" defTabSz="914400" rtl="0" eaLnBrk="1" fontAlgn="auto" latinLnBrk="0" hangingPunct="1">
                        <a:lnSpc>
                          <a:spcPct val="115000"/>
                        </a:lnSpc>
                        <a:spcBef>
                          <a:spcPts val="0"/>
                        </a:spcBef>
                        <a:spcAft>
                          <a:spcPts val="1000"/>
                        </a:spcAft>
                        <a:buClrTx/>
                        <a:buSzTx/>
                        <a:buFontTx/>
                        <a:buNone/>
                        <a:tabLst/>
                        <a:defRPr/>
                      </a:pPr>
                      <a:r>
                        <a:rPr lang="pl-PL" sz="1600" kern="1200" dirty="0">
                          <a:solidFill>
                            <a:srgbClr val="44546A"/>
                          </a:solidFill>
                          <a:effectLst/>
                          <a:latin typeface="+mn-lt"/>
                          <a:ea typeface="+mn-ea"/>
                          <a:cs typeface="+mn-cs"/>
                        </a:rPr>
                        <a:t>654</a:t>
                      </a:r>
                    </a:p>
                  </a:txBody>
                  <a:tcPr marL="44450" marR="4445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indent="101600" algn="r" defTabSz="914400" rtl="0" eaLnBrk="1" latinLnBrk="0" hangingPunct="1">
                        <a:lnSpc>
                          <a:spcPct val="115000"/>
                        </a:lnSpc>
                        <a:spcAft>
                          <a:spcPts val="1000"/>
                        </a:spcAft>
                      </a:pPr>
                      <a:endParaRPr lang="pl-PL" sz="1600" kern="1200" dirty="0">
                        <a:solidFill>
                          <a:srgbClr val="44546A"/>
                        </a:solidFill>
                        <a:effectLst/>
                        <a:latin typeface="+mn-lt"/>
                        <a:ea typeface="+mn-ea"/>
                        <a:cs typeface="+mn-cs"/>
                      </a:endParaRPr>
                    </a:p>
                  </a:txBody>
                  <a:tcPr marL="44450" marR="4445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739875434"/>
                  </a:ext>
                </a:extLst>
              </a:tr>
              <a:tr h="492697">
                <a:tc>
                  <a:txBody>
                    <a:bodyPr/>
                    <a:lstStyle/>
                    <a:p>
                      <a:pPr>
                        <a:lnSpc>
                          <a:spcPct val="115000"/>
                        </a:lnSpc>
                        <a:spcAft>
                          <a:spcPts val="1000"/>
                        </a:spcAft>
                      </a:pPr>
                      <a:r>
                        <a:rPr lang="pl-PL" sz="1400" dirty="0">
                          <a:solidFill>
                            <a:srgbClr val="44546A"/>
                          </a:solidFill>
                          <a:effectLst/>
                        </a:rPr>
                        <a:t>Przychody ogółem / </a:t>
                      </a:r>
                      <a:r>
                        <a:rPr lang="pl-PL" sz="1400" i="1" dirty="0">
                          <a:solidFill>
                            <a:srgbClr val="44546A"/>
                          </a:solidFill>
                          <a:effectLst/>
                        </a:rPr>
                        <a:t>Total </a:t>
                      </a:r>
                      <a:r>
                        <a:rPr lang="pl-PL" sz="1400" i="1" dirty="0" err="1">
                          <a:solidFill>
                            <a:srgbClr val="44546A"/>
                          </a:solidFill>
                          <a:effectLst/>
                        </a:rPr>
                        <a:t>revenues</a:t>
                      </a:r>
                      <a:endParaRPr lang="pl-PL" sz="14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alpha val="20000"/>
                      </a:schemeClr>
                    </a:solidFill>
                  </a:tcPr>
                </a:tc>
                <a:tc>
                  <a:txBody>
                    <a:bodyPr/>
                    <a:lstStyle/>
                    <a:p>
                      <a:pPr algn="r">
                        <a:lnSpc>
                          <a:spcPct val="115000"/>
                        </a:lnSpc>
                        <a:spcAft>
                          <a:spcPts val="1000"/>
                        </a:spcAft>
                      </a:pPr>
                      <a:r>
                        <a:rPr lang="pl-PL" sz="1600" kern="1200" dirty="0">
                          <a:solidFill>
                            <a:srgbClr val="44546A"/>
                          </a:solidFill>
                          <a:effectLst/>
                          <a:latin typeface="+mn-lt"/>
                          <a:ea typeface="+mn-ea"/>
                          <a:cs typeface="+mn-cs"/>
                        </a:rPr>
                        <a:t>84,7</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alpha val="20000"/>
                      </a:schemeClr>
                    </a:solidFill>
                  </a:tcPr>
                </a:tc>
                <a:tc>
                  <a:txBody>
                    <a:bodyPr/>
                    <a:lstStyle/>
                    <a:p>
                      <a:pPr algn="r">
                        <a:lnSpc>
                          <a:spcPct val="115000"/>
                        </a:lnSpc>
                        <a:spcAft>
                          <a:spcPts val="1000"/>
                        </a:spcAft>
                      </a:pPr>
                      <a:r>
                        <a:rPr lang="pl-PL" sz="1600" dirty="0">
                          <a:solidFill>
                            <a:srgbClr val="44546A"/>
                          </a:solidFill>
                          <a:effectLst/>
                        </a:rPr>
                        <a:t> 10,9 </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495773974"/>
                  </a:ext>
                </a:extLst>
              </a:tr>
              <a:tr h="582391">
                <a:tc>
                  <a:txBody>
                    <a:bodyPr/>
                    <a:lstStyle/>
                    <a:p>
                      <a:pPr>
                        <a:lnSpc>
                          <a:spcPct val="115000"/>
                        </a:lnSpc>
                        <a:spcAft>
                          <a:spcPts val="1000"/>
                        </a:spcAft>
                      </a:pPr>
                      <a:r>
                        <a:rPr lang="pl-PL" sz="1400" dirty="0">
                          <a:solidFill>
                            <a:srgbClr val="44546A"/>
                          </a:solidFill>
                          <a:effectLst/>
                        </a:rPr>
                        <a:t>EBITDA skorygowana / </a:t>
                      </a:r>
                      <a:r>
                        <a:rPr lang="pl-PL" sz="1400" i="1" dirty="0" err="1">
                          <a:solidFill>
                            <a:srgbClr val="44546A"/>
                          </a:solidFill>
                          <a:effectLst/>
                        </a:rPr>
                        <a:t>Adjusted</a:t>
                      </a:r>
                      <a:r>
                        <a:rPr lang="pl-PL" sz="1400" i="1" dirty="0">
                          <a:solidFill>
                            <a:srgbClr val="44546A"/>
                          </a:solidFill>
                          <a:effectLst/>
                        </a:rPr>
                        <a:t> EBITDA</a:t>
                      </a:r>
                      <a:endParaRPr lang="pl-PL" sz="14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indent="101600" algn="r">
                        <a:lnSpc>
                          <a:spcPct val="115000"/>
                        </a:lnSpc>
                        <a:spcAft>
                          <a:spcPts val="1000"/>
                        </a:spcAft>
                      </a:pPr>
                      <a:r>
                        <a:rPr lang="pl-PL" sz="1600" kern="1200" dirty="0">
                          <a:solidFill>
                            <a:srgbClr val="44546A"/>
                          </a:solidFill>
                          <a:effectLst/>
                          <a:latin typeface="+mn-lt"/>
                          <a:ea typeface="+mn-ea"/>
                          <a:cs typeface="+mn-cs"/>
                        </a:rPr>
                        <a:t>19,8</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indent="101600" algn="r">
                        <a:lnSpc>
                          <a:spcPct val="115000"/>
                        </a:lnSpc>
                        <a:spcAft>
                          <a:spcPts val="1000"/>
                        </a:spcAft>
                      </a:pPr>
                      <a:r>
                        <a:rPr lang="pl-PL" sz="1600" dirty="0">
                          <a:solidFill>
                            <a:srgbClr val="44546A"/>
                          </a:solidFill>
                          <a:effectLst/>
                        </a:rPr>
                        <a:t>2,5 </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810471692"/>
                  </a:ext>
                </a:extLst>
              </a:tr>
            </a:tbl>
          </a:graphicData>
        </a:graphic>
      </p:graphicFrame>
      <p:sp>
        <p:nvSpPr>
          <p:cNvPr id="2" name="PoleTekstowe 34">
            <a:extLst>
              <a:ext uri="{FF2B5EF4-FFF2-40B4-BE49-F238E27FC236}">
                <a16:creationId xmlns:a16="http://schemas.microsoft.com/office/drawing/2014/main" id="{19E1DB98-B8E4-116A-6AE0-789B224C60E3}"/>
              </a:ext>
            </a:extLst>
          </p:cNvPr>
          <p:cNvSpPr txBox="1">
            <a:spLocks noChangeArrowheads="1"/>
          </p:cNvSpPr>
          <p:nvPr/>
        </p:nvSpPr>
        <p:spPr bwMode="auto">
          <a:xfrm>
            <a:off x="268873" y="4164605"/>
            <a:ext cx="6619290" cy="2189384"/>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marR="0" lvl="0" indent="-171450" algn="l" defTabSz="1087636"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pl-PL" sz="12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Sytuacja rynkowa </a:t>
            </a:r>
            <a:r>
              <a:rPr kumimoji="0" lang="pl-PL" sz="1200" b="0" i="0" u="none" strike="noStrike" kern="1200" cap="none" spc="0" normalizeH="0" baseline="0" noProof="0" dirty="0">
                <a:ln>
                  <a:noFill/>
                </a:ln>
                <a:solidFill>
                  <a:srgbClr val="FF0000"/>
                </a:solidFill>
                <a:effectLst/>
                <a:uLnTx/>
                <a:uFillTx/>
                <a:latin typeface="+mn-ea"/>
                <a:ea typeface="Times New Roman" panose="02020603050405020304" pitchFamily="18" charset="0"/>
                <a:cs typeface="Helvetica" panose="020B0604020202020204" pitchFamily="34" charset="0"/>
              </a:rPr>
              <a:t>►</a:t>
            </a:r>
            <a:r>
              <a:rPr kumimoji="0" lang="pl-PL" sz="12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 niekorzystna sytuacja na rynku importu paliw płynnych i związane z tym niższe zapotrzebowanie na przewozy kolejowe ładunków</a:t>
            </a:r>
            <a:br>
              <a:rPr kumimoji="0" lang="pl-PL" sz="12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br>
            <a:r>
              <a:rPr kumimoji="0" lang="pl-PL" sz="1200" b="0" i="1"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Market </a:t>
            </a:r>
            <a:r>
              <a:rPr kumimoji="0" lang="pl-PL" sz="1200" b="0" i="1" u="none" strike="noStrike" kern="1200" cap="none" spc="0" normalizeH="0" baseline="0" noProof="0" dirty="0" err="1">
                <a:ln>
                  <a:noFill/>
                </a:ln>
                <a:solidFill>
                  <a:srgbClr val="44546A"/>
                </a:solidFill>
                <a:effectLst/>
                <a:uLnTx/>
                <a:uFillTx/>
                <a:latin typeface="Helvetica" panose="020B0604020202020204" pitchFamily="34" charset="0"/>
                <a:cs typeface="Helvetica" panose="020B0604020202020204" pitchFamily="34" charset="0"/>
              </a:rPr>
              <a:t>situation</a:t>
            </a:r>
            <a:r>
              <a:rPr kumimoji="0" lang="pl-PL" sz="1200" b="0" i="1"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 </a:t>
            </a:r>
            <a:r>
              <a:rPr kumimoji="0" lang="pl-PL" sz="1200" b="0" i="1" u="none" strike="noStrike" kern="1200" cap="none" spc="0" normalizeH="0" baseline="0" noProof="0" dirty="0">
                <a:ln>
                  <a:noFill/>
                </a:ln>
                <a:solidFill>
                  <a:srgbClr val="FF0000"/>
                </a:solidFill>
                <a:effectLst/>
                <a:uLnTx/>
                <a:uFillTx/>
                <a:latin typeface="+mn-ea"/>
                <a:ea typeface="Times New Roman" panose="02020603050405020304" pitchFamily="18" charset="0"/>
                <a:cs typeface="Helvetica" panose="020B0604020202020204" pitchFamily="34" charset="0"/>
              </a:rPr>
              <a:t>►</a:t>
            </a:r>
            <a:r>
              <a:rPr kumimoji="0" lang="pl-PL" sz="1200" b="0" i="1"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 </a:t>
            </a:r>
            <a:r>
              <a:rPr lang="en-US" i="1" dirty="0" err="1"/>
              <a:t>unfavourable</a:t>
            </a:r>
            <a:r>
              <a:rPr lang="en-US" i="1" dirty="0"/>
              <a:t> situation on the market for imports of liquid fuels and the related lower demand for </a:t>
            </a:r>
            <a:r>
              <a:rPr lang="pl-PL" i="1" dirty="0" err="1"/>
              <a:t>rail</a:t>
            </a:r>
            <a:r>
              <a:rPr lang="pl-PL" i="1" dirty="0"/>
              <a:t> </a:t>
            </a:r>
            <a:r>
              <a:rPr lang="en-US" i="1" dirty="0"/>
              <a:t>freight transport</a:t>
            </a:r>
            <a:endParaRPr kumimoji="0" lang="pl-PL" sz="1200" b="0" i="1"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endParaRPr>
          </a:p>
          <a:p>
            <a:pPr marL="0" marR="0" lvl="0" indent="0" algn="l" defTabSz="1087636" rtl="0" eaLnBrk="1" fontAlgn="base" latinLnBrk="0" hangingPunct="1">
              <a:lnSpc>
                <a:spcPct val="100000"/>
              </a:lnSpc>
              <a:spcBef>
                <a:spcPts val="600"/>
              </a:spcBef>
              <a:spcAft>
                <a:spcPts val="600"/>
              </a:spcAft>
              <a:buClrTx/>
              <a:buSzTx/>
              <a:buFont typeface="Arial"/>
              <a:buNone/>
              <a:tabLst/>
              <a:defRPr/>
            </a:pPr>
            <a:endParaRPr kumimoji="0" lang="pl-PL" sz="5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endParaRPr>
          </a:p>
          <a:p>
            <a:pPr marL="171450" marR="0" lvl="0" indent="-171450" algn="l" defTabSz="1087636"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pl-PL" sz="12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Działalność operacyjna </a:t>
            </a:r>
            <a:r>
              <a:rPr kumimoji="0" lang="pl-PL" sz="1200" b="0" i="0" u="none" strike="noStrike" kern="1200" cap="none" spc="0" normalizeH="0" baseline="0" noProof="0" dirty="0">
                <a:ln>
                  <a:noFill/>
                </a:ln>
                <a:solidFill>
                  <a:srgbClr val="FF0000"/>
                </a:solidFill>
                <a:effectLst/>
                <a:uLnTx/>
                <a:uFillTx/>
                <a:latin typeface="+mn-ea"/>
                <a:ea typeface="Times New Roman" panose="02020603050405020304" pitchFamily="18" charset="0"/>
                <a:cs typeface="Helvetica" panose="020B0604020202020204" pitchFamily="34" charset="0"/>
              </a:rPr>
              <a:t>► </a:t>
            </a:r>
            <a:r>
              <a:rPr kumimoji="0" lang="pl-PL" sz="12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spadkowa tendencja na rynku kolejowych przewozów towarowych (zarówno pod względem masy jak i pracy przewozowej). Pod względem pracy przewozowej rynek po 1 kwartale spadł o 12,6% r/r|</a:t>
            </a:r>
            <a:br>
              <a:rPr kumimoji="0" lang="pl-PL" sz="1200" b="0" i="0"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br>
            <a:r>
              <a:rPr kumimoji="0" lang="pl-PL" sz="1200" b="0" i="1"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Operating </a:t>
            </a:r>
            <a:r>
              <a:rPr kumimoji="0" lang="pl-PL" sz="1200" b="0" i="1" u="none" strike="noStrike" kern="1200" cap="none" spc="0" normalizeH="0" baseline="0" noProof="0" dirty="0" err="1">
                <a:ln>
                  <a:noFill/>
                </a:ln>
                <a:solidFill>
                  <a:srgbClr val="44546A"/>
                </a:solidFill>
                <a:effectLst/>
                <a:uLnTx/>
                <a:uFillTx/>
                <a:latin typeface="Helvetica" panose="020B0604020202020204" pitchFamily="34" charset="0"/>
                <a:cs typeface="Helvetica" panose="020B0604020202020204" pitchFamily="34" charset="0"/>
              </a:rPr>
              <a:t>activity</a:t>
            </a:r>
            <a:r>
              <a:rPr kumimoji="0" lang="pl-PL" sz="1200" b="0" i="1"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 </a:t>
            </a:r>
            <a:r>
              <a:rPr kumimoji="0" lang="pl-PL" sz="1200" b="0" i="1" u="none" strike="noStrike" kern="1200" cap="none" spc="0" normalizeH="0" baseline="0" noProof="0" dirty="0">
                <a:ln>
                  <a:noFill/>
                </a:ln>
                <a:solidFill>
                  <a:srgbClr val="FF0000"/>
                </a:solidFill>
                <a:effectLst/>
                <a:uLnTx/>
                <a:uFillTx/>
                <a:latin typeface="+mn-ea"/>
                <a:ea typeface="Times New Roman" panose="02020603050405020304" pitchFamily="18" charset="0"/>
                <a:cs typeface="Helvetica" panose="020B0604020202020204" pitchFamily="34" charset="0"/>
              </a:rPr>
              <a:t>►</a:t>
            </a:r>
            <a:r>
              <a:rPr kumimoji="0" lang="pl-PL" sz="1200" b="0" i="1"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rPr>
              <a:t> </a:t>
            </a:r>
            <a:r>
              <a:rPr lang="en-US" i="1" dirty="0"/>
              <a:t>a downward trend in the rail freight market (both in terms of weight and workload). In terms of freight work, the market fell by 12.6% year-on-year after Q1</a:t>
            </a:r>
            <a:endParaRPr kumimoji="0" lang="pl-PL" sz="500" b="0" i="1"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endParaRPr>
          </a:p>
        </p:txBody>
      </p:sp>
      <p:sp>
        <p:nvSpPr>
          <p:cNvPr id="4" name="Prostokąt 3">
            <a:extLst>
              <a:ext uri="{FF2B5EF4-FFF2-40B4-BE49-F238E27FC236}">
                <a16:creationId xmlns:a16="http://schemas.microsoft.com/office/drawing/2014/main" id="{CBA2397A-DB94-1ED5-14D4-99677641383A}"/>
              </a:ext>
            </a:extLst>
          </p:cNvPr>
          <p:cNvSpPr/>
          <p:nvPr/>
        </p:nvSpPr>
        <p:spPr>
          <a:xfrm>
            <a:off x="6943507" y="3841635"/>
            <a:ext cx="4904565" cy="26480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65FE4708-AA81-CBF3-91BC-1DC9D0B6A88D}"/>
              </a:ext>
            </a:extLst>
          </p:cNvPr>
          <p:cNvSpPr txBox="1"/>
          <p:nvPr/>
        </p:nvSpPr>
        <p:spPr>
          <a:xfrm>
            <a:off x="6965214" y="3849817"/>
            <a:ext cx="4882858" cy="276999"/>
          </a:xfrm>
          <a:prstGeom prst="rect">
            <a:avLst/>
          </a:prstGeom>
          <a:noFill/>
        </p:spPr>
        <p:txBody>
          <a:bodyPr wrap="square">
            <a:spAutoFit/>
          </a:bodyPr>
          <a:lstStyle/>
          <a:p>
            <a:pPr algn="ctr"/>
            <a:r>
              <a:rPr lang="pl-PL" sz="1200" b="1" dirty="0">
                <a:solidFill>
                  <a:srgbClr val="44546A"/>
                </a:solidFill>
                <a:latin typeface="Helvetica" panose="020B0604020202020204" pitchFamily="34" charset="0"/>
                <a:cs typeface="Helvetica" panose="020B0604020202020204" pitchFamily="34" charset="0"/>
              </a:rPr>
              <a:t>PERSPEKTYWY / </a:t>
            </a:r>
            <a:r>
              <a:rPr lang="en-GB" sz="1200" b="1" i="1" dirty="0">
                <a:solidFill>
                  <a:srgbClr val="44546A"/>
                </a:solidFill>
                <a:latin typeface="Helvetica" panose="020B0604020202020204" pitchFamily="34" charset="0"/>
                <a:cs typeface="Helvetica" panose="020B0604020202020204" pitchFamily="34" charset="0"/>
              </a:rPr>
              <a:t>OUTLOOK</a:t>
            </a:r>
            <a:endParaRPr lang="pl-PL" sz="1200" b="1" i="1" dirty="0">
              <a:solidFill>
                <a:srgbClr val="44546A"/>
              </a:solidFill>
              <a:latin typeface="Helvetica" panose="020B0604020202020204" pitchFamily="34" charset="0"/>
              <a:cs typeface="Helvetica" panose="020B0604020202020204" pitchFamily="34" charset="0"/>
            </a:endParaRPr>
          </a:p>
        </p:txBody>
      </p:sp>
      <p:sp>
        <p:nvSpPr>
          <p:cNvPr id="6" name="Subtitle 2">
            <a:extLst>
              <a:ext uri="{FF2B5EF4-FFF2-40B4-BE49-F238E27FC236}">
                <a16:creationId xmlns:a16="http://schemas.microsoft.com/office/drawing/2014/main" id="{3D77DB3A-F175-ABBE-4C83-EAADA7D9C984}"/>
              </a:ext>
            </a:extLst>
          </p:cNvPr>
          <p:cNvSpPr txBox="1">
            <a:spLocks/>
          </p:cNvSpPr>
          <p:nvPr/>
        </p:nvSpPr>
        <p:spPr>
          <a:xfrm>
            <a:off x="6959065" y="4037510"/>
            <a:ext cx="4889007" cy="2683109"/>
          </a:xfrm>
          <a:prstGeom prst="rect">
            <a:avLst/>
          </a:prstGeom>
        </p:spPr>
        <p:txBody>
          <a:bodyPr wrap="square"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cs typeface="Helvetica" panose="020B0604020202020204" pitchFamily="34" charset="0"/>
              </a:rPr>
              <a:t>W przypadku magazynowania paliw – stabilne źródło przychodów w związku z realizacją umów zawierających tzw. klauzulę „</a:t>
            </a:r>
            <a:r>
              <a:rPr lang="pl-PL" sz="900" dirty="0" err="1">
                <a:solidFill>
                  <a:srgbClr val="44546A"/>
                </a:solidFill>
                <a:latin typeface="Helvetica" panose="020B0604020202020204" pitchFamily="34" charset="0"/>
                <a:cs typeface="Helvetica" panose="020B0604020202020204" pitchFamily="34" charset="0"/>
              </a:rPr>
              <a:t>take</a:t>
            </a:r>
            <a:r>
              <a:rPr lang="pl-PL" sz="900" dirty="0">
                <a:solidFill>
                  <a:srgbClr val="44546A"/>
                </a:solidFill>
                <a:latin typeface="Helvetica" panose="020B0604020202020204" pitchFamily="34" charset="0"/>
                <a:cs typeface="Helvetica" panose="020B0604020202020204" pitchFamily="34" charset="0"/>
              </a:rPr>
              <a:t> </a:t>
            </a:r>
            <a:r>
              <a:rPr lang="pl-PL" sz="900" dirty="0" err="1">
                <a:solidFill>
                  <a:srgbClr val="44546A"/>
                </a:solidFill>
                <a:latin typeface="Helvetica" panose="020B0604020202020204" pitchFamily="34" charset="0"/>
                <a:cs typeface="Helvetica" panose="020B0604020202020204" pitchFamily="34" charset="0"/>
              </a:rPr>
              <a:t>or</a:t>
            </a:r>
            <a:r>
              <a:rPr lang="pl-PL" sz="900" dirty="0">
                <a:solidFill>
                  <a:srgbClr val="44546A"/>
                </a:solidFill>
                <a:latin typeface="Helvetica" panose="020B0604020202020204" pitchFamily="34" charset="0"/>
                <a:cs typeface="Helvetica" panose="020B0604020202020204" pitchFamily="34" charset="0"/>
              </a:rPr>
              <a:t> </a:t>
            </a:r>
            <a:r>
              <a:rPr lang="pl-PL" sz="900" dirty="0" err="1">
                <a:solidFill>
                  <a:srgbClr val="44546A"/>
                </a:solidFill>
                <a:latin typeface="Helvetica" panose="020B0604020202020204" pitchFamily="34" charset="0"/>
                <a:cs typeface="Helvetica" panose="020B0604020202020204" pitchFamily="34" charset="0"/>
              </a:rPr>
              <a:t>pay</a:t>
            </a:r>
            <a:r>
              <a:rPr lang="pl-PL" sz="900" dirty="0">
                <a:solidFill>
                  <a:srgbClr val="44546A"/>
                </a:solidFill>
                <a:latin typeface="Helvetica" panose="020B0604020202020204" pitchFamily="34" charset="0"/>
                <a:cs typeface="Helvetica" panose="020B0604020202020204" pitchFamily="34" charset="0"/>
              </a:rPr>
              <a:t>” </a:t>
            </a:r>
            <a:br>
              <a:rPr lang="pl-PL" sz="900" dirty="0">
                <a:solidFill>
                  <a:srgbClr val="44546A"/>
                </a:solidFill>
                <a:latin typeface="Helvetica" panose="020B0604020202020204" pitchFamily="34"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In the case of fuel storage, a stable source of revenue in connection with the implementation of contracts containing a so-called "take or pay" clause</a:t>
            </a:r>
            <a:endParaRPr lang="pl-PL" sz="900" i="1"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endParaRPr lang="pl-PL" sz="300" i="1" dirty="0">
              <a:solidFill>
                <a:srgbClr val="44546A"/>
              </a:solidFill>
              <a:highlight>
                <a:srgbClr val="FFFF00"/>
              </a:highlight>
              <a:latin typeface="Helvetica" panose="020B0604020202020204" pitchFamily="34" charset="0"/>
              <a:ea typeface="Helvetica Neue" charset="0"/>
              <a:cs typeface="Helvetica" panose="020B0604020202020204" pitchFamily="34" charset="0"/>
            </a:endParaRPr>
          </a:p>
          <a:p>
            <a:pPr algn="l">
              <a:lnSpc>
                <a:spcPct val="114000"/>
              </a:lnSpc>
              <a:spcBef>
                <a:spcPts val="300"/>
              </a:spcBef>
              <a:defRPr/>
            </a:pPr>
            <a:r>
              <a:rPr lang="pl-PL" sz="900" dirty="0">
                <a:solidFill>
                  <a:srgbClr val="44546A"/>
                </a:solidFill>
                <a:latin typeface="Helvetica" panose="020B0604020202020204" pitchFamily="34" charset="0"/>
                <a:ea typeface="Helvetica Neue" charset="0"/>
                <a:cs typeface="Helvetica" panose="020B0604020202020204" pitchFamily="34" charset="0"/>
              </a:rPr>
              <a:t>Dalsze rozwijanie spółki Olavion: pozyskiwanie kolejnych lokomotyw i maszynistów, poszerzanie współpracy z podwykonawcami</a:t>
            </a:r>
            <a:br>
              <a:rPr lang="pl-PL" sz="900" dirty="0">
                <a:solidFill>
                  <a:srgbClr val="44546A"/>
                </a:solidFill>
                <a:latin typeface="Helvetica" panose="020B0604020202020204" pitchFamily="34" charset="0"/>
                <a:ea typeface="Helvetica Neue"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Further development of Olavion: acquisition of more locomotives and drivers, expansion of cooperation with subcontractors</a:t>
            </a:r>
            <a:endParaRPr lang="pl-PL" sz="900"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endParaRPr lang="pl-PL" sz="300" dirty="0">
              <a:solidFill>
                <a:srgbClr val="44546A"/>
              </a:solidFill>
              <a:latin typeface="Helvetica" panose="020B0604020202020204" pitchFamily="34" charset="0"/>
              <a:ea typeface="Helvetica Neue" charset="0"/>
              <a:cs typeface="Helvetica" panose="020B0604020202020204" pitchFamily="34" charset="0"/>
            </a:endParaRPr>
          </a:p>
          <a:p>
            <a:pPr algn="l">
              <a:lnSpc>
                <a:spcPct val="114000"/>
              </a:lnSpc>
              <a:spcBef>
                <a:spcPts val="300"/>
              </a:spcBef>
              <a:defRPr/>
            </a:pPr>
            <a:r>
              <a:rPr lang="pl-PL" sz="900" dirty="0">
                <a:solidFill>
                  <a:srgbClr val="44546A"/>
                </a:solidFill>
                <a:latin typeface="Helvetica" panose="020B0604020202020204" pitchFamily="34" charset="0"/>
                <a:ea typeface="Helvetica Neue" charset="0"/>
                <a:cs typeface="Helvetica" panose="020B0604020202020204" pitchFamily="34" charset="0"/>
              </a:rPr>
              <a:t>W przypadku utrzymania się trendu spadku poziomu przewozów, będący m.in. konsekwencją niekorzystnej sytuacji na rynku importu paliw płynnych, możliwe jest pogorszenie wyników w kolejnych okresach</a:t>
            </a:r>
            <a:br>
              <a:rPr lang="pl-PL" sz="900" dirty="0">
                <a:solidFill>
                  <a:srgbClr val="44546A"/>
                </a:solidFill>
                <a:latin typeface="Helvetica" panose="020B0604020202020204" pitchFamily="34" charset="0"/>
                <a:ea typeface="Helvetica Neue"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In the event that the trend of declining transport levels continues, being, inter alia, a consequence of the </a:t>
            </a:r>
            <a:r>
              <a:rPr lang="en-US" sz="900" i="1" dirty="0" err="1">
                <a:solidFill>
                  <a:srgbClr val="44546A"/>
                </a:solidFill>
                <a:latin typeface="Helvetica" panose="020B0604020202020204" pitchFamily="34" charset="0"/>
                <a:ea typeface="Helvetica Neue" charset="0"/>
                <a:cs typeface="Helvetica" panose="020B0604020202020204" pitchFamily="34" charset="0"/>
              </a:rPr>
              <a:t>unfavourable</a:t>
            </a:r>
            <a:r>
              <a:rPr lang="en-US" sz="900" i="1" dirty="0">
                <a:solidFill>
                  <a:srgbClr val="44546A"/>
                </a:solidFill>
                <a:latin typeface="Helvetica" panose="020B0604020202020204" pitchFamily="34" charset="0"/>
                <a:ea typeface="Helvetica Neue" charset="0"/>
                <a:cs typeface="Helvetica" panose="020B0604020202020204" pitchFamily="34" charset="0"/>
              </a:rPr>
              <a:t> situation on the liquid fuel import market, it is possible that results will decline in subsequent periods</a:t>
            </a:r>
            <a:endParaRPr lang="pl-PL" sz="900" i="1" dirty="0">
              <a:solidFill>
                <a:srgbClr val="44546A"/>
              </a:solidFill>
              <a:latin typeface="Helvetica" panose="020B0604020202020204" pitchFamily="34" charset="0"/>
              <a:ea typeface="Helvetica Neue" charset="0"/>
              <a:cs typeface="Helvetica" panose="020B0604020202020204" pitchFamily="34" charset="0"/>
            </a:endParaRPr>
          </a:p>
          <a:p>
            <a:pPr indent="-173990" algn="l">
              <a:lnSpc>
                <a:spcPct val="100000"/>
              </a:lnSpc>
              <a:spcBef>
                <a:spcPts val="300"/>
              </a:spcBef>
            </a:pPr>
            <a:endParaRPr lang="pl-PL" sz="300" i="1" dirty="0">
              <a:solidFill>
                <a:srgbClr val="44546A"/>
              </a:solidFill>
              <a:highlight>
                <a:srgbClr val="FFFF00"/>
              </a:highlight>
              <a:latin typeface="Helvetica" panose="020B0604020202020204" pitchFamily="34" charset="0"/>
              <a:ea typeface="Helvetica Neue" charset="0"/>
              <a:cs typeface="Helvetica" panose="020B0604020202020204" pitchFamily="34" charset="0"/>
            </a:endParaRPr>
          </a:p>
        </p:txBody>
      </p:sp>
      <p:pic>
        <p:nvPicPr>
          <p:cNvPr id="7" name="Picture 2" descr="Dodać Nowy Przycisk Plus | darmowa Ikony">
            <a:extLst>
              <a:ext uri="{FF2B5EF4-FFF2-40B4-BE49-F238E27FC236}">
                <a16:creationId xmlns:a16="http://schemas.microsoft.com/office/drawing/2014/main" id="{BD5D2D4E-5F9C-5811-5B49-3EDE5523ED39}"/>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9235" y="4132240"/>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Very Basic Minus Icon | Windows 8 Iconset | Icons8">
            <a:extLst>
              <a:ext uri="{FF2B5EF4-FFF2-40B4-BE49-F238E27FC236}">
                <a16:creationId xmlns:a16="http://schemas.microsoft.com/office/drawing/2014/main" id="{9B2F8630-404F-0292-E588-539826D1B34C}"/>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1592" t="6503" r="5659" b="4729"/>
          <a:stretch/>
        </p:blipFill>
        <p:spPr bwMode="auto">
          <a:xfrm>
            <a:off x="6949447" y="5524358"/>
            <a:ext cx="186760" cy="2003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dać Nowy Przycisk Plus | darmowa Ikony">
            <a:extLst>
              <a:ext uri="{FF2B5EF4-FFF2-40B4-BE49-F238E27FC236}">
                <a16:creationId xmlns:a16="http://schemas.microsoft.com/office/drawing/2014/main" id="{7C29DDEB-A711-AFC3-8BF3-1FC25FD18BE4}"/>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3507" y="4801492"/>
            <a:ext cx="180000"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75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1">
            <a:extLst>
              <a:ext uri="{FF2B5EF4-FFF2-40B4-BE49-F238E27FC236}">
                <a16:creationId xmlns:a16="http://schemas.microsoft.com/office/drawing/2014/main" id="{755FDE13-8F60-6121-ED1F-1BF214F20BCB}"/>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24</a:t>
            </a:fld>
            <a:endParaRPr lang="pl-PL" dirty="0"/>
          </a:p>
        </p:txBody>
      </p:sp>
      <p:sp>
        <p:nvSpPr>
          <p:cNvPr id="11" name="Tytuł 2">
            <a:extLst>
              <a:ext uri="{FF2B5EF4-FFF2-40B4-BE49-F238E27FC236}">
                <a16:creationId xmlns:a16="http://schemas.microsoft.com/office/drawing/2014/main" id="{07DBB8B1-8622-8877-7DF7-96EF82F6937E}"/>
              </a:ext>
            </a:extLst>
          </p:cNvPr>
          <p:cNvSpPr>
            <a:spLocks noGrp="1"/>
          </p:cNvSpPr>
          <p:nvPr>
            <p:ph type="title"/>
          </p:nvPr>
        </p:nvSpPr>
        <p:spPr>
          <a:xfrm>
            <a:off x="663964" y="181614"/>
            <a:ext cx="11210165" cy="529840"/>
          </a:xfrm>
        </p:spPr>
        <p:txBody>
          <a:bodyPr>
            <a:normAutofit/>
          </a:bodyPr>
          <a:lstStyle/>
          <a:p>
            <a:r>
              <a:rPr lang="pl-PL" dirty="0"/>
              <a:t>PALIWA STAŁE / </a:t>
            </a:r>
            <a:r>
              <a:rPr lang="pl-PL" i="1" dirty="0"/>
              <a:t>SOLID FUEL</a:t>
            </a:r>
            <a:r>
              <a:rPr lang="en-GB" i="1" dirty="0"/>
              <a:t> </a:t>
            </a:r>
            <a:endParaRPr lang="pl-PL" dirty="0"/>
          </a:p>
        </p:txBody>
      </p:sp>
      <p:sp>
        <p:nvSpPr>
          <p:cNvPr id="15" name="PoleTekstowe 34">
            <a:extLst>
              <a:ext uri="{FF2B5EF4-FFF2-40B4-BE49-F238E27FC236}">
                <a16:creationId xmlns:a16="http://schemas.microsoft.com/office/drawing/2014/main" id="{0C5249E2-3C8D-B7B0-83DF-1C7ACB98ED70}"/>
              </a:ext>
            </a:extLst>
          </p:cNvPr>
          <p:cNvSpPr txBox="1">
            <a:spLocks noChangeArrowheads="1"/>
          </p:cNvSpPr>
          <p:nvPr/>
        </p:nvSpPr>
        <p:spPr bwMode="auto">
          <a:xfrm>
            <a:off x="6998992" y="1800159"/>
            <a:ext cx="4556924" cy="2235550"/>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lnSpc>
                <a:spcPct val="100000"/>
              </a:lnSpc>
              <a:spcBef>
                <a:spcPts val="600"/>
              </a:spcBef>
            </a:pPr>
            <a:r>
              <a:rPr lang="pl-PL" sz="1400" dirty="0">
                <a:latin typeface="Helvetica" panose="020B0604020202020204" pitchFamily="34" charset="0"/>
                <a:cs typeface="Helvetica" panose="020B0604020202020204" pitchFamily="34" charset="0"/>
              </a:rPr>
              <a:t>Wyniki segmentu Paliwa Stałe w II kwartale 2023 r. zawierają wyniki osiągnięte przez UNIMOT z prowadzonej działalności polegającej na obrocie węglem, a w III kwartale 2023 r. również wyniki </a:t>
            </a:r>
            <a:r>
              <a:rPr lang="en-US" sz="1400" dirty="0">
                <a:latin typeface="Helvetica" panose="020B0604020202020204" pitchFamily="34" charset="0"/>
                <a:cs typeface="Helvetica" panose="020B0604020202020204" pitchFamily="34" charset="0"/>
              </a:rPr>
              <a:t>Unimot Commodities sp. z </a:t>
            </a:r>
            <a:r>
              <a:rPr lang="en-US" sz="1400" dirty="0" err="1">
                <a:latin typeface="Helvetica" panose="020B0604020202020204" pitchFamily="34" charset="0"/>
                <a:cs typeface="Helvetica" panose="020B0604020202020204" pitchFamily="34" charset="0"/>
              </a:rPr>
              <a:t>o.o</a:t>
            </a:r>
            <a:r>
              <a:rPr lang="pl-PL" sz="1400" dirty="0">
                <a:latin typeface="Helvetica" panose="020B0604020202020204" pitchFamily="34" charset="0"/>
                <a:cs typeface="Helvetica" panose="020B0604020202020204" pitchFamily="34" charset="0"/>
              </a:rPr>
              <a:t>.</a:t>
            </a:r>
          </a:p>
          <a:p>
            <a:pPr algn="l">
              <a:lnSpc>
                <a:spcPct val="100000"/>
              </a:lnSpc>
              <a:spcBef>
                <a:spcPts val="600"/>
              </a:spcBef>
            </a:pPr>
            <a:r>
              <a:rPr lang="en-US" sz="1400" i="1" dirty="0">
                <a:latin typeface="Helvetica" panose="020B0604020202020204" pitchFamily="34" charset="0"/>
                <a:cs typeface="Helvetica" panose="020B0604020202020204" pitchFamily="34" charset="0"/>
              </a:rPr>
              <a:t>The results of the Coal segment in </a:t>
            </a:r>
            <a:r>
              <a:rPr lang="pl-PL" sz="1400" i="1" dirty="0">
                <a:latin typeface="Helvetica" panose="020B0604020202020204" pitchFamily="34" charset="0"/>
                <a:cs typeface="Helvetica" panose="020B0604020202020204" pitchFamily="34" charset="0"/>
              </a:rPr>
              <a:t>Q2</a:t>
            </a:r>
            <a:r>
              <a:rPr lang="en-US" sz="1400" i="1" dirty="0">
                <a:latin typeface="Helvetica" panose="020B0604020202020204" pitchFamily="34" charset="0"/>
                <a:cs typeface="Helvetica" panose="020B0604020202020204" pitchFamily="34" charset="0"/>
              </a:rPr>
              <a:t> 2023 include the results achieved by UNIMOT from its coal trading activities</a:t>
            </a:r>
            <a:r>
              <a:rPr lang="pl-PL" sz="1400" i="1" dirty="0">
                <a:latin typeface="Helvetica" panose="020B0604020202020204" pitchFamily="34" charset="0"/>
                <a:cs typeface="Helvetica" panose="020B0604020202020204" pitchFamily="34" charset="0"/>
              </a:rPr>
              <a:t> and in Q3 2023 </a:t>
            </a:r>
            <a:r>
              <a:rPr lang="en-US" sz="1400" dirty="0">
                <a:latin typeface="Helvetica" panose="020B0604020202020204" pitchFamily="34" charset="0"/>
                <a:cs typeface="Helvetica" panose="020B0604020202020204" pitchFamily="34" charset="0"/>
              </a:rPr>
              <a:t>Unimot Commodities</a:t>
            </a:r>
            <a:r>
              <a:rPr lang="pl-PL" sz="1400" dirty="0">
                <a:latin typeface="Helvetica" panose="020B0604020202020204" pitchFamily="34" charset="0"/>
                <a:cs typeface="Helvetica" panose="020B0604020202020204" pitchFamily="34" charset="0"/>
              </a:rPr>
              <a:t>’ </a:t>
            </a:r>
            <a:r>
              <a:rPr lang="en-AU" sz="1400" dirty="0">
                <a:latin typeface="Helvetica" panose="020B0604020202020204" pitchFamily="34" charset="0"/>
                <a:cs typeface="Helvetica" panose="020B0604020202020204" pitchFamily="34" charset="0"/>
              </a:rPr>
              <a:t>financials also</a:t>
            </a:r>
            <a:endParaRPr lang="en-AU" sz="1400" i="1" dirty="0">
              <a:highlight>
                <a:srgbClr val="FFFF00"/>
              </a:highlight>
              <a:latin typeface="Helvetica" panose="020B0604020202020204" pitchFamily="34" charset="0"/>
              <a:cs typeface="Helvetica" panose="020B0604020202020204" pitchFamily="34" charset="0"/>
            </a:endParaRPr>
          </a:p>
        </p:txBody>
      </p:sp>
      <p:graphicFrame>
        <p:nvGraphicFramePr>
          <p:cNvPr id="4" name="Tabela 3">
            <a:extLst>
              <a:ext uri="{FF2B5EF4-FFF2-40B4-BE49-F238E27FC236}">
                <a16:creationId xmlns:a16="http://schemas.microsoft.com/office/drawing/2014/main" id="{06FF3EB6-8E25-5EC8-B71B-70AA71582A40}"/>
              </a:ext>
            </a:extLst>
          </p:cNvPr>
          <p:cNvGraphicFramePr>
            <a:graphicFrameLocks noGrp="1"/>
          </p:cNvGraphicFramePr>
          <p:nvPr>
            <p:extLst>
              <p:ext uri="{D42A27DB-BD31-4B8C-83A1-F6EECF244321}">
                <p14:modId xmlns:p14="http://schemas.microsoft.com/office/powerpoint/2010/main" val="3639974903"/>
              </p:ext>
            </p:extLst>
          </p:nvPr>
        </p:nvGraphicFramePr>
        <p:xfrm>
          <a:off x="706248" y="1606549"/>
          <a:ext cx="6121272" cy="2191885"/>
        </p:xfrm>
        <a:graphic>
          <a:graphicData uri="http://schemas.openxmlformats.org/drawingml/2006/table">
            <a:tbl>
              <a:tblPr firstRow="1" firstCol="1" bandRow="1">
                <a:tableStyleId>{BC89EF96-8CEA-46FF-86C4-4CE0E7609802}</a:tableStyleId>
              </a:tblPr>
              <a:tblGrid>
                <a:gridCol w="4130873">
                  <a:extLst>
                    <a:ext uri="{9D8B030D-6E8A-4147-A177-3AD203B41FA5}">
                      <a16:colId xmlns:a16="http://schemas.microsoft.com/office/drawing/2014/main" val="3687506567"/>
                    </a:ext>
                  </a:extLst>
                </a:gridCol>
                <a:gridCol w="1081960">
                  <a:extLst>
                    <a:ext uri="{9D8B030D-6E8A-4147-A177-3AD203B41FA5}">
                      <a16:colId xmlns:a16="http://schemas.microsoft.com/office/drawing/2014/main" val="4026314591"/>
                    </a:ext>
                  </a:extLst>
                </a:gridCol>
                <a:gridCol w="908439">
                  <a:extLst>
                    <a:ext uri="{9D8B030D-6E8A-4147-A177-3AD203B41FA5}">
                      <a16:colId xmlns:a16="http://schemas.microsoft.com/office/drawing/2014/main" val="3298388904"/>
                    </a:ext>
                  </a:extLst>
                </a:gridCol>
              </a:tblGrid>
              <a:tr h="629117">
                <a:tc>
                  <a:txBody>
                    <a:bodyPr/>
                    <a:lstStyle/>
                    <a:p>
                      <a:pPr>
                        <a:lnSpc>
                          <a:spcPct val="115000"/>
                        </a:lnSpc>
                        <a:spcAft>
                          <a:spcPts val="1000"/>
                        </a:spcAft>
                      </a:pPr>
                      <a:r>
                        <a:rPr lang="pl-PL" sz="1600" dirty="0">
                          <a:solidFill>
                            <a:srgbClr val="44546A"/>
                          </a:solidFill>
                          <a:effectLst/>
                        </a:rPr>
                        <a:t>w mln zł / </a:t>
                      </a:r>
                      <a:r>
                        <a:rPr lang="pl-PL" sz="1600" i="1" dirty="0">
                          <a:solidFill>
                            <a:srgbClr val="44546A"/>
                          </a:solidFill>
                          <a:effectLst/>
                        </a:rPr>
                        <a:t>PLN </a:t>
                      </a:r>
                      <a:r>
                        <a:rPr lang="pl-PL" sz="1600" i="1" dirty="0" err="1">
                          <a:solidFill>
                            <a:srgbClr val="44546A"/>
                          </a:solidFill>
                          <a:effectLst/>
                        </a:rPr>
                        <a:t>million</a:t>
                      </a:r>
                      <a:endParaRPr lang="pl-PL" sz="16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02235" algn="ctr">
                        <a:lnSpc>
                          <a:spcPct val="115000"/>
                        </a:lnSpc>
                        <a:spcAft>
                          <a:spcPts val="1000"/>
                        </a:spcAft>
                      </a:pPr>
                      <a:r>
                        <a:rPr lang="pl-PL" sz="1600" dirty="0">
                          <a:solidFill>
                            <a:srgbClr val="44546A"/>
                          </a:solidFill>
                          <a:effectLst/>
                        </a:rPr>
                        <a:t>1Q 2024</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02235" algn="ctr">
                        <a:lnSpc>
                          <a:spcPct val="115000"/>
                        </a:lnSpc>
                        <a:spcAft>
                          <a:spcPts val="1000"/>
                        </a:spcAft>
                      </a:pPr>
                      <a:r>
                        <a:rPr lang="pl-PL" sz="1600" dirty="0">
                          <a:solidFill>
                            <a:srgbClr val="44546A"/>
                          </a:solidFill>
                          <a:effectLst/>
                        </a:rPr>
                        <a:t>1Q 2023</a:t>
                      </a:r>
                      <a:endPar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444094"/>
                  </a:ext>
                </a:extLst>
              </a:tr>
              <a:tr h="409324">
                <a:tc>
                  <a:txBody>
                    <a:bodyPr/>
                    <a:lstStyle/>
                    <a:p>
                      <a:pPr>
                        <a:lnSpc>
                          <a:spcPct val="100000"/>
                        </a:lnSpc>
                        <a:spcAft>
                          <a:spcPts val="0"/>
                        </a:spcAft>
                      </a:pPr>
                      <a:r>
                        <a:rPr lang="pl-PL" sz="1600" dirty="0">
                          <a:solidFill>
                            <a:srgbClr val="44546A"/>
                          </a:solidFill>
                          <a:effectLst/>
                        </a:rPr>
                        <a:t>Wolumen sprzedaży węgla (T) </a:t>
                      </a:r>
                    </a:p>
                    <a:p>
                      <a:pPr>
                        <a:lnSpc>
                          <a:spcPct val="100000"/>
                        </a:lnSpc>
                        <a:spcAft>
                          <a:spcPts val="0"/>
                        </a:spcAft>
                      </a:pPr>
                      <a:r>
                        <a:rPr lang="pl-PL" sz="1600" dirty="0" err="1">
                          <a:solidFill>
                            <a:srgbClr val="44546A"/>
                          </a:solidFill>
                          <a:effectLst/>
                        </a:rPr>
                        <a:t>Coal</a:t>
                      </a:r>
                      <a:r>
                        <a:rPr lang="pl-PL" sz="1600" dirty="0">
                          <a:solidFill>
                            <a:srgbClr val="44546A"/>
                          </a:solidFill>
                          <a:effectLst/>
                        </a:rPr>
                        <a:t> </a:t>
                      </a:r>
                      <a:r>
                        <a:rPr lang="pl-PL" sz="1600" dirty="0" err="1">
                          <a:solidFill>
                            <a:srgbClr val="44546A"/>
                          </a:solidFill>
                          <a:effectLst/>
                        </a:rPr>
                        <a:t>sales</a:t>
                      </a:r>
                      <a:r>
                        <a:rPr lang="pl-PL" sz="1600" dirty="0">
                          <a:solidFill>
                            <a:srgbClr val="44546A"/>
                          </a:solidFill>
                          <a:effectLst/>
                        </a:rPr>
                        <a:t> </a:t>
                      </a:r>
                      <a:r>
                        <a:rPr lang="pl-PL" sz="1600" dirty="0" err="1">
                          <a:solidFill>
                            <a:srgbClr val="44546A"/>
                          </a:solidFill>
                          <a:effectLst/>
                        </a:rPr>
                        <a:t>volume</a:t>
                      </a:r>
                      <a:r>
                        <a:rPr lang="pl-PL" sz="1600" dirty="0">
                          <a:solidFill>
                            <a:srgbClr val="44546A"/>
                          </a:solidFill>
                          <a:effectLst/>
                        </a:rPr>
                        <a:t> (T)</a:t>
                      </a:r>
                      <a:endParaRPr lang="pl-PL" sz="16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alpha val="20000"/>
                      </a:srgbClr>
                    </a:solidFill>
                  </a:tcPr>
                </a:tc>
                <a:tc>
                  <a:txBody>
                    <a:bodyPr/>
                    <a:lstStyle/>
                    <a:p>
                      <a:pPr indent="101600" algn="r">
                        <a:lnSpc>
                          <a:spcPct val="115000"/>
                        </a:lnSpc>
                        <a:spcAft>
                          <a:spcPts val="1000"/>
                        </a:spcAft>
                      </a:pPr>
                      <a:r>
                        <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42 404</a:t>
                      </a: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alpha val="20000"/>
                      </a:srgbClr>
                    </a:solidFill>
                  </a:tcPr>
                </a:tc>
                <a:tc>
                  <a:txBody>
                    <a:bodyPr/>
                    <a:lstStyle/>
                    <a:p>
                      <a:pPr indent="101600" algn="r">
                        <a:lnSpc>
                          <a:spcPct val="115000"/>
                        </a:lnSpc>
                        <a:spcAft>
                          <a:spcPts val="1000"/>
                        </a:spcAft>
                      </a:pPr>
                      <a:r>
                        <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4 970</a:t>
                      </a:r>
                    </a:p>
                  </a:txBody>
                  <a:tcPr marL="44450" marR="4445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A6A6">
                        <a:alpha val="20000"/>
                      </a:srgbClr>
                    </a:solidFill>
                  </a:tcPr>
                </a:tc>
                <a:extLst>
                  <a:ext uri="{0D108BD9-81ED-4DB2-BD59-A6C34878D82A}">
                    <a16:rowId xmlns:a16="http://schemas.microsoft.com/office/drawing/2014/main" val="444268375"/>
                  </a:ext>
                </a:extLst>
              </a:tr>
              <a:tr h="492697">
                <a:tc>
                  <a:txBody>
                    <a:bodyPr/>
                    <a:lstStyle/>
                    <a:p>
                      <a:pPr>
                        <a:lnSpc>
                          <a:spcPct val="115000"/>
                        </a:lnSpc>
                        <a:spcAft>
                          <a:spcPts val="1000"/>
                        </a:spcAft>
                      </a:pPr>
                      <a:r>
                        <a:rPr lang="pl-PL" sz="1600" dirty="0">
                          <a:solidFill>
                            <a:srgbClr val="44546A"/>
                          </a:solidFill>
                          <a:effectLst/>
                        </a:rPr>
                        <a:t>Przychody ogółem / </a:t>
                      </a:r>
                      <a:r>
                        <a:rPr lang="pl-PL" sz="1600" i="1" dirty="0">
                          <a:solidFill>
                            <a:srgbClr val="44546A"/>
                          </a:solidFill>
                          <a:effectLst/>
                        </a:rPr>
                        <a:t>Total </a:t>
                      </a:r>
                      <a:r>
                        <a:rPr lang="pl-PL" sz="1600" i="1" dirty="0" err="1">
                          <a:solidFill>
                            <a:srgbClr val="44546A"/>
                          </a:solidFill>
                          <a:effectLst/>
                        </a:rPr>
                        <a:t>revenues</a:t>
                      </a:r>
                      <a:endParaRPr lang="pl-PL" sz="16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15000"/>
                        </a:lnSpc>
                        <a:spcAft>
                          <a:spcPts val="1000"/>
                        </a:spcAft>
                      </a:pPr>
                      <a:r>
                        <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26,2</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15000"/>
                        </a:lnSpc>
                        <a:spcAft>
                          <a:spcPts val="1000"/>
                        </a:spcAft>
                      </a:pPr>
                      <a:r>
                        <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5,4</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5773974"/>
                  </a:ext>
                </a:extLst>
              </a:tr>
              <a:tr h="582391">
                <a:tc>
                  <a:txBody>
                    <a:bodyPr/>
                    <a:lstStyle/>
                    <a:p>
                      <a:pPr>
                        <a:lnSpc>
                          <a:spcPct val="115000"/>
                        </a:lnSpc>
                        <a:spcAft>
                          <a:spcPts val="1000"/>
                        </a:spcAft>
                      </a:pPr>
                      <a:r>
                        <a:rPr lang="pl-PL" sz="1600" dirty="0">
                          <a:solidFill>
                            <a:srgbClr val="44546A"/>
                          </a:solidFill>
                          <a:effectLst/>
                        </a:rPr>
                        <a:t>EBITDA skorygowana / </a:t>
                      </a:r>
                      <a:r>
                        <a:rPr lang="pl-PL" sz="1600" i="1" dirty="0" err="1">
                          <a:solidFill>
                            <a:srgbClr val="44546A"/>
                          </a:solidFill>
                          <a:effectLst/>
                        </a:rPr>
                        <a:t>Adjusted</a:t>
                      </a:r>
                      <a:r>
                        <a:rPr lang="pl-PL" sz="1600" i="1" dirty="0">
                          <a:solidFill>
                            <a:srgbClr val="44546A"/>
                          </a:solidFill>
                          <a:effectLst/>
                        </a:rPr>
                        <a:t> EBITDA</a:t>
                      </a:r>
                      <a:endParaRPr lang="pl-PL" sz="160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A6A6">
                        <a:alpha val="20000"/>
                      </a:srgbClr>
                    </a:solidFill>
                  </a:tcPr>
                </a:tc>
                <a:tc>
                  <a:txBody>
                    <a:bodyPr/>
                    <a:lstStyle/>
                    <a:p>
                      <a:pPr indent="101600" algn="r">
                        <a:lnSpc>
                          <a:spcPct val="115000"/>
                        </a:lnSpc>
                        <a:spcAft>
                          <a:spcPts val="1000"/>
                        </a:spcAft>
                      </a:pPr>
                      <a:r>
                        <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-1,7</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A6A6">
                        <a:alpha val="20000"/>
                      </a:srgbClr>
                    </a:solidFill>
                  </a:tcPr>
                </a:tc>
                <a:tc>
                  <a:txBody>
                    <a:bodyPr/>
                    <a:lstStyle/>
                    <a:p>
                      <a:pPr indent="101600" algn="r">
                        <a:lnSpc>
                          <a:spcPct val="115000"/>
                        </a:lnSpc>
                        <a:spcAft>
                          <a:spcPts val="1000"/>
                        </a:spcAft>
                      </a:pPr>
                      <a:r>
                        <a:rPr lang="pl-PL" sz="16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0,5</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A6A6">
                        <a:alpha val="20000"/>
                      </a:srgbClr>
                    </a:solidFill>
                  </a:tcPr>
                </a:tc>
                <a:extLst>
                  <a:ext uri="{0D108BD9-81ED-4DB2-BD59-A6C34878D82A}">
                    <a16:rowId xmlns:a16="http://schemas.microsoft.com/office/drawing/2014/main" val="810471692"/>
                  </a:ext>
                </a:extLst>
              </a:tr>
            </a:tbl>
          </a:graphicData>
        </a:graphic>
      </p:graphicFrame>
      <p:sp>
        <p:nvSpPr>
          <p:cNvPr id="2" name="PoleTekstowe 34">
            <a:extLst>
              <a:ext uri="{FF2B5EF4-FFF2-40B4-BE49-F238E27FC236}">
                <a16:creationId xmlns:a16="http://schemas.microsoft.com/office/drawing/2014/main" id="{3D5942B0-B84D-07CD-7764-54D853812E98}"/>
              </a:ext>
            </a:extLst>
          </p:cNvPr>
          <p:cNvSpPr txBox="1">
            <a:spLocks noChangeArrowheads="1"/>
          </p:cNvSpPr>
          <p:nvPr/>
        </p:nvSpPr>
        <p:spPr bwMode="auto">
          <a:xfrm>
            <a:off x="268873" y="4164605"/>
            <a:ext cx="6619290" cy="1850830"/>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lvl="0" indent="-171450" algn="l" fontAlgn="base">
              <a:lnSpc>
                <a:spcPct val="100000"/>
              </a:lnSpc>
              <a:spcBef>
                <a:spcPts val="600"/>
              </a:spcBef>
              <a:buFont typeface="Wingdings" panose="05000000000000000000" pitchFamily="2" charset="2"/>
              <a:buChar char="§"/>
            </a:pPr>
            <a:r>
              <a:rPr lang="pl-PL" dirty="0">
                <a:latin typeface="Helvetica" panose="020B0604020202020204" pitchFamily="34" charset="0"/>
                <a:cs typeface="Helvetica" panose="020B0604020202020204" pitchFamily="34" charset="0"/>
              </a:rPr>
              <a:t>Sytuacja rynkowa </a:t>
            </a:r>
            <a:r>
              <a:rPr lang="pl-PL" dirty="0">
                <a:solidFill>
                  <a:srgbClr val="FF0000"/>
                </a:solidFill>
                <a:latin typeface="Helvetica" panose="020B0604020202020204" pitchFamily="34" charset="0"/>
                <a:ea typeface="Times New Roman" panose="02020603050405020304" pitchFamily="18" charset="0"/>
                <a:cs typeface="Helvetica" panose="020B0604020202020204" pitchFamily="34" charset="0"/>
              </a:rPr>
              <a:t>►</a:t>
            </a:r>
            <a:r>
              <a:rPr lang="pl-PL" dirty="0">
                <a:latin typeface="Helvetica" panose="020B0604020202020204" pitchFamily="34" charset="0"/>
                <a:cs typeface="Helvetica" panose="020B0604020202020204" pitchFamily="34" charset="0"/>
              </a:rPr>
              <a:t> w Polsce utrzymywała się wyraźna nadpodaż paliw stałych, która w połączeniu z oferowaniem przez niektóre podmioty paliw stałych po cenach znacznie odbiegających od cen rynkowych i benchmarków powodowało, że Grupa UNIMOT zrealizowała znacznie mniejsze wolumeny sprzedaży i notowała ujemne marże</a:t>
            </a:r>
            <a:br>
              <a:rPr lang="pl-PL" dirty="0">
                <a:latin typeface="Helvetica" panose="020B0604020202020204" pitchFamily="34" charset="0"/>
                <a:cs typeface="Helvetica" panose="020B0604020202020204" pitchFamily="34" charset="0"/>
              </a:rPr>
            </a:br>
            <a:r>
              <a:rPr lang="pl-PL" i="1" dirty="0">
                <a:latin typeface="Helvetica" panose="020B0604020202020204" pitchFamily="34" charset="0"/>
                <a:cs typeface="Helvetica" panose="020B0604020202020204" pitchFamily="34" charset="0"/>
              </a:rPr>
              <a:t>Market </a:t>
            </a:r>
            <a:r>
              <a:rPr lang="pl-PL" i="1" dirty="0" err="1">
                <a:latin typeface="Helvetica" panose="020B0604020202020204" pitchFamily="34" charset="0"/>
                <a:cs typeface="Helvetica" panose="020B0604020202020204" pitchFamily="34" charset="0"/>
              </a:rPr>
              <a:t>situation</a:t>
            </a:r>
            <a:r>
              <a:rPr lang="pl-PL" i="1" dirty="0">
                <a:latin typeface="Helvetica" panose="020B0604020202020204" pitchFamily="34" charset="0"/>
                <a:cs typeface="Helvetica" panose="020B0604020202020204" pitchFamily="34" charset="0"/>
              </a:rPr>
              <a:t> </a:t>
            </a:r>
            <a:r>
              <a:rPr lang="pl-PL" i="1" dirty="0">
                <a:solidFill>
                  <a:srgbClr val="FF0000"/>
                </a:solidFill>
                <a:latin typeface="Helvetica" panose="020B0604020202020204" pitchFamily="34" charset="0"/>
                <a:ea typeface="Times New Roman" panose="02020603050405020304" pitchFamily="18" charset="0"/>
                <a:cs typeface="Helvetica" panose="020B0604020202020204" pitchFamily="34" charset="0"/>
              </a:rPr>
              <a:t>►</a:t>
            </a:r>
            <a:r>
              <a:rPr lang="pl-PL" i="1" dirty="0">
                <a:latin typeface="Helvetica" panose="020B0604020202020204" pitchFamily="34" charset="0"/>
                <a:cs typeface="Helvetica" panose="020B0604020202020204" pitchFamily="34" charset="0"/>
              </a:rPr>
              <a:t> </a:t>
            </a:r>
            <a:r>
              <a:rPr lang="en-US" i="1" dirty="0"/>
              <a:t>a distinct oversupply of solid fuels persisted in Poland, which, combined with the fact that some entities offered solid fuels at prices significantly differing from market prices and benchmarks, caused the UNIMOT Group to </a:t>
            </a:r>
            <a:r>
              <a:rPr lang="en-US" i="1" dirty="0" err="1"/>
              <a:t>realise</a:t>
            </a:r>
            <a:r>
              <a:rPr lang="en-US" i="1" dirty="0"/>
              <a:t> significantly lower sales volumes and record negative margins</a:t>
            </a:r>
            <a:endParaRPr kumimoji="0" lang="pl-PL" sz="1000" b="0" i="1" u="none" strike="noStrike" kern="1200" cap="none" spc="0" normalizeH="0" baseline="0" noProof="0" dirty="0">
              <a:ln>
                <a:noFill/>
              </a:ln>
              <a:solidFill>
                <a:srgbClr val="44546A"/>
              </a:solidFill>
              <a:effectLst/>
              <a:uLnTx/>
              <a:uFillTx/>
              <a:latin typeface="Helvetica" panose="020B0604020202020204" pitchFamily="34" charset="0"/>
              <a:cs typeface="Helvetica" panose="020B0604020202020204" pitchFamily="34" charset="0"/>
            </a:endParaRPr>
          </a:p>
          <a:p>
            <a:pPr lvl="0" algn="l" fontAlgn="base">
              <a:lnSpc>
                <a:spcPct val="100000"/>
              </a:lnSpc>
              <a:spcBef>
                <a:spcPts val="600"/>
              </a:spcBef>
              <a:spcAft>
                <a:spcPts val="600"/>
              </a:spcAft>
            </a:pPr>
            <a:endParaRPr lang="pl-PL" sz="500" dirty="0">
              <a:latin typeface="Helvetica" panose="020B0604020202020204" pitchFamily="34" charset="0"/>
              <a:cs typeface="Helvetica" panose="020B0604020202020204" pitchFamily="34" charset="0"/>
            </a:endParaRPr>
          </a:p>
        </p:txBody>
      </p:sp>
      <p:sp>
        <p:nvSpPr>
          <p:cNvPr id="3" name="Prostokąt 2">
            <a:extLst>
              <a:ext uri="{FF2B5EF4-FFF2-40B4-BE49-F238E27FC236}">
                <a16:creationId xmlns:a16="http://schemas.microsoft.com/office/drawing/2014/main" id="{22FF94A2-7E49-6579-8867-A4624FC39373}"/>
              </a:ext>
            </a:extLst>
          </p:cNvPr>
          <p:cNvSpPr/>
          <p:nvPr/>
        </p:nvSpPr>
        <p:spPr>
          <a:xfrm>
            <a:off x="6888163" y="4389208"/>
            <a:ext cx="4969739" cy="14426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08E23558-FF68-2706-EA06-E8438B8ABE1A}"/>
              </a:ext>
            </a:extLst>
          </p:cNvPr>
          <p:cNvSpPr txBox="1"/>
          <p:nvPr/>
        </p:nvSpPr>
        <p:spPr>
          <a:xfrm>
            <a:off x="6836025" y="4469310"/>
            <a:ext cx="4882858" cy="276999"/>
          </a:xfrm>
          <a:prstGeom prst="rect">
            <a:avLst/>
          </a:prstGeom>
          <a:noFill/>
        </p:spPr>
        <p:txBody>
          <a:bodyPr wrap="square">
            <a:spAutoFit/>
          </a:bodyPr>
          <a:lstStyle/>
          <a:p>
            <a:pPr algn="ctr"/>
            <a:r>
              <a:rPr lang="pl-PL" sz="1200" b="1" dirty="0">
                <a:solidFill>
                  <a:srgbClr val="44546A"/>
                </a:solidFill>
                <a:latin typeface="Helvetica" panose="020B0604020202020204" pitchFamily="34" charset="0"/>
                <a:cs typeface="Helvetica" panose="020B0604020202020204" pitchFamily="34" charset="0"/>
              </a:rPr>
              <a:t>PERSPEKTYWY / </a:t>
            </a:r>
            <a:r>
              <a:rPr lang="en-GB" sz="1200" b="1" i="1" dirty="0">
                <a:solidFill>
                  <a:srgbClr val="44546A"/>
                </a:solidFill>
                <a:latin typeface="Helvetica" panose="020B0604020202020204" pitchFamily="34" charset="0"/>
                <a:cs typeface="Helvetica" panose="020B0604020202020204" pitchFamily="34" charset="0"/>
              </a:rPr>
              <a:t>OUTLOOK</a:t>
            </a:r>
            <a:endParaRPr lang="pl-PL" sz="1200" b="1" i="1" dirty="0">
              <a:solidFill>
                <a:srgbClr val="44546A"/>
              </a:solidFill>
              <a:latin typeface="Helvetica" panose="020B0604020202020204" pitchFamily="34" charset="0"/>
              <a:cs typeface="Helvetica" panose="020B0604020202020204" pitchFamily="34" charset="0"/>
            </a:endParaRPr>
          </a:p>
        </p:txBody>
      </p:sp>
      <p:sp>
        <p:nvSpPr>
          <p:cNvPr id="6" name="Subtitle 2">
            <a:extLst>
              <a:ext uri="{FF2B5EF4-FFF2-40B4-BE49-F238E27FC236}">
                <a16:creationId xmlns:a16="http://schemas.microsoft.com/office/drawing/2014/main" id="{9089942F-C6F6-28C2-9931-E4AC6B105A1F}"/>
              </a:ext>
            </a:extLst>
          </p:cNvPr>
          <p:cNvSpPr txBox="1">
            <a:spLocks/>
          </p:cNvSpPr>
          <p:nvPr/>
        </p:nvSpPr>
        <p:spPr>
          <a:xfrm>
            <a:off x="6968895" y="4770042"/>
            <a:ext cx="4889007" cy="935451"/>
          </a:xfrm>
          <a:prstGeom prst="rect">
            <a:avLst/>
          </a:prstGeom>
        </p:spPr>
        <p:txBody>
          <a:bodyPr wrap="square"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lnSpc>
                <a:spcPct val="114000"/>
              </a:lnSpc>
              <a:spcBef>
                <a:spcPts val="300"/>
              </a:spcBef>
              <a:spcAft>
                <a:spcPts val="0"/>
              </a:spcAft>
              <a:defRPr/>
            </a:pPr>
            <a:r>
              <a:rPr lang="pl-PL" sz="900" dirty="0">
                <a:solidFill>
                  <a:srgbClr val="44546A"/>
                </a:solidFill>
                <a:latin typeface="Helvetica" panose="020B0604020202020204" pitchFamily="34" charset="0"/>
                <a:ea typeface="Helvetica Neue" charset="0"/>
                <a:cs typeface="Helvetica" panose="020B0604020202020204" pitchFamily="34" charset="0"/>
              </a:rPr>
              <a:t>Możliwości pozyskania kolejnych klientów.</a:t>
            </a:r>
            <a:br>
              <a:rPr lang="pl-PL" sz="900" dirty="0">
                <a:solidFill>
                  <a:srgbClr val="44546A"/>
                </a:solidFill>
                <a:latin typeface="Helvetica" panose="020B0604020202020204" pitchFamily="34" charset="0"/>
                <a:ea typeface="Helvetica Neue" charset="0"/>
                <a:cs typeface="Helvetica" panose="020B0604020202020204" pitchFamily="34" charset="0"/>
              </a:rPr>
            </a:br>
            <a:r>
              <a:rPr lang="en-US" sz="900" i="1" dirty="0">
                <a:solidFill>
                  <a:srgbClr val="44546A"/>
                </a:solidFill>
                <a:latin typeface="Helvetica" panose="020B0604020202020204" pitchFamily="34" charset="0"/>
                <a:ea typeface="Helvetica Neue" charset="0"/>
                <a:cs typeface="Helvetica" panose="020B0604020202020204" pitchFamily="34" charset="0"/>
              </a:rPr>
              <a:t>Opportunities to attract additional customers</a:t>
            </a:r>
            <a:r>
              <a:rPr lang="pl-PL" sz="900" i="1" dirty="0">
                <a:solidFill>
                  <a:srgbClr val="44546A"/>
                </a:solidFill>
                <a:latin typeface="Helvetica" panose="020B0604020202020204" pitchFamily="34" charset="0"/>
                <a:ea typeface="Helvetica Neue" charset="0"/>
                <a:cs typeface="Helvetica" panose="020B0604020202020204" pitchFamily="34" charset="0"/>
              </a:rPr>
              <a:t>.</a:t>
            </a:r>
            <a:endParaRPr lang="pl-PL" sz="900" dirty="0">
              <a:solidFill>
                <a:srgbClr val="44546A"/>
              </a:solidFill>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endParaRPr lang="pl-PL" sz="300" i="1" dirty="0">
              <a:solidFill>
                <a:srgbClr val="44546A"/>
              </a:solidFill>
              <a:highlight>
                <a:srgbClr val="FFFF00"/>
              </a:highlight>
              <a:latin typeface="Helvetica" panose="020B0604020202020204" pitchFamily="34" charset="0"/>
              <a:ea typeface="Helvetica Neue" charset="0"/>
              <a:cs typeface="Helvetica" panose="020B0604020202020204" pitchFamily="34" charset="0"/>
            </a:endParaRPr>
          </a:p>
          <a:p>
            <a:pPr algn="l" fontAlgn="auto">
              <a:lnSpc>
                <a:spcPct val="100000"/>
              </a:lnSpc>
              <a:spcBef>
                <a:spcPts val="300"/>
              </a:spcBef>
              <a:spcAft>
                <a:spcPts val="0"/>
              </a:spcAft>
              <a:defRPr/>
            </a:pPr>
            <a:r>
              <a:rPr lang="pl-PL" sz="900" dirty="0">
                <a:solidFill>
                  <a:srgbClr val="44546A"/>
                </a:solidFill>
                <a:latin typeface="Helvetica" panose="020B0604020202020204" pitchFamily="34" charset="0"/>
                <a:ea typeface="Helvetica Neue" charset="0"/>
                <a:cs typeface="Helvetica" panose="020B0604020202020204" pitchFamily="34" charset="0"/>
              </a:rPr>
              <a:t>Wykorzystanie szans rynkowych</a:t>
            </a:r>
            <a:br>
              <a:rPr lang="pl-PL" sz="900" dirty="0">
                <a:solidFill>
                  <a:srgbClr val="44546A"/>
                </a:solidFill>
                <a:latin typeface="Helvetica" panose="020B0604020202020204" pitchFamily="34" charset="0"/>
                <a:ea typeface="Helvetica Neue" charset="0"/>
                <a:cs typeface="Helvetica" panose="020B0604020202020204" pitchFamily="34" charset="0"/>
              </a:rPr>
            </a:br>
            <a:r>
              <a:rPr lang="pl-PL" sz="900" i="1" dirty="0" err="1">
                <a:solidFill>
                  <a:srgbClr val="44546A"/>
                </a:solidFill>
                <a:latin typeface="Helvetica" panose="020B0604020202020204" pitchFamily="34" charset="0"/>
                <a:ea typeface="Helvetica Neue" charset="0"/>
                <a:cs typeface="Helvetica" panose="020B0604020202020204" pitchFamily="34" charset="0"/>
              </a:rPr>
              <a:t>Seizing</a:t>
            </a:r>
            <a:r>
              <a:rPr lang="pl-PL" sz="900" i="1" dirty="0">
                <a:solidFill>
                  <a:srgbClr val="44546A"/>
                </a:solidFill>
                <a:latin typeface="Helvetica" panose="020B0604020202020204" pitchFamily="34" charset="0"/>
                <a:ea typeface="Helvetica Neue" charset="0"/>
                <a:cs typeface="Helvetica" panose="020B0604020202020204" pitchFamily="34" charset="0"/>
              </a:rPr>
              <a:t> market </a:t>
            </a:r>
            <a:r>
              <a:rPr lang="pl-PL" sz="900" i="1" dirty="0" err="1">
                <a:solidFill>
                  <a:srgbClr val="44546A"/>
                </a:solidFill>
                <a:latin typeface="Helvetica" panose="020B0604020202020204" pitchFamily="34" charset="0"/>
                <a:ea typeface="Helvetica Neue" charset="0"/>
                <a:cs typeface="Helvetica" panose="020B0604020202020204" pitchFamily="34" charset="0"/>
              </a:rPr>
              <a:t>opportunities</a:t>
            </a:r>
            <a:endParaRPr lang="pl-PL" sz="300" dirty="0">
              <a:solidFill>
                <a:srgbClr val="44546A"/>
              </a:solidFill>
              <a:latin typeface="Helvetica" panose="020B0604020202020204" pitchFamily="34" charset="0"/>
              <a:ea typeface="Helvetica Neue" charset="0"/>
              <a:cs typeface="Helvetica" panose="020B0604020202020204" pitchFamily="34" charset="0"/>
            </a:endParaRPr>
          </a:p>
        </p:txBody>
      </p:sp>
      <p:pic>
        <p:nvPicPr>
          <p:cNvPr id="7" name="Picture 2" descr="Dodać Nowy Przycisk Plus | darmowa Ikony">
            <a:extLst>
              <a:ext uri="{FF2B5EF4-FFF2-40B4-BE49-F238E27FC236}">
                <a16:creationId xmlns:a16="http://schemas.microsoft.com/office/drawing/2014/main" id="{414B84D0-1EB9-9DA4-5077-3233FF93FA30}"/>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8992" y="4838726"/>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dać Nowy Przycisk Plus | darmowa Ikony">
            <a:extLst>
              <a:ext uri="{FF2B5EF4-FFF2-40B4-BE49-F238E27FC236}">
                <a16:creationId xmlns:a16="http://schemas.microsoft.com/office/drawing/2014/main" id="{0102CC9F-FA67-408B-BF9C-5034E058A1EE}"/>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8992" y="5335284"/>
            <a:ext cx="180000"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24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art example"/>
          <p:cNvSpPr txBox="1">
            <a:spLocks/>
          </p:cNvSpPr>
          <p:nvPr/>
        </p:nvSpPr>
        <p:spPr>
          <a:xfrm>
            <a:off x="1051560" y="4495466"/>
            <a:ext cx="3611880" cy="1536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200" b="1" dirty="0">
                <a:solidFill>
                  <a:srgbClr val="FF0000"/>
                </a:solidFill>
                <a:latin typeface="Helvetica Neue"/>
              </a:rPr>
              <a:t>AGENDA</a:t>
            </a:r>
          </a:p>
        </p:txBody>
      </p:sp>
      <p:pic>
        <p:nvPicPr>
          <p:cNvPr id="5" name="Obraz 4" descr="Obraz zawierający droga, zewnętrzne, samolot, transport&#10;&#10;Opis wygenerowany automatycznie">
            <a:extLst>
              <a:ext uri="{FF2B5EF4-FFF2-40B4-BE49-F238E27FC236}">
                <a16:creationId xmlns:a16="http://schemas.microsoft.com/office/drawing/2014/main" id="{7C87B652-612E-8492-DD75-A6F56D7BAA81}"/>
              </a:ext>
            </a:extLst>
          </p:cNvPr>
          <p:cNvPicPr>
            <a:picLocks noChangeAspect="1"/>
          </p:cNvPicPr>
          <p:nvPr/>
        </p:nvPicPr>
        <p:blipFill rotWithShape="1">
          <a:blip r:embed="rId3"/>
          <a:srcRect l="8434" r="-1" b="-1"/>
          <a:stretch/>
        </p:blipFill>
        <p:spPr>
          <a:xfrm>
            <a:off x="20" y="10"/>
            <a:ext cx="12191980" cy="3994473"/>
          </a:xfrm>
          <a:prstGeom prst="rect">
            <a:avLst/>
          </a:prstGeom>
        </p:spPr>
      </p:pic>
      <p:sp>
        <p:nvSpPr>
          <p:cNvPr id="8" name="Symbol zastępczy zawartości 2">
            <a:extLst>
              <a:ext uri="{FF2B5EF4-FFF2-40B4-BE49-F238E27FC236}">
                <a16:creationId xmlns:a16="http://schemas.microsoft.com/office/drawing/2014/main" id="{DF330918-A8EF-64AE-49A1-8FC66E0E8ADA}"/>
              </a:ext>
            </a:extLst>
          </p:cNvPr>
          <p:cNvSpPr txBox="1">
            <a:spLocks/>
          </p:cNvSpPr>
          <p:nvPr/>
        </p:nvSpPr>
        <p:spPr>
          <a:xfrm>
            <a:off x="2962201" y="4301120"/>
            <a:ext cx="6061022" cy="1914933"/>
          </a:xfrm>
          <a:prstGeom prst="rect">
            <a:avLst/>
          </a:prstGeom>
        </p:spPr>
        <p:txBody>
          <a:bodyPr vert="horz" lIns="91440" tIns="45720" rIns="91440" bIns="45720" rtlCol="0" anchor="ctr">
            <a:noAutofit/>
          </a:bodyPr>
          <a:lstStyle>
            <a:defPPr>
              <a:defRPr lang="pl-PL"/>
            </a:defPPr>
            <a:lvl1pPr indent="0" algn="ctr" defTabSz="1087636">
              <a:lnSpc>
                <a:spcPct val="150000"/>
              </a:lnSpc>
              <a:spcBef>
                <a:spcPct val="20000"/>
              </a:spcBef>
              <a:buFont typeface="Arial"/>
              <a:buNone/>
              <a:defRPr sz="1400">
                <a:solidFill>
                  <a:schemeClr val="tx2"/>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defTabSz="914400"/>
            <a:r>
              <a:rPr lang="pl-PL" sz="1300" dirty="0">
                <a:solidFill>
                  <a:schemeClr val="tx1"/>
                </a:solidFill>
                <a:latin typeface="Helvetica Neue"/>
                <a:ea typeface="+mn-ea"/>
                <a:cs typeface="+mn-cs"/>
              </a:rPr>
              <a:t>1. Podsumowanie kwartału</a:t>
            </a:r>
          </a:p>
          <a:p>
            <a:pPr algn="l" defTabSz="914400"/>
            <a:r>
              <a:rPr lang="pl-PL" sz="1300" dirty="0">
                <a:solidFill>
                  <a:schemeClr val="tx1"/>
                </a:solidFill>
                <a:latin typeface="Helvetica Neue"/>
                <a:ea typeface="+mn-ea"/>
                <a:cs typeface="+mn-cs"/>
              </a:rPr>
              <a:t>2. Wyniki finansowe Grupy UNIMOT</a:t>
            </a:r>
          </a:p>
          <a:p>
            <a:pPr algn="l" defTabSz="914400"/>
            <a:r>
              <a:rPr lang="pl-PL" sz="1300" dirty="0">
                <a:solidFill>
                  <a:schemeClr val="tx1"/>
                </a:solidFill>
                <a:latin typeface="Helvetica Neue"/>
                <a:ea typeface="+mn-ea"/>
                <a:cs typeface="+mn-cs"/>
              </a:rPr>
              <a:t>3. Wyniki finansowe po segmentach</a:t>
            </a:r>
          </a:p>
          <a:p>
            <a:pPr algn="l" defTabSz="914400"/>
            <a:r>
              <a:rPr lang="pl-PL" sz="1300" dirty="0">
                <a:solidFill>
                  <a:srgbClr val="FF0000"/>
                </a:solidFill>
                <a:ea typeface="+mn-ea"/>
                <a:cs typeface="+mn-cs"/>
              </a:rPr>
              <a:t>4. Załączniki</a:t>
            </a:r>
          </a:p>
        </p:txBody>
      </p:sp>
      <p:sp>
        <p:nvSpPr>
          <p:cNvPr id="10" name="Prostokąt 9">
            <a:extLst>
              <a:ext uri="{FF2B5EF4-FFF2-40B4-BE49-F238E27FC236}">
                <a16:creationId xmlns:a16="http://schemas.microsoft.com/office/drawing/2014/main" id="{99619D0E-4733-6C25-142D-7CEB75794E2C}"/>
              </a:ext>
            </a:extLst>
          </p:cNvPr>
          <p:cNvSpPr/>
          <p:nvPr/>
        </p:nvSpPr>
        <p:spPr>
          <a:xfrm>
            <a:off x="473274" y="4905375"/>
            <a:ext cx="162284" cy="710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numeru slajdu 1">
            <a:extLst>
              <a:ext uri="{FF2B5EF4-FFF2-40B4-BE49-F238E27FC236}">
                <a16:creationId xmlns:a16="http://schemas.microsoft.com/office/drawing/2014/main" id="{20DE32FD-4BE6-BCA8-62F1-2F9F67D5B702}"/>
              </a:ext>
            </a:extLst>
          </p:cNvPr>
          <p:cNvSpPr txBox="1">
            <a:spLocks/>
          </p:cNvSpPr>
          <p:nvPr/>
        </p:nvSpPr>
        <p:spPr>
          <a:xfrm>
            <a:off x="8704609" y="6424722"/>
            <a:ext cx="3246439" cy="365125"/>
          </a:xfrm>
          <a:prstGeom prst="rect">
            <a:avLst/>
          </a:prstGeom>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CFB07CD-79C9-B141-B626-E75E2D2ABC36}" type="slidenum">
              <a:rPr lang="pl-PL" sz="1050" smtClean="0">
                <a:solidFill>
                  <a:srgbClr val="898989"/>
                </a:solidFill>
              </a:rPr>
              <a:pPr algn="r"/>
              <a:t>25</a:t>
            </a:fld>
            <a:endParaRPr lang="pl-PL" sz="1050" dirty="0">
              <a:solidFill>
                <a:srgbClr val="898989"/>
              </a:solidFill>
            </a:endParaRPr>
          </a:p>
        </p:txBody>
      </p:sp>
      <p:sp>
        <p:nvSpPr>
          <p:cNvPr id="2" name="Symbol zastępczy zawartości 2">
            <a:extLst>
              <a:ext uri="{FF2B5EF4-FFF2-40B4-BE49-F238E27FC236}">
                <a16:creationId xmlns:a16="http://schemas.microsoft.com/office/drawing/2014/main" id="{62A7448A-41CC-9673-EA40-ACE102A82148}"/>
              </a:ext>
            </a:extLst>
          </p:cNvPr>
          <p:cNvSpPr txBox="1">
            <a:spLocks/>
          </p:cNvSpPr>
          <p:nvPr/>
        </p:nvSpPr>
        <p:spPr>
          <a:xfrm>
            <a:off x="6848401" y="4301120"/>
            <a:ext cx="4505399" cy="1914933"/>
          </a:xfrm>
          <a:prstGeom prst="rect">
            <a:avLst/>
          </a:prstGeom>
        </p:spPr>
        <p:txBody>
          <a:bodyPr vert="horz" lIns="91440" tIns="45720" rIns="91440" bIns="45720" rtlCol="0" anchor="ctr">
            <a:noAutofit/>
          </a:bodyPr>
          <a:lstStyle>
            <a:defPPr>
              <a:defRPr lang="pl-PL"/>
            </a:defPPr>
            <a:lvl1pPr indent="0" algn="ctr" defTabSz="1087636">
              <a:lnSpc>
                <a:spcPct val="150000"/>
              </a:lnSpc>
              <a:spcBef>
                <a:spcPct val="20000"/>
              </a:spcBef>
              <a:buFont typeface="Arial"/>
              <a:buNone/>
              <a:defRPr sz="1400">
                <a:solidFill>
                  <a:schemeClr val="tx2"/>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defTabSz="914400"/>
            <a:r>
              <a:rPr lang="en-GB" sz="1300" i="1" dirty="0">
                <a:solidFill>
                  <a:schemeClr val="tx1"/>
                </a:solidFill>
                <a:latin typeface="Helvetica Neue"/>
                <a:ea typeface="+mn-ea"/>
                <a:cs typeface="+mn-cs"/>
              </a:rPr>
              <a:t>1. Summary of the quarter</a:t>
            </a:r>
          </a:p>
          <a:p>
            <a:pPr algn="l" defTabSz="914400"/>
            <a:r>
              <a:rPr lang="en-GB" sz="1300" i="1" dirty="0">
                <a:solidFill>
                  <a:schemeClr val="tx1"/>
                </a:solidFill>
                <a:latin typeface="Helvetica Neue"/>
                <a:ea typeface="+mn-ea"/>
                <a:cs typeface="+mn-cs"/>
              </a:rPr>
              <a:t>2. Financial results of the UNIMOT Group</a:t>
            </a:r>
          </a:p>
          <a:p>
            <a:pPr algn="l" defTabSz="914400"/>
            <a:r>
              <a:rPr lang="en-GB" sz="1300" i="1" dirty="0">
                <a:solidFill>
                  <a:schemeClr val="tx1"/>
                </a:solidFill>
                <a:latin typeface="Helvetica Neue"/>
                <a:ea typeface="+mn-ea"/>
                <a:cs typeface="+mn-cs"/>
              </a:rPr>
              <a:t>3. Financial results by segments</a:t>
            </a:r>
          </a:p>
          <a:p>
            <a:pPr algn="l" defTabSz="914400"/>
            <a:r>
              <a:rPr lang="en-GB" sz="1300" i="1" dirty="0">
                <a:solidFill>
                  <a:srgbClr val="FF0000"/>
                </a:solidFill>
                <a:ea typeface="+mn-ea"/>
                <a:cs typeface="+mn-cs"/>
              </a:rPr>
              <a:t>4. Appendices</a:t>
            </a:r>
          </a:p>
        </p:txBody>
      </p:sp>
    </p:spTree>
    <p:extLst>
      <p:ext uri="{BB962C8B-B14F-4D97-AF65-F5344CB8AC3E}">
        <p14:creationId xmlns:p14="http://schemas.microsoft.com/office/powerpoint/2010/main" val="367555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1">
            <a:extLst>
              <a:ext uri="{FF2B5EF4-FFF2-40B4-BE49-F238E27FC236}">
                <a16:creationId xmlns:a16="http://schemas.microsoft.com/office/drawing/2014/main" id="{60DE6B1B-A23E-F4FF-A951-3CC643541A66}"/>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26</a:t>
            </a:fld>
            <a:endParaRPr lang="pl-PL"/>
          </a:p>
        </p:txBody>
      </p:sp>
      <p:sp>
        <p:nvSpPr>
          <p:cNvPr id="8" name="Tytuł 2">
            <a:extLst>
              <a:ext uri="{FF2B5EF4-FFF2-40B4-BE49-F238E27FC236}">
                <a16:creationId xmlns:a16="http://schemas.microsoft.com/office/drawing/2014/main" id="{FEF61753-67F5-C9A2-5F6E-4D56C0DD5C74}"/>
              </a:ext>
            </a:extLst>
          </p:cNvPr>
          <p:cNvSpPr>
            <a:spLocks noGrp="1"/>
          </p:cNvSpPr>
          <p:nvPr>
            <p:ph type="title"/>
          </p:nvPr>
        </p:nvSpPr>
        <p:spPr>
          <a:xfrm>
            <a:off x="663964" y="181614"/>
            <a:ext cx="11201943" cy="529840"/>
          </a:xfrm>
        </p:spPr>
        <p:txBody>
          <a:bodyPr/>
          <a:lstStyle/>
          <a:p>
            <a:pPr marL="0" marR="0" lvl="0" indent="0" fontAlgn="auto">
              <a:lnSpc>
                <a:spcPct val="90000"/>
              </a:lnSpc>
              <a:spcBef>
                <a:spcPct val="0"/>
              </a:spcBef>
              <a:spcAft>
                <a:spcPts val="0"/>
              </a:spcAft>
              <a:buClrTx/>
              <a:buSzTx/>
              <a:tabLst/>
              <a:defRPr/>
            </a:pPr>
            <a:r>
              <a:rPr lang="pl-PL" sz="2400" b="1" dirty="0">
                <a:solidFill>
                  <a:srgbClr val="021D49"/>
                </a:solidFill>
                <a:ea typeface="+mj-ea"/>
                <a:cs typeface="Helvetica" panose="020B0604020202020204" pitchFamily="34" charset="0"/>
              </a:rPr>
              <a:t>Cele strategiczne na 2028 r.</a:t>
            </a:r>
          </a:p>
        </p:txBody>
      </p:sp>
      <p:sp>
        <p:nvSpPr>
          <p:cNvPr id="10" name="Tytuł 2">
            <a:extLst>
              <a:ext uri="{FF2B5EF4-FFF2-40B4-BE49-F238E27FC236}">
                <a16:creationId xmlns:a16="http://schemas.microsoft.com/office/drawing/2014/main" id="{FD8AA8E3-500F-A3D6-C948-D0A288A65507}"/>
              </a:ext>
            </a:extLst>
          </p:cNvPr>
          <p:cNvSpPr txBox="1">
            <a:spLocks/>
          </p:cNvSpPr>
          <p:nvPr/>
        </p:nvSpPr>
        <p:spPr>
          <a:xfrm>
            <a:off x="663964" y="598934"/>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pl-PL" i="1" dirty="0"/>
              <a:t>Strategic </a:t>
            </a:r>
            <a:r>
              <a:rPr lang="pl-PL" i="1" dirty="0" err="1"/>
              <a:t>objectives</a:t>
            </a:r>
            <a:r>
              <a:rPr lang="pl-PL" i="1" dirty="0"/>
              <a:t> for 2028 </a:t>
            </a:r>
          </a:p>
        </p:txBody>
      </p:sp>
      <p:sp>
        <p:nvSpPr>
          <p:cNvPr id="2" name="Google Shape;392;p27">
            <a:extLst>
              <a:ext uri="{FF2B5EF4-FFF2-40B4-BE49-F238E27FC236}">
                <a16:creationId xmlns:a16="http://schemas.microsoft.com/office/drawing/2014/main" id="{0D245366-005C-F836-F105-E2C9B2104D2E}"/>
              </a:ext>
            </a:extLst>
          </p:cNvPr>
          <p:cNvSpPr/>
          <p:nvPr/>
        </p:nvSpPr>
        <p:spPr>
          <a:xfrm>
            <a:off x="1026690" y="2640334"/>
            <a:ext cx="5889676" cy="611053"/>
          </a:xfrm>
          <a:prstGeom prst="rect">
            <a:avLst/>
          </a:prstGeom>
          <a:no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3" name="Google Shape;393;p27">
            <a:extLst>
              <a:ext uri="{FF2B5EF4-FFF2-40B4-BE49-F238E27FC236}">
                <a16:creationId xmlns:a16="http://schemas.microsoft.com/office/drawing/2014/main" id="{FF1BCFD3-5198-4729-0D6A-B4DF3B9A6A78}"/>
              </a:ext>
            </a:extLst>
          </p:cNvPr>
          <p:cNvSpPr/>
          <p:nvPr/>
        </p:nvSpPr>
        <p:spPr>
          <a:xfrm>
            <a:off x="1026690" y="1930236"/>
            <a:ext cx="5889676" cy="587552"/>
          </a:xfrm>
          <a:prstGeom prst="rect">
            <a:avLst/>
          </a:prstGeom>
          <a:no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4" name="Google Shape;399;p27">
            <a:extLst>
              <a:ext uri="{FF2B5EF4-FFF2-40B4-BE49-F238E27FC236}">
                <a16:creationId xmlns:a16="http://schemas.microsoft.com/office/drawing/2014/main" id="{3FDB7D13-8A95-DB48-1E5E-C230FF060947}"/>
              </a:ext>
            </a:extLst>
          </p:cNvPr>
          <p:cNvSpPr/>
          <p:nvPr/>
        </p:nvSpPr>
        <p:spPr>
          <a:xfrm>
            <a:off x="632057" y="1904522"/>
            <a:ext cx="614181" cy="600651"/>
          </a:xfrm>
          <a:prstGeom prst="ellipse">
            <a:avLst/>
          </a:prstGeom>
          <a:solidFill>
            <a:srgbClr val="FFFFFF"/>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a:ln>
                <a:noFill/>
              </a:ln>
              <a:solidFill>
                <a:sysClr val="windowText" lastClr="000000"/>
              </a:solidFill>
              <a:effectLst/>
              <a:uLnTx/>
              <a:uFillTx/>
              <a:latin typeface="Helvetica Neue Light" panose="020B0604020202020204" charset="0"/>
            </a:endParaRPr>
          </a:p>
        </p:txBody>
      </p:sp>
      <p:sp>
        <p:nvSpPr>
          <p:cNvPr id="5" name="Google Shape;400;p27">
            <a:extLst>
              <a:ext uri="{FF2B5EF4-FFF2-40B4-BE49-F238E27FC236}">
                <a16:creationId xmlns:a16="http://schemas.microsoft.com/office/drawing/2014/main" id="{28D486F4-12CE-B097-F008-E064B96A50D3}"/>
              </a:ext>
            </a:extLst>
          </p:cNvPr>
          <p:cNvSpPr/>
          <p:nvPr/>
        </p:nvSpPr>
        <p:spPr>
          <a:xfrm>
            <a:off x="632057" y="2634505"/>
            <a:ext cx="614181" cy="600651"/>
          </a:xfrm>
          <a:prstGeom prst="ellipse">
            <a:avLst/>
          </a:prstGeom>
          <a:solidFill>
            <a:srgbClr val="FFFFFF"/>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a:ln>
                <a:noFill/>
              </a:ln>
              <a:solidFill>
                <a:sysClr val="windowText" lastClr="000000"/>
              </a:solidFill>
              <a:effectLst/>
              <a:uLnTx/>
              <a:uFillTx/>
              <a:latin typeface="Helvetica Neue Light" panose="020B0604020202020204" charset="0"/>
            </a:endParaRPr>
          </a:p>
        </p:txBody>
      </p:sp>
      <p:sp>
        <p:nvSpPr>
          <p:cNvPr id="6" name="Google Shape;401;p27">
            <a:extLst>
              <a:ext uri="{FF2B5EF4-FFF2-40B4-BE49-F238E27FC236}">
                <a16:creationId xmlns:a16="http://schemas.microsoft.com/office/drawing/2014/main" id="{F3755849-A1A9-212A-4DF3-63F7E8CC8296}"/>
              </a:ext>
            </a:extLst>
          </p:cNvPr>
          <p:cNvSpPr/>
          <p:nvPr/>
        </p:nvSpPr>
        <p:spPr>
          <a:xfrm>
            <a:off x="1018666" y="3363619"/>
            <a:ext cx="5897700" cy="587552"/>
          </a:xfrm>
          <a:prstGeom prst="rect">
            <a:avLst/>
          </a:prstGeom>
          <a:no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11" name="Google Shape;402;p27">
            <a:extLst>
              <a:ext uri="{FF2B5EF4-FFF2-40B4-BE49-F238E27FC236}">
                <a16:creationId xmlns:a16="http://schemas.microsoft.com/office/drawing/2014/main" id="{01925706-D779-FC45-C9B8-CEE7984AE21A}"/>
              </a:ext>
            </a:extLst>
          </p:cNvPr>
          <p:cNvSpPr/>
          <p:nvPr/>
        </p:nvSpPr>
        <p:spPr>
          <a:xfrm>
            <a:off x="618548" y="3352956"/>
            <a:ext cx="614181" cy="600651"/>
          </a:xfrm>
          <a:prstGeom prst="ellipse">
            <a:avLst/>
          </a:prstGeom>
          <a:solidFill>
            <a:srgbClr val="FFFFFF"/>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a:ln>
                <a:noFill/>
              </a:ln>
              <a:solidFill>
                <a:sysClr val="windowText" lastClr="000000"/>
              </a:solidFill>
              <a:effectLst/>
              <a:uLnTx/>
              <a:uFillTx/>
              <a:latin typeface="Helvetica Neue Light" panose="020B0604020202020204" charset="0"/>
            </a:endParaRPr>
          </a:p>
        </p:txBody>
      </p:sp>
      <p:sp>
        <p:nvSpPr>
          <p:cNvPr id="12" name="Google Shape;403;p27">
            <a:extLst>
              <a:ext uri="{FF2B5EF4-FFF2-40B4-BE49-F238E27FC236}">
                <a16:creationId xmlns:a16="http://schemas.microsoft.com/office/drawing/2014/main" id="{200376BF-3C3D-CE09-C3B8-FD903EA1EF7A}"/>
              </a:ext>
            </a:extLst>
          </p:cNvPr>
          <p:cNvSpPr txBox="1"/>
          <p:nvPr/>
        </p:nvSpPr>
        <p:spPr>
          <a:xfrm>
            <a:off x="668164" y="1870348"/>
            <a:ext cx="614181" cy="677068"/>
          </a:xfrm>
          <a:prstGeom prst="rect">
            <a:avLst/>
          </a:prstGeom>
          <a:noFill/>
          <a:ln w="6350">
            <a:noFill/>
          </a:ln>
        </p:spPr>
        <p:txBody>
          <a:bodyPr spcFirstLastPara="1" wrap="square" lIns="121900" tIns="121900" rIns="121900" bIns="121900" anchor="t" anchorCtr="0">
            <a:spAutoFit/>
          </a:bodyPr>
          <a:lstStyle/>
          <a:p>
            <a:pPr algn="ctr"/>
            <a:r>
              <a:rPr lang="pl" sz="2800" dirty="0">
                <a:solidFill>
                  <a:srgbClr val="E20610"/>
                </a:solidFill>
                <a:latin typeface="Helvetica Neue Light" panose="020B0604020202020204" charset="0"/>
                <a:ea typeface="Anton"/>
                <a:cs typeface="Anton"/>
                <a:sym typeface="Anton"/>
              </a:rPr>
              <a:t>2.</a:t>
            </a:r>
            <a:endParaRPr sz="2800" dirty="0">
              <a:solidFill>
                <a:srgbClr val="E20610"/>
              </a:solidFill>
              <a:latin typeface="Helvetica Neue Light" panose="020B0604020202020204" charset="0"/>
              <a:ea typeface="Anton"/>
              <a:cs typeface="Anton"/>
              <a:sym typeface="Anton"/>
            </a:endParaRPr>
          </a:p>
        </p:txBody>
      </p:sp>
      <p:sp>
        <p:nvSpPr>
          <p:cNvPr id="13" name="Google Shape;404;p27">
            <a:extLst>
              <a:ext uri="{FF2B5EF4-FFF2-40B4-BE49-F238E27FC236}">
                <a16:creationId xmlns:a16="http://schemas.microsoft.com/office/drawing/2014/main" id="{03854928-CADB-CCAB-AF1A-8FA62FF60E53}"/>
              </a:ext>
            </a:extLst>
          </p:cNvPr>
          <p:cNvSpPr/>
          <p:nvPr/>
        </p:nvSpPr>
        <p:spPr>
          <a:xfrm>
            <a:off x="1053575" y="1168899"/>
            <a:ext cx="5862791" cy="587552"/>
          </a:xfrm>
          <a:prstGeom prst="rect">
            <a:avLst/>
          </a:prstGeom>
          <a:no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14" name="Google Shape;405;p27">
            <a:extLst>
              <a:ext uri="{FF2B5EF4-FFF2-40B4-BE49-F238E27FC236}">
                <a16:creationId xmlns:a16="http://schemas.microsoft.com/office/drawing/2014/main" id="{E868C826-4320-2EEE-38FE-1A0DE3BD98C6}"/>
              </a:ext>
            </a:extLst>
          </p:cNvPr>
          <p:cNvSpPr/>
          <p:nvPr/>
        </p:nvSpPr>
        <p:spPr>
          <a:xfrm>
            <a:off x="632057" y="1153383"/>
            <a:ext cx="614181" cy="600651"/>
          </a:xfrm>
          <a:prstGeom prst="ellipse">
            <a:avLst/>
          </a:prstGeom>
          <a:solidFill>
            <a:srgbClr val="FFFFFF"/>
          </a:solidFill>
          <a:ln w="6350" cap="flat" cmpd="sng">
            <a:solidFill>
              <a:srgbClr val="101E4B"/>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a:ln>
                <a:noFill/>
              </a:ln>
              <a:solidFill>
                <a:sysClr val="windowText" lastClr="000000"/>
              </a:solidFill>
              <a:effectLst/>
              <a:uLnTx/>
              <a:uFillTx/>
              <a:latin typeface="Helvetica Neue Light" panose="020B0604020202020204" charset="0"/>
            </a:endParaRPr>
          </a:p>
        </p:txBody>
      </p:sp>
      <p:sp>
        <p:nvSpPr>
          <p:cNvPr id="15" name="Google Shape;406;p27">
            <a:extLst>
              <a:ext uri="{FF2B5EF4-FFF2-40B4-BE49-F238E27FC236}">
                <a16:creationId xmlns:a16="http://schemas.microsoft.com/office/drawing/2014/main" id="{1F555CD9-7140-7573-156F-A612E274535E}"/>
              </a:ext>
            </a:extLst>
          </p:cNvPr>
          <p:cNvSpPr txBox="1"/>
          <p:nvPr/>
        </p:nvSpPr>
        <p:spPr>
          <a:xfrm>
            <a:off x="667679" y="1121867"/>
            <a:ext cx="614181" cy="677068"/>
          </a:xfrm>
          <a:prstGeom prst="rect">
            <a:avLst/>
          </a:prstGeom>
          <a:noFill/>
          <a:ln w="6350">
            <a:noFill/>
          </a:ln>
        </p:spPr>
        <p:txBody>
          <a:bodyPr spcFirstLastPara="1" wrap="square" lIns="121900" tIns="121900" rIns="121900" bIns="121900" anchor="t" anchorCtr="0">
            <a:spAutoFit/>
          </a:bodyPr>
          <a:lstStyle/>
          <a:p>
            <a:pPr algn="ctr"/>
            <a:r>
              <a:rPr lang="pl" sz="2800" dirty="0">
                <a:solidFill>
                  <a:srgbClr val="E20610"/>
                </a:solidFill>
                <a:latin typeface="Helvetica Neue Light" panose="020B0604020202020204" charset="0"/>
                <a:ea typeface="Anton"/>
                <a:cs typeface="Anton"/>
                <a:sym typeface="Anton"/>
              </a:rPr>
              <a:t>1.</a:t>
            </a:r>
            <a:endParaRPr sz="2800" dirty="0">
              <a:solidFill>
                <a:srgbClr val="E20610"/>
              </a:solidFill>
              <a:latin typeface="Helvetica Neue Light" panose="020B0604020202020204" charset="0"/>
              <a:ea typeface="Anton"/>
              <a:cs typeface="Anton"/>
              <a:sym typeface="Anton"/>
            </a:endParaRPr>
          </a:p>
        </p:txBody>
      </p:sp>
      <p:sp>
        <p:nvSpPr>
          <p:cNvPr id="16" name="Google Shape;407;p27">
            <a:extLst>
              <a:ext uri="{FF2B5EF4-FFF2-40B4-BE49-F238E27FC236}">
                <a16:creationId xmlns:a16="http://schemas.microsoft.com/office/drawing/2014/main" id="{1968EDBD-EDDC-7680-3997-4A53A569F0AB}"/>
              </a:ext>
            </a:extLst>
          </p:cNvPr>
          <p:cNvSpPr txBox="1"/>
          <p:nvPr/>
        </p:nvSpPr>
        <p:spPr>
          <a:xfrm>
            <a:off x="667679" y="2583119"/>
            <a:ext cx="614181" cy="677068"/>
          </a:xfrm>
          <a:prstGeom prst="rect">
            <a:avLst/>
          </a:prstGeom>
          <a:noFill/>
          <a:ln w="6350">
            <a:noFill/>
          </a:ln>
        </p:spPr>
        <p:txBody>
          <a:bodyPr spcFirstLastPara="1" wrap="square" lIns="121900" tIns="121900" rIns="121900" bIns="121900" anchor="t" anchorCtr="0">
            <a:spAutoFit/>
          </a:bodyPr>
          <a:lstStyle/>
          <a:p>
            <a:pPr algn="ctr"/>
            <a:r>
              <a:rPr lang="pl" sz="2800" dirty="0">
                <a:solidFill>
                  <a:srgbClr val="E20610"/>
                </a:solidFill>
                <a:latin typeface="Helvetica Neue Light" panose="020B0604020202020204" charset="0"/>
                <a:ea typeface="Anton"/>
                <a:cs typeface="Anton"/>
                <a:sym typeface="Anton"/>
              </a:rPr>
              <a:t>3.</a:t>
            </a:r>
            <a:endParaRPr sz="2800" dirty="0">
              <a:solidFill>
                <a:srgbClr val="E20610"/>
              </a:solidFill>
              <a:latin typeface="Helvetica Neue Light" panose="020B0604020202020204" charset="0"/>
              <a:ea typeface="Anton"/>
              <a:cs typeface="Anton"/>
              <a:sym typeface="Anton"/>
            </a:endParaRPr>
          </a:p>
        </p:txBody>
      </p:sp>
      <p:sp>
        <p:nvSpPr>
          <p:cNvPr id="17" name="Google Shape;408;p27">
            <a:extLst>
              <a:ext uri="{FF2B5EF4-FFF2-40B4-BE49-F238E27FC236}">
                <a16:creationId xmlns:a16="http://schemas.microsoft.com/office/drawing/2014/main" id="{73B62AE6-3095-A611-8B52-AB1AB7C43065}"/>
              </a:ext>
            </a:extLst>
          </p:cNvPr>
          <p:cNvSpPr txBox="1"/>
          <p:nvPr/>
        </p:nvSpPr>
        <p:spPr>
          <a:xfrm>
            <a:off x="647946" y="3306902"/>
            <a:ext cx="614181" cy="677068"/>
          </a:xfrm>
          <a:prstGeom prst="rect">
            <a:avLst/>
          </a:prstGeom>
          <a:noFill/>
          <a:ln w="6350">
            <a:noFill/>
          </a:ln>
        </p:spPr>
        <p:txBody>
          <a:bodyPr spcFirstLastPara="1" wrap="square" lIns="121900" tIns="121900" rIns="121900" bIns="121900" anchor="t" anchorCtr="0">
            <a:spAutoFit/>
          </a:bodyPr>
          <a:lstStyle/>
          <a:p>
            <a:pPr algn="ctr"/>
            <a:r>
              <a:rPr lang="pl" sz="2800" dirty="0">
                <a:solidFill>
                  <a:srgbClr val="E20610"/>
                </a:solidFill>
                <a:latin typeface="Helvetica Neue Light" panose="020B0604020202020204" charset="0"/>
                <a:ea typeface="Anton"/>
                <a:cs typeface="Anton"/>
                <a:sym typeface="Anton"/>
              </a:rPr>
              <a:t>4.</a:t>
            </a:r>
            <a:endParaRPr sz="2800" dirty="0">
              <a:solidFill>
                <a:srgbClr val="E20610"/>
              </a:solidFill>
              <a:latin typeface="Helvetica Neue Light" panose="020B0604020202020204" charset="0"/>
              <a:ea typeface="Anton"/>
              <a:cs typeface="Anton"/>
              <a:sym typeface="Anton"/>
            </a:endParaRPr>
          </a:p>
        </p:txBody>
      </p:sp>
      <p:sp>
        <p:nvSpPr>
          <p:cNvPr id="18" name="Google Shape;413;p27">
            <a:extLst>
              <a:ext uri="{FF2B5EF4-FFF2-40B4-BE49-F238E27FC236}">
                <a16:creationId xmlns:a16="http://schemas.microsoft.com/office/drawing/2014/main" id="{A7221F1F-E40A-41F0-AFC9-DF9B158233B5}"/>
              </a:ext>
            </a:extLst>
          </p:cNvPr>
          <p:cNvSpPr txBox="1"/>
          <p:nvPr/>
        </p:nvSpPr>
        <p:spPr>
          <a:xfrm>
            <a:off x="1464614" y="1247340"/>
            <a:ext cx="3528102" cy="493941"/>
          </a:xfrm>
          <a:prstGeom prst="rect">
            <a:avLst/>
          </a:prstGeom>
          <a:noFill/>
          <a:ln w="6350">
            <a:noFill/>
          </a:ln>
        </p:spPr>
        <p:txBody>
          <a:bodyPr spcFirstLastPara="1" wrap="square" lIns="121900" tIns="121900" rIns="121900" bIns="121900" anchor="t" anchorCtr="0">
            <a:spAutoFit/>
          </a:bodyPr>
          <a:lstStyle/>
          <a:p>
            <a:pPr>
              <a:lnSpc>
                <a:spcPct val="115000"/>
              </a:lnSpc>
            </a:pPr>
            <a:r>
              <a:rPr kumimoji="0" lang="pl-PL" sz="1400" b="1" i="0" u="none" strike="noStrike" kern="0" cap="none" spc="0" normalizeH="0" baseline="0" noProof="0" dirty="0">
                <a:ln>
                  <a:noFill/>
                </a:ln>
                <a:solidFill>
                  <a:srgbClr val="071D49"/>
                </a:solidFill>
                <a:effectLst/>
                <a:uLnTx/>
                <a:uFillTx/>
                <a:latin typeface="Helvetica Neue Light" panose="020B0604020202020204" charset="0"/>
                <a:cs typeface="Helvetica Neue" panose="020B0604020202020204" charset="0"/>
                <a:sym typeface="Arial"/>
              </a:rPr>
              <a:t>Wzrost EBITDA / </a:t>
            </a:r>
            <a:r>
              <a:rPr lang="en-GB" sz="1400" b="1" i="1" dirty="0">
                <a:solidFill>
                  <a:srgbClr val="071D49"/>
                </a:solidFill>
                <a:latin typeface="Helvetica Neue Light" panose="020B0604020202020204" charset="0"/>
                <a:cs typeface="Helvetica Neue" panose="020B0604020202020204" charset="0"/>
              </a:rPr>
              <a:t>EBITDA increase</a:t>
            </a:r>
            <a:endParaRPr lang="en-GB" sz="1400" i="1" dirty="0">
              <a:solidFill>
                <a:srgbClr val="061F71"/>
              </a:solidFill>
              <a:latin typeface="Helvetica Neue Light" panose="020B0604020202020204" charset="0"/>
              <a:ea typeface="Lato"/>
              <a:cs typeface="Lato"/>
              <a:sym typeface="Lato"/>
            </a:endParaRPr>
          </a:p>
        </p:txBody>
      </p:sp>
      <p:sp>
        <p:nvSpPr>
          <p:cNvPr id="19" name="Google Shape;401;p27">
            <a:extLst>
              <a:ext uri="{FF2B5EF4-FFF2-40B4-BE49-F238E27FC236}">
                <a16:creationId xmlns:a16="http://schemas.microsoft.com/office/drawing/2014/main" id="{C9559B7A-3D21-25D0-D69E-69D349F0BDCD}"/>
              </a:ext>
            </a:extLst>
          </p:cNvPr>
          <p:cNvSpPr/>
          <p:nvPr/>
        </p:nvSpPr>
        <p:spPr>
          <a:xfrm>
            <a:off x="1018666" y="4090086"/>
            <a:ext cx="5897699" cy="587552"/>
          </a:xfrm>
          <a:prstGeom prst="rect">
            <a:avLst/>
          </a:prstGeom>
          <a:no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20" name="Google Shape;402;p27">
            <a:extLst>
              <a:ext uri="{FF2B5EF4-FFF2-40B4-BE49-F238E27FC236}">
                <a16:creationId xmlns:a16="http://schemas.microsoft.com/office/drawing/2014/main" id="{5B5798B9-72C4-800C-8B8F-C13540AB3EB4}"/>
              </a:ext>
            </a:extLst>
          </p:cNvPr>
          <p:cNvSpPr/>
          <p:nvPr/>
        </p:nvSpPr>
        <p:spPr>
          <a:xfrm>
            <a:off x="618547" y="4079423"/>
            <a:ext cx="614181" cy="600651"/>
          </a:xfrm>
          <a:prstGeom prst="ellipse">
            <a:avLst/>
          </a:prstGeom>
          <a:solidFill>
            <a:srgbClr val="FFFFFF"/>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a:ln>
                <a:noFill/>
              </a:ln>
              <a:solidFill>
                <a:sysClr val="windowText" lastClr="000000"/>
              </a:solidFill>
              <a:effectLst/>
              <a:uLnTx/>
              <a:uFillTx/>
              <a:latin typeface="Helvetica Neue Light" panose="020B0604020202020204" charset="0"/>
            </a:endParaRPr>
          </a:p>
        </p:txBody>
      </p:sp>
      <p:sp>
        <p:nvSpPr>
          <p:cNvPr id="21" name="Google Shape;408;p27">
            <a:extLst>
              <a:ext uri="{FF2B5EF4-FFF2-40B4-BE49-F238E27FC236}">
                <a16:creationId xmlns:a16="http://schemas.microsoft.com/office/drawing/2014/main" id="{F839EC03-9588-47C7-441B-80BE03B58744}"/>
              </a:ext>
            </a:extLst>
          </p:cNvPr>
          <p:cNvSpPr txBox="1"/>
          <p:nvPr/>
        </p:nvSpPr>
        <p:spPr>
          <a:xfrm>
            <a:off x="651572" y="4041214"/>
            <a:ext cx="614181" cy="677068"/>
          </a:xfrm>
          <a:prstGeom prst="rect">
            <a:avLst/>
          </a:prstGeom>
          <a:noFill/>
          <a:ln w="6350">
            <a:noFill/>
          </a:ln>
        </p:spPr>
        <p:txBody>
          <a:bodyPr spcFirstLastPara="1" wrap="square" lIns="121900" tIns="121900" rIns="121900" bIns="121900" anchor="t" anchorCtr="0">
            <a:spAutoFit/>
          </a:bodyPr>
          <a:lstStyle/>
          <a:p>
            <a:pPr algn="ctr"/>
            <a:r>
              <a:rPr lang="pl" sz="2800" dirty="0">
                <a:solidFill>
                  <a:srgbClr val="E20610"/>
                </a:solidFill>
                <a:latin typeface="Helvetica Neue Light" panose="020B0604020202020204" charset="0"/>
                <a:ea typeface="Anton"/>
                <a:cs typeface="Anton"/>
                <a:sym typeface="Anton"/>
              </a:rPr>
              <a:t>5.</a:t>
            </a:r>
            <a:endParaRPr sz="2800" dirty="0">
              <a:solidFill>
                <a:srgbClr val="E20610"/>
              </a:solidFill>
              <a:latin typeface="Helvetica Neue Light" panose="020B0604020202020204" charset="0"/>
              <a:ea typeface="Anton"/>
              <a:cs typeface="Anton"/>
              <a:sym typeface="Anton"/>
            </a:endParaRPr>
          </a:p>
        </p:txBody>
      </p:sp>
      <p:sp>
        <p:nvSpPr>
          <p:cNvPr id="22" name="Google Shape;413;p27">
            <a:extLst>
              <a:ext uri="{FF2B5EF4-FFF2-40B4-BE49-F238E27FC236}">
                <a16:creationId xmlns:a16="http://schemas.microsoft.com/office/drawing/2014/main" id="{286D6134-8CED-014A-1483-5751DFECE266}"/>
              </a:ext>
            </a:extLst>
          </p:cNvPr>
          <p:cNvSpPr txBox="1"/>
          <p:nvPr/>
        </p:nvSpPr>
        <p:spPr>
          <a:xfrm>
            <a:off x="1464613" y="1991634"/>
            <a:ext cx="4667899" cy="493941"/>
          </a:xfrm>
          <a:prstGeom prst="rect">
            <a:avLst/>
          </a:prstGeom>
          <a:noFill/>
          <a:ln w="6350">
            <a:noFill/>
          </a:ln>
        </p:spPr>
        <p:txBody>
          <a:bodyPr spcFirstLastPara="1" wrap="square" lIns="121900" tIns="121900" rIns="121900" bIns="121900" anchor="t" anchorCtr="0">
            <a:spAutoFit/>
          </a:bodyPr>
          <a:lstStyle/>
          <a:p>
            <a:pPr>
              <a:lnSpc>
                <a:spcPct val="115000"/>
              </a:lnSpc>
            </a:pPr>
            <a:r>
              <a:rPr lang="pl-PL" sz="1400" b="1" dirty="0">
                <a:solidFill>
                  <a:schemeClr val="tx1"/>
                </a:solidFill>
                <a:latin typeface="Helvetica Neue Light" panose="020B0604020202020204" charset="0"/>
                <a:ea typeface="Lato"/>
                <a:cs typeface="Lato"/>
                <a:sym typeface="Lato"/>
              </a:rPr>
              <a:t>Skumulowany zysk netto / </a:t>
            </a:r>
            <a:r>
              <a:rPr lang="en-GB" sz="1400" b="1" i="1" dirty="0">
                <a:solidFill>
                  <a:schemeClr val="tx1"/>
                </a:solidFill>
                <a:latin typeface="Helvetica Neue Light" panose="020B0604020202020204" charset="0"/>
                <a:ea typeface="Lato"/>
                <a:cs typeface="Lato"/>
                <a:sym typeface="Lato"/>
              </a:rPr>
              <a:t>Cumulative net profit</a:t>
            </a:r>
            <a:endParaRPr lang="en-GB" sz="1400" i="1" dirty="0">
              <a:solidFill>
                <a:srgbClr val="061F71"/>
              </a:solidFill>
              <a:latin typeface="Helvetica Neue Light" panose="020B0604020202020204" charset="0"/>
              <a:ea typeface="Lato"/>
              <a:cs typeface="Lato"/>
              <a:sym typeface="Lato"/>
            </a:endParaRPr>
          </a:p>
        </p:txBody>
      </p:sp>
      <p:sp>
        <p:nvSpPr>
          <p:cNvPr id="23" name="pole tekstowe 22">
            <a:extLst>
              <a:ext uri="{FF2B5EF4-FFF2-40B4-BE49-F238E27FC236}">
                <a16:creationId xmlns:a16="http://schemas.microsoft.com/office/drawing/2014/main" id="{49022728-8C66-190D-6700-5FEC57D3F133}"/>
              </a:ext>
            </a:extLst>
          </p:cNvPr>
          <p:cNvSpPr txBox="1"/>
          <p:nvPr/>
        </p:nvSpPr>
        <p:spPr>
          <a:xfrm>
            <a:off x="899760" y="5596837"/>
            <a:ext cx="6902145" cy="261610"/>
          </a:xfrm>
          <a:prstGeom prst="rect">
            <a:avLst/>
          </a:prstGeom>
          <a:noFill/>
        </p:spPr>
        <p:txBody>
          <a:bodyPr wrap="square" rtlCol="0">
            <a:spAutoFit/>
          </a:bodyPr>
          <a:lstStyle/>
          <a:p>
            <a:r>
              <a:rPr lang="pl-PL" sz="1100" dirty="0">
                <a:solidFill>
                  <a:schemeClr val="bg1">
                    <a:lumMod val="65000"/>
                  </a:schemeClr>
                </a:solidFill>
                <a:latin typeface="Helvetica Neue Light" panose="020B0604020202020204" charset="0"/>
              </a:rPr>
              <a:t>* bez terminali, logistyki i stacji paliw     ** bez zadłużenia z tytułu zapasu obowiązkowego</a:t>
            </a:r>
          </a:p>
        </p:txBody>
      </p:sp>
      <p:sp>
        <p:nvSpPr>
          <p:cNvPr id="24" name="Google Shape;413;p27">
            <a:extLst>
              <a:ext uri="{FF2B5EF4-FFF2-40B4-BE49-F238E27FC236}">
                <a16:creationId xmlns:a16="http://schemas.microsoft.com/office/drawing/2014/main" id="{8C85EEBD-3717-4EDD-1CD4-5FCC04310525}"/>
              </a:ext>
            </a:extLst>
          </p:cNvPr>
          <p:cNvSpPr txBox="1"/>
          <p:nvPr/>
        </p:nvSpPr>
        <p:spPr>
          <a:xfrm>
            <a:off x="1476525" y="2602309"/>
            <a:ext cx="5431212" cy="883278"/>
          </a:xfrm>
          <a:prstGeom prst="rect">
            <a:avLst/>
          </a:prstGeom>
          <a:noFill/>
          <a:ln w="6350">
            <a:noFill/>
          </a:ln>
        </p:spPr>
        <p:txBody>
          <a:bodyPr spcFirstLastPara="1" wrap="square" lIns="121900" tIns="121900" rIns="121900" bIns="121900" anchor="t" anchorCtr="0">
            <a:spAutoFit/>
          </a:bodyPr>
          <a:lstStyle/>
          <a:p>
            <a:pPr>
              <a:lnSpc>
                <a:spcPct val="115000"/>
              </a:lnSpc>
            </a:pPr>
            <a:r>
              <a:rPr lang="pl-PL" sz="1200" b="1" i="0" u="none" strike="noStrike" baseline="0" dirty="0">
                <a:solidFill>
                  <a:schemeClr val="tx1"/>
                </a:solidFill>
                <a:latin typeface="Helvetica Neue Light" panose="020B0604020202020204" charset="0"/>
                <a:cs typeface="Helvetica Neue" panose="020B0604020202020204" charset="0"/>
              </a:rPr>
              <a:t>Udział segmentów przejściowych i transformacyjnych </a:t>
            </a:r>
            <a:br>
              <a:rPr lang="pl-PL" sz="1200" b="1" i="0" u="none" strike="noStrike" baseline="0" dirty="0">
                <a:solidFill>
                  <a:schemeClr val="tx1"/>
                </a:solidFill>
                <a:latin typeface="Helvetica Neue Light" panose="020B0604020202020204" charset="0"/>
                <a:cs typeface="Helvetica Neue" panose="020B0604020202020204" charset="0"/>
              </a:rPr>
            </a:br>
            <a:r>
              <a:rPr lang="pl-PL" sz="1200" b="1" i="0" u="none" strike="noStrike" baseline="0" dirty="0">
                <a:solidFill>
                  <a:schemeClr val="tx1"/>
                </a:solidFill>
                <a:latin typeface="Helvetica Neue Light" panose="020B0604020202020204" charset="0"/>
                <a:cs typeface="Helvetica Neue" panose="020B0604020202020204" charset="0"/>
              </a:rPr>
              <a:t>w EBITDA* / </a:t>
            </a:r>
            <a:r>
              <a:rPr lang="en-GB" sz="1200" b="1" dirty="0">
                <a:solidFill>
                  <a:schemeClr val="tx1"/>
                </a:solidFill>
                <a:latin typeface="Helvetica Neue Light" panose="020B0604020202020204" charset="0"/>
                <a:cs typeface="Helvetica Neue" panose="020B0604020202020204" charset="0"/>
              </a:rPr>
              <a:t>Share of transitional and transformation segments in EBITDA </a:t>
            </a:r>
            <a:r>
              <a:rPr lang="en-GB" sz="1200" b="1" i="0" u="none" strike="noStrike" baseline="0" dirty="0">
                <a:solidFill>
                  <a:schemeClr val="tx1"/>
                </a:solidFill>
                <a:latin typeface="Helvetica Neue Light" panose="020B0604020202020204" charset="0"/>
                <a:cs typeface="Helvetica Neue" panose="020B0604020202020204" charset="0"/>
              </a:rPr>
              <a:t>*</a:t>
            </a:r>
            <a:endParaRPr sz="1200" b="1" dirty="0">
              <a:solidFill>
                <a:schemeClr val="tx1"/>
              </a:solidFill>
              <a:latin typeface="Helvetica Neue Light" panose="020B0604020202020204" charset="0"/>
              <a:ea typeface="Lato"/>
              <a:cs typeface="Helvetica Neue" panose="020B0604020202020204" charset="0"/>
              <a:sym typeface="Lato"/>
            </a:endParaRPr>
          </a:p>
        </p:txBody>
      </p:sp>
      <p:sp>
        <p:nvSpPr>
          <p:cNvPr id="25" name="Google Shape;413;p27">
            <a:extLst>
              <a:ext uri="{FF2B5EF4-FFF2-40B4-BE49-F238E27FC236}">
                <a16:creationId xmlns:a16="http://schemas.microsoft.com/office/drawing/2014/main" id="{54B03A3E-A066-67BC-7E5F-6C7B0FEDE028}"/>
              </a:ext>
            </a:extLst>
          </p:cNvPr>
          <p:cNvSpPr txBox="1"/>
          <p:nvPr/>
        </p:nvSpPr>
        <p:spPr>
          <a:xfrm>
            <a:off x="1473243" y="3271272"/>
            <a:ext cx="4136634" cy="741701"/>
          </a:xfrm>
          <a:prstGeom prst="rect">
            <a:avLst/>
          </a:prstGeom>
          <a:noFill/>
          <a:ln w="6350">
            <a:noFill/>
          </a:ln>
        </p:spPr>
        <p:txBody>
          <a:bodyPr spcFirstLastPara="1" wrap="square" lIns="121900" tIns="121900" rIns="121900" bIns="121900" anchor="t" anchorCtr="0">
            <a:spAutoFit/>
          </a:bodyPr>
          <a:lstStyle/>
          <a:p>
            <a:pPr>
              <a:lnSpc>
                <a:spcPct val="115000"/>
              </a:lnSpc>
            </a:pPr>
            <a:r>
              <a:rPr lang="pl-PL" sz="1400" b="1" i="0" u="none" strike="noStrike" baseline="0" dirty="0">
                <a:solidFill>
                  <a:schemeClr val="tx1"/>
                </a:solidFill>
                <a:latin typeface="Helvetica Neue Light" panose="020B0604020202020204" charset="0"/>
                <a:cs typeface="Helvetica Neue" panose="020B0604020202020204" charset="0"/>
              </a:rPr>
              <a:t>Inwestycje w biznesy transformacyjne / </a:t>
            </a:r>
            <a:r>
              <a:rPr lang="en-GB" sz="1400" b="1" i="1" dirty="0">
                <a:solidFill>
                  <a:schemeClr val="tx1"/>
                </a:solidFill>
                <a:latin typeface="Helvetica Neue Light" panose="020B0604020202020204" charset="0"/>
                <a:ea typeface="Lato"/>
                <a:cs typeface="Helvetica Neue" panose="020B0604020202020204" charset="0"/>
                <a:sym typeface="Lato"/>
              </a:rPr>
              <a:t>Investment in transformational business </a:t>
            </a:r>
            <a:r>
              <a:rPr lang="pl-PL" sz="1400" b="1" i="1" u="none" strike="noStrike" baseline="0" dirty="0">
                <a:solidFill>
                  <a:schemeClr val="tx1"/>
                </a:solidFill>
                <a:latin typeface="Helvetica Neue Light" panose="020B0604020202020204" charset="0"/>
                <a:cs typeface="Helvetica Neue" panose="020B0604020202020204" charset="0"/>
              </a:rPr>
              <a:t> </a:t>
            </a:r>
            <a:endParaRPr sz="1400" b="1" i="1" dirty="0">
              <a:solidFill>
                <a:schemeClr val="tx1"/>
              </a:solidFill>
              <a:latin typeface="Helvetica Neue Light" panose="020B0604020202020204" charset="0"/>
              <a:ea typeface="Lato"/>
              <a:cs typeface="Helvetica Neue" panose="020B0604020202020204" charset="0"/>
              <a:sym typeface="Lato"/>
            </a:endParaRPr>
          </a:p>
        </p:txBody>
      </p:sp>
      <p:sp>
        <p:nvSpPr>
          <p:cNvPr id="26" name="Google Shape;413;p27">
            <a:extLst>
              <a:ext uri="{FF2B5EF4-FFF2-40B4-BE49-F238E27FC236}">
                <a16:creationId xmlns:a16="http://schemas.microsoft.com/office/drawing/2014/main" id="{A976170A-C941-1426-13A1-7BE644DDDB4E}"/>
              </a:ext>
            </a:extLst>
          </p:cNvPr>
          <p:cNvSpPr txBox="1"/>
          <p:nvPr/>
        </p:nvSpPr>
        <p:spPr>
          <a:xfrm>
            <a:off x="1473241" y="4158163"/>
            <a:ext cx="5052271" cy="741701"/>
          </a:xfrm>
          <a:prstGeom prst="rect">
            <a:avLst/>
          </a:prstGeom>
          <a:noFill/>
          <a:ln w="6350">
            <a:noFill/>
          </a:ln>
        </p:spPr>
        <p:txBody>
          <a:bodyPr spcFirstLastPara="1" wrap="square" lIns="121900" tIns="121900" rIns="121900" bIns="121900" anchor="t" anchorCtr="0">
            <a:spAutoFit/>
          </a:bodyPr>
          <a:lstStyle/>
          <a:p>
            <a:pPr>
              <a:lnSpc>
                <a:spcPct val="115000"/>
              </a:lnSpc>
            </a:pPr>
            <a:r>
              <a:rPr lang="it-IT" sz="1400" b="1" i="0" u="none" strike="noStrike" baseline="0" dirty="0">
                <a:solidFill>
                  <a:schemeClr val="tx1"/>
                </a:solidFill>
                <a:latin typeface="Helvetica Neue Light" panose="020B0604020202020204" charset="0"/>
                <a:cs typeface="Helvetica Neue" panose="020B0604020202020204" charset="0"/>
              </a:rPr>
              <a:t>Coroczna wypłata dywidendy</a:t>
            </a:r>
            <a:r>
              <a:rPr lang="pl-PL" sz="1400" b="1" i="0" u="none" strike="noStrike" baseline="0" dirty="0">
                <a:solidFill>
                  <a:schemeClr val="tx1"/>
                </a:solidFill>
                <a:latin typeface="Helvetica Neue Light" panose="020B0604020202020204" charset="0"/>
                <a:cs typeface="Helvetica Neue" panose="020B0604020202020204" charset="0"/>
              </a:rPr>
              <a:t> / </a:t>
            </a:r>
            <a:r>
              <a:rPr lang="en-GB" sz="1400" b="1" dirty="0">
                <a:solidFill>
                  <a:schemeClr val="tx1"/>
                </a:solidFill>
                <a:latin typeface="Helvetica Neue Light" panose="020B0604020202020204" charset="0"/>
                <a:cs typeface="Helvetica Neue" panose="020B0604020202020204" charset="0"/>
              </a:rPr>
              <a:t>Annual dividend payment </a:t>
            </a:r>
            <a:endParaRPr lang="en-GB" sz="1400" b="1" dirty="0">
              <a:solidFill>
                <a:schemeClr val="tx1"/>
              </a:solidFill>
              <a:latin typeface="Helvetica Neue Light" panose="020B0604020202020204" charset="0"/>
              <a:ea typeface="Lato"/>
              <a:cs typeface="Helvetica Neue" panose="020B0604020202020204" charset="0"/>
              <a:sym typeface="Lato"/>
            </a:endParaRPr>
          </a:p>
          <a:p>
            <a:pPr>
              <a:lnSpc>
                <a:spcPct val="115000"/>
              </a:lnSpc>
            </a:pPr>
            <a:r>
              <a:rPr lang="it-IT" sz="1400" b="1" i="0" u="none" strike="noStrike" baseline="0" dirty="0">
                <a:solidFill>
                  <a:schemeClr val="tx1"/>
                </a:solidFill>
                <a:latin typeface="Helvetica Neue Light" panose="020B0604020202020204" charset="0"/>
                <a:cs typeface="Helvetica Neue" panose="020B0604020202020204" charset="0"/>
              </a:rPr>
              <a:t> </a:t>
            </a:r>
            <a:endParaRPr sz="1400" b="1" dirty="0">
              <a:solidFill>
                <a:schemeClr val="tx1"/>
              </a:solidFill>
              <a:latin typeface="Helvetica Neue Light" panose="020B0604020202020204" charset="0"/>
              <a:ea typeface="Lato"/>
              <a:cs typeface="Helvetica Neue" panose="020B0604020202020204" charset="0"/>
              <a:sym typeface="Lato"/>
            </a:endParaRPr>
          </a:p>
        </p:txBody>
      </p:sp>
      <p:sp>
        <p:nvSpPr>
          <p:cNvPr id="27" name="Google Shape;393;p27">
            <a:extLst>
              <a:ext uri="{FF2B5EF4-FFF2-40B4-BE49-F238E27FC236}">
                <a16:creationId xmlns:a16="http://schemas.microsoft.com/office/drawing/2014/main" id="{E08AC3EB-98A9-79C9-AFBD-DB12FFD8D147}"/>
              </a:ext>
            </a:extLst>
          </p:cNvPr>
          <p:cNvSpPr/>
          <p:nvPr/>
        </p:nvSpPr>
        <p:spPr>
          <a:xfrm>
            <a:off x="7522410" y="1932156"/>
            <a:ext cx="3960055" cy="587552"/>
          </a:xfrm>
          <a:prstGeom prst="rect">
            <a:avLst/>
          </a:prstGeom>
          <a:noFill/>
          <a:ln w="6350" cap="flat" cmpd="sng">
            <a:solidFill>
              <a:srgbClr val="E20610"/>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28" name="Google Shape;401;p27">
            <a:extLst>
              <a:ext uri="{FF2B5EF4-FFF2-40B4-BE49-F238E27FC236}">
                <a16:creationId xmlns:a16="http://schemas.microsoft.com/office/drawing/2014/main" id="{6FB955C3-6852-DBFC-7A7F-2F35A13C1FD7}"/>
              </a:ext>
            </a:extLst>
          </p:cNvPr>
          <p:cNvSpPr/>
          <p:nvPr/>
        </p:nvSpPr>
        <p:spPr>
          <a:xfrm>
            <a:off x="7514194" y="3377706"/>
            <a:ext cx="3960055" cy="587552"/>
          </a:xfrm>
          <a:prstGeom prst="rect">
            <a:avLst/>
          </a:prstGeom>
          <a:noFill/>
          <a:ln w="6350" cap="flat" cmpd="sng">
            <a:solidFill>
              <a:srgbClr val="E20610"/>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29" name="Google Shape;404;p27">
            <a:extLst>
              <a:ext uri="{FF2B5EF4-FFF2-40B4-BE49-F238E27FC236}">
                <a16:creationId xmlns:a16="http://schemas.microsoft.com/office/drawing/2014/main" id="{4CA8573B-BBD4-E060-20FE-D771ADA107D0}"/>
              </a:ext>
            </a:extLst>
          </p:cNvPr>
          <p:cNvSpPr/>
          <p:nvPr/>
        </p:nvSpPr>
        <p:spPr>
          <a:xfrm>
            <a:off x="7522410" y="1170575"/>
            <a:ext cx="3960055" cy="587552"/>
          </a:xfrm>
          <a:prstGeom prst="rect">
            <a:avLst/>
          </a:prstGeom>
          <a:noFill/>
          <a:ln w="6350" cap="flat" cmpd="sng">
            <a:solidFill>
              <a:srgbClr val="E20610"/>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30" name="Google Shape;409;p27">
            <a:extLst>
              <a:ext uri="{FF2B5EF4-FFF2-40B4-BE49-F238E27FC236}">
                <a16:creationId xmlns:a16="http://schemas.microsoft.com/office/drawing/2014/main" id="{B460E2AC-E9C5-729C-E014-4FB533613368}"/>
              </a:ext>
            </a:extLst>
          </p:cNvPr>
          <p:cNvSpPr txBox="1"/>
          <p:nvPr/>
        </p:nvSpPr>
        <p:spPr>
          <a:xfrm>
            <a:off x="7733858" y="1166867"/>
            <a:ext cx="3141287" cy="600124"/>
          </a:xfrm>
          <a:prstGeom prst="rect">
            <a:avLst/>
          </a:prstGeom>
          <a:noFill/>
          <a:ln w="6350">
            <a:noFill/>
          </a:ln>
        </p:spPr>
        <p:txBody>
          <a:bodyPr spcFirstLastPara="1" wrap="square" lIns="121900" tIns="121900" rIns="121900" bIns="121900" anchor="t" anchorCtr="0">
            <a:spAutoFit/>
          </a:bodyPr>
          <a:lstStyle/>
          <a:p>
            <a:pPr>
              <a:lnSpc>
                <a:spcPct val="115000"/>
              </a:lnSpc>
            </a:pPr>
            <a:r>
              <a:rPr lang="pl-PL" sz="2000" b="1" dirty="0">
                <a:solidFill>
                  <a:srgbClr val="E20610"/>
                </a:solidFill>
                <a:latin typeface="Helvetica Neue Light" panose="020B0604020202020204" charset="0"/>
                <a:ea typeface="Lato"/>
                <a:cs typeface="Lato"/>
                <a:sym typeface="Lato"/>
              </a:rPr>
              <a:t>690 mln zł </a:t>
            </a:r>
            <a:r>
              <a:rPr kumimoji="0" lang="pl-PL" sz="1400" b="1" i="0" u="none" strike="noStrike" kern="0" cap="none" spc="0" normalizeH="0" baseline="0" noProof="0" dirty="0">
                <a:ln>
                  <a:noFill/>
                </a:ln>
                <a:solidFill>
                  <a:srgbClr val="071D49"/>
                </a:solidFill>
                <a:effectLst/>
                <a:uLnTx/>
                <a:uFillTx/>
                <a:latin typeface="Helvetica Neue Light" panose="020B0604020202020204" charset="0"/>
                <a:cs typeface="Helvetica Neue" panose="020B0604020202020204" charset="0"/>
                <a:sym typeface="Arial"/>
              </a:rPr>
              <a:t>w 2028 r. / </a:t>
            </a:r>
            <a:r>
              <a:rPr kumimoji="0" lang="pl-PL" sz="1400" b="1" i="1" u="none" strike="noStrike" kern="0" cap="none" spc="0" normalizeH="0" baseline="0" noProof="0" dirty="0">
                <a:ln>
                  <a:noFill/>
                </a:ln>
                <a:solidFill>
                  <a:srgbClr val="071D49"/>
                </a:solidFill>
                <a:effectLst/>
                <a:uLnTx/>
                <a:uFillTx/>
                <a:latin typeface="Helvetica Neue Light" panose="020B0604020202020204" charset="0"/>
                <a:cs typeface="Helvetica Neue" panose="020B0604020202020204" charset="0"/>
                <a:sym typeface="Arial"/>
              </a:rPr>
              <a:t>in 2028</a:t>
            </a:r>
            <a:endParaRPr sz="2000" b="1" i="1" dirty="0">
              <a:solidFill>
                <a:srgbClr val="E20610"/>
              </a:solidFill>
              <a:latin typeface="Helvetica Neue Light" panose="020B0604020202020204" charset="0"/>
              <a:ea typeface="Lato"/>
              <a:cs typeface="Lato"/>
              <a:sym typeface="Lato"/>
            </a:endParaRPr>
          </a:p>
        </p:txBody>
      </p:sp>
      <p:sp>
        <p:nvSpPr>
          <p:cNvPr id="31" name="Google Shape;410;p27">
            <a:extLst>
              <a:ext uri="{FF2B5EF4-FFF2-40B4-BE49-F238E27FC236}">
                <a16:creationId xmlns:a16="http://schemas.microsoft.com/office/drawing/2014/main" id="{6B535D94-8FB5-4AD2-D6E1-56D45658EA72}"/>
              </a:ext>
            </a:extLst>
          </p:cNvPr>
          <p:cNvSpPr txBox="1"/>
          <p:nvPr/>
        </p:nvSpPr>
        <p:spPr>
          <a:xfrm>
            <a:off x="7750244" y="1942589"/>
            <a:ext cx="3415066" cy="600124"/>
          </a:xfrm>
          <a:prstGeom prst="rect">
            <a:avLst/>
          </a:prstGeom>
          <a:noFill/>
          <a:ln w="6350">
            <a:noFill/>
          </a:ln>
        </p:spPr>
        <p:txBody>
          <a:bodyPr spcFirstLastPara="1" wrap="square" lIns="121900" tIns="121900" rIns="121900" bIns="121900" anchor="t" anchorCtr="0">
            <a:spAutoFit/>
          </a:bodyPr>
          <a:lstStyle/>
          <a:p>
            <a:pPr>
              <a:lnSpc>
                <a:spcPct val="115000"/>
              </a:lnSpc>
            </a:pPr>
            <a:r>
              <a:rPr lang="pl" sz="2000" b="1" dirty="0">
                <a:solidFill>
                  <a:srgbClr val="E20610"/>
                </a:solidFill>
                <a:latin typeface="Helvetica Neue Light" panose="020B0604020202020204" charset="0"/>
                <a:ea typeface="Lato"/>
                <a:cs typeface="Lato"/>
                <a:sym typeface="Lato"/>
              </a:rPr>
              <a:t>1 mld zł </a:t>
            </a:r>
            <a:r>
              <a:rPr kumimoji="0" lang="pl-PL" sz="1400" b="1" i="0" u="none" strike="noStrike" kern="0" cap="none" spc="0" normalizeH="0" baseline="0" noProof="0" dirty="0">
                <a:ln>
                  <a:noFill/>
                </a:ln>
                <a:solidFill>
                  <a:srgbClr val="071D49"/>
                </a:solidFill>
                <a:effectLst/>
                <a:uLnTx/>
                <a:uFillTx/>
                <a:latin typeface="Helvetica Neue Light" panose="020B0604020202020204" charset="0"/>
                <a:cs typeface="Helvetica Neue" panose="020B0604020202020204" charset="0"/>
                <a:sym typeface="Arial"/>
              </a:rPr>
              <a:t>do 2028 r. / </a:t>
            </a:r>
            <a:r>
              <a:rPr kumimoji="0" lang="pl-PL" sz="1400" b="1" i="1" u="none" strike="noStrike" kern="0" cap="none" spc="0" normalizeH="0" baseline="0" noProof="0" dirty="0" err="1">
                <a:ln>
                  <a:noFill/>
                </a:ln>
                <a:solidFill>
                  <a:srgbClr val="071D49"/>
                </a:solidFill>
                <a:effectLst/>
                <a:uLnTx/>
                <a:uFillTx/>
                <a:latin typeface="Helvetica Neue Light" panose="020B0604020202020204" charset="0"/>
                <a:cs typeface="Helvetica Neue" panose="020B0604020202020204" charset="0"/>
                <a:sym typeface="Arial"/>
              </a:rPr>
              <a:t>until</a:t>
            </a:r>
            <a:r>
              <a:rPr kumimoji="0" lang="pl-PL" sz="1400" b="1" i="1" u="none" strike="noStrike" kern="0" cap="none" spc="0" normalizeH="0" baseline="0" noProof="0" dirty="0">
                <a:ln>
                  <a:noFill/>
                </a:ln>
                <a:solidFill>
                  <a:srgbClr val="071D49"/>
                </a:solidFill>
                <a:effectLst/>
                <a:uLnTx/>
                <a:uFillTx/>
                <a:latin typeface="Helvetica Neue Light" panose="020B0604020202020204" charset="0"/>
                <a:cs typeface="Helvetica Neue" panose="020B0604020202020204" charset="0"/>
                <a:sym typeface="Arial"/>
              </a:rPr>
              <a:t> 2028</a:t>
            </a:r>
            <a:endParaRPr sz="2000" b="1" i="1" dirty="0">
              <a:solidFill>
                <a:srgbClr val="E20610"/>
              </a:solidFill>
              <a:latin typeface="Helvetica Neue Light" panose="020B0604020202020204" charset="0"/>
              <a:ea typeface="Lato"/>
              <a:cs typeface="Lato"/>
              <a:sym typeface="Lato"/>
            </a:endParaRPr>
          </a:p>
        </p:txBody>
      </p:sp>
      <p:sp>
        <p:nvSpPr>
          <p:cNvPr id="32" name="Google Shape;411;p27">
            <a:extLst>
              <a:ext uri="{FF2B5EF4-FFF2-40B4-BE49-F238E27FC236}">
                <a16:creationId xmlns:a16="http://schemas.microsoft.com/office/drawing/2014/main" id="{6EA7320C-DA2A-C7A3-1319-D9FC28391F3B}"/>
              </a:ext>
            </a:extLst>
          </p:cNvPr>
          <p:cNvSpPr txBox="1"/>
          <p:nvPr/>
        </p:nvSpPr>
        <p:spPr>
          <a:xfrm>
            <a:off x="7801905" y="2670361"/>
            <a:ext cx="2523912" cy="600124"/>
          </a:xfrm>
          <a:prstGeom prst="rect">
            <a:avLst/>
          </a:prstGeom>
          <a:noFill/>
          <a:ln w="6350">
            <a:noFill/>
          </a:ln>
        </p:spPr>
        <p:txBody>
          <a:bodyPr spcFirstLastPara="1" wrap="square" lIns="121900" tIns="121900" rIns="121900" bIns="121900" anchor="t" anchorCtr="0">
            <a:spAutoFit/>
          </a:bodyPr>
          <a:lstStyle/>
          <a:p>
            <a:pPr>
              <a:lnSpc>
                <a:spcPct val="115000"/>
              </a:lnSpc>
            </a:pPr>
            <a:r>
              <a:rPr lang="pl" sz="2000" b="1" dirty="0">
                <a:solidFill>
                  <a:srgbClr val="E20610"/>
                </a:solidFill>
                <a:latin typeface="Helvetica Neue Light" panose="020B0604020202020204" charset="0"/>
                <a:ea typeface="Lato"/>
                <a:cs typeface="Lato"/>
                <a:sym typeface="Lato"/>
              </a:rPr>
              <a:t>40% </a:t>
            </a:r>
            <a:r>
              <a:rPr kumimoji="0" lang="pl-PL" sz="1400" b="1" i="0" u="none" strike="noStrike" kern="0" cap="none" spc="0" normalizeH="0" baseline="0" noProof="0" dirty="0">
                <a:ln>
                  <a:noFill/>
                </a:ln>
                <a:solidFill>
                  <a:srgbClr val="071D49"/>
                </a:solidFill>
                <a:effectLst/>
                <a:uLnTx/>
                <a:uFillTx/>
                <a:latin typeface="Helvetica Neue Light" panose="020B0604020202020204" charset="0"/>
                <a:cs typeface="Helvetica Neue" panose="020B0604020202020204" charset="0"/>
                <a:sym typeface="Arial"/>
              </a:rPr>
              <a:t>w 2028 r. </a:t>
            </a:r>
            <a:r>
              <a:rPr lang="pl-PL" sz="1400" b="1" kern="0" dirty="0">
                <a:solidFill>
                  <a:srgbClr val="071D49"/>
                </a:solidFill>
                <a:latin typeface="Helvetica Neue Light" panose="020B0604020202020204" charset="0"/>
                <a:cs typeface="Helvetica Neue" panose="020B0604020202020204" charset="0"/>
                <a:sym typeface="Arial"/>
              </a:rPr>
              <a:t>/ </a:t>
            </a:r>
            <a:r>
              <a:rPr lang="pl-PL" sz="1400" b="1" i="1" kern="0" dirty="0">
                <a:solidFill>
                  <a:srgbClr val="071D49"/>
                </a:solidFill>
                <a:latin typeface="Helvetica Neue Light" panose="020B0604020202020204" charset="0"/>
                <a:cs typeface="Helvetica Neue" panose="020B0604020202020204" charset="0"/>
                <a:sym typeface="Arial"/>
              </a:rPr>
              <a:t>in 2028</a:t>
            </a:r>
            <a:r>
              <a:rPr lang="pl" sz="2000" b="1" i="1" dirty="0">
                <a:solidFill>
                  <a:srgbClr val="E20610"/>
                </a:solidFill>
                <a:latin typeface="Helvetica Neue Light" panose="020B0604020202020204" charset="0"/>
                <a:ea typeface="Lato"/>
                <a:cs typeface="Lato"/>
                <a:sym typeface="Lato"/>
              </a:rPr>
              <a:t> </a:t>
            </a:r>
            <a:endParaRPr sz="2000" b="1" i="1" dirty="0">
              <a:solidFill>
                <a:srgbClr val="E20610"/>
              </a:solidFill>
              <a:latin typeface="Helvetica Neue Light" panose="020B0604020202020204" charset="0"/>
              <a:ea typeface="Lato"/>
              <a:cs typeface="Lato"/>
              <a:sym typeface="Lato"/>
            </a:endParaRPr>
          </a:p>
        </p:txBody>
      </p:sp>
      <p:sp>
        <p:nvSpPr>
          <p:cNvPr id="33" name="Google Shape;412;p27">
            <a:extLst>
              <a:ext uri="{FF2B5EF4-FFF2-40B4-BE49-F238E27FC236}">
                <a16:creationId xmlns:a16="http://schemas.microsoft.com/office/drawing/2014/main" id="{9767BBCB-4E68-534B-05D4-3753A31FA30D}"/>
              </a:ext>
            </a:extLst>
          </p:cNvPr>
          <p:cNvSpPr txBox="1"/>
          <p:nvPr/>
        </p:nvSpPr>
        <p:spPr>
          <a:xfrm>
            <a:off x="7750245" y="3417694"/>
            <a:ext cx="3409451" cy="600124"/>
          </a:xfrm>
          <a:prstGeom prst="rect">
            <a:avLst/>
          </a:prstGeom>
          <a:noFill/>
          <a:ln w="6350">
            <a:noFill/>
          </a:ln>
        </p:spPr>
        <p:txBody>
          <a:bodyPr spcFirstLastPara="1" wrap="square" lIns="121900" tIns="121900" rIns="121900" bIns="121900" anchor="t" anchorCtr="0">
            <a:spAutoFit/>
          </a:bodyPr>
          <a:lstStyle/>
          <a:p>
            <a:pPr>
              <a:lnSpc>
                <a:spcPct val="115000"/>
              </a:lnSpc>
            </a:pPr>
            <a:r>
              <a:rPr lang="pl" sz="2000" b="1" dirty="0">
                <a:solidFill>
                  <a:srgbClr val="E20610"/>
                </a:solidFill>
                <a:latin typeface="Helvetica Neue Light" panose="020B0604020202020204" charset="0"/>
                <a:ea typeface="Lato"/>
                <a:cs typeface="Lato"/>
                <a:sym typeface="Lato"/>
              </a:rPr>
              <a:t>700 mln zł </a:t>
            </a:r>
            <a:r>
              <a:rPr kumimoji="0" lang="pl-PL" sz="1400" b="1" i="0" u="none" strike="noStrike" kern="0" cap="none" spc="0" normalizeH="0" baseline="0" noProof="0" dirty="0">
                <a:ln>
                  <a:noFill/>
                </a:ln>
                <a:solidFill>
                  <a:srgbClr val="071D49"/>
                </a:solidFill>
                <a:effectLst/>
                <a:uLnTx/>
                <a:uFillTx/>
                <a:latin typeface="Helvetica Neue Light" panose="020B0604020202020204" charset="0"/>
                <a:cs typeface="Helvetica Neue" panose="020B0604020202020204" charset="0"/>
                <a:sym typeface="Arial"/>
              </a:rPr>
              <a:t>do 2028 r. / </a:t>
            </a:r>
            <a:r>
              <a:rPr kumimoji="0" lang="pl-PL" sz="1400" b="1" i="0" u="none" strike="noStrike" kern="0" cap="none" spc="0" normalizeH="0" baseline="0" noProof="0" dirty="0" err="1">
                <a:ln>
                  <a:noFill/>
                </a:ln>
                <a:solidFill>
                  <a:srgbClr val="071D49"/>
                </a:solidFill>
                <a:effectLst/>
                <a:uLnTx/>
                <a:uFillTx/>
                <a:latin typeface="Helvetica Neue Light" panose="020B0604020202020204" charset="0"/>
                <a:cs typeface="Helvetica Neue" panose="020B0604020202020204" charset="0"/>
                <a:sym typeface="Arial"/>
              </a:rPr>
              <a:t>until</a:t>
            </a:r>
            <a:r>
              <a:rPr kumimoji="0" lang="pl-PL" sz="1400" b="1" i="0" u="none" strike="noStrike" kern="0" cap="none" spc="0" normalizeH="0" baseline="0" noProof="0" dirty="0">
                <a:ln>
                  <a:noFill/>
                </a:ln>
                <a:solidFill>
                  <a:srgbClr val="071D49"/>
                </a:solidFill>
                <a:effectLst/>
                <a:uLnTx/>
                <a:uFillTx/>
                <a:latin typeface="Helvetica Neue Light" panose="020B0604020202020204" charset="0"/>
                <a:cs typeface="Helvetica Neue" panose="020B0604020202020204" charset="0"/>
                <a:sym typeface="Arial"/>
              </a:rPr>
              <a:t> 2028</a:t>
            </a:r>
            <a:endParaRPr sz="2000" b="1" dirty="0">
              <a:solidFill>
                <a:srgbClr val="E20610"/>
              </a:solidFill>
              <a:latin typeface="Helvetica Neue Light" panose="020B0604020202020204" charset="0"/>
              <a:ea typeface="Lato"/>
              <a:cs typeface="Lato"/>
              <a:sym typeface="Lato"/>
            </a:endParaRPr>
          </a:p>
        </p:txBody>
      </p:sp>
      <p:sp>
        <p:nvSpPr>
          <p:cNvPr id="34" name="Google Shape;401;p27">
            <a:extLst>
              <a:ext uri="{FF2B5EF4-FFF2-40B4-BE49-F238E27FC236}">
                <a16:creationId xmlns:a16="http://schemas.microsoft.com/office/drawing/2014/main" id="{00EB0EC4-27EA-FE95-DBC2-BECBE284CA68}"/>
              </a:ext>
            </a:extLst>
          </p:cNvPr>
          <p:cNvSpPr/>
          <p:nvPr/>
        </p:nvSpPr>
        <p:spPr>
          <a:xfrm>
            <a:off x="7514193" y="4103700"/>
            <a:ext cx="3960055" cy="587552"/>
          </a:xfrm>
          <a:prstGeom prst="rect">
            <a:avLst/>
          </a:prstGeom>
          <a:noFill/>
          <a:ln w="6350" cap="flat" cmpd="sng">
            <a:solidFill>
              <a:srgbClr val="E20610"/>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35" name="Google Shape;412;p27">
            <a:extLst>
              <a:ext uri="{FF2B5EF4-FFF2-40B4-BE49-F238E27FC236}">
                <a16:creationId xmlns:a16="http://schemas.microsoft.com/office/drawing/2014/main" id="{5209DB26-25C7-DCB9-9B57-EE3B284E16A9}"/>
              </a:ext>
            </a:extLst>
          </p:cNvPr>
          <p:cNvSpPr txBox="1"/>
          <p:nvPr/>
        </p:nvSpPr>
        <p:spPr>
          <a:xfrm>
            <a:off x="7750244" y="4089337"/>
            <a:ext cx="3333152" cy="600124"/>
          </a:xfrm>
          <a:prstGeom prst="rect">
            <a:avLst/>
          </a:prstGeom>
          <a:noFill/>
          <a:ln w="6350">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pl-PL" sz="1400" b="1" i="0" u="none" strike="noStrike" kern="0" cap="none" spc="0" normalizeH="0" baseline="0" noProof="0" dirty="0">
                <a:ln>
                  <a:noFill/>
                </a:ln>
                <a:solidFill>
                  <a:srgbClr val="071D49"/>
                </a:solidFill>
                <a:effectLst/>
                <a:uLnTx/>
                <a:uFillTx/>
                <a:latin typeface="Helvetica Neue Light" panose="020B0604020202020204" charset="0"/>
                <a:cs typeface="Helvetica Neue" panose="020B0604020202020204" charset="0"/>
                <a:sym typeface="Arial"/>
              </a:rPr>
              <a:t>min. </a:t>
            </a:r>
            <a:r>
              <a:rPr kumimoji="0" lang="pl-PL" sz="2000" b="1" i="0" u="none" strike="noStrike" kern="0" cap="none" spc="0" normalizeH="0" baseline="0" noProof="0" dirty="0">
                <a:ln>
                  <a:noFill/>
                </a:ln>
                <a:solidFill>
                  <a:srgbClr val="E20610"/>
                </a:solidFill>
                <a:effectLst/>
                <a:uLnTx/>
                <a:uFillTx/>
                <a:latin typeface="Helvetica Neue Light" panose="020B0604020202020204" charset="0"/>
                <a:ea typeface="Lato"/>
                <a:cs typeface="Lato"/>
                <a:sym typeface="Lato"/>
              </a:rPr>
              <a:t>30% </a:t>
            </a:r>
            <a:r>
              <a:rPr kumimoji="0" lang="pl-PL" sz="1400" b="1" i="0" u="none" strike="noStrike" kern="0" cap="none" spc="0" normalizeH="0" baseline="0" noProof="0" dirty="0">
                <a:ln>
                  <a:noFill/>
                </a:ln>
                <a:solidFill>
                  <a:srgbClr val="071D49"/>
                </a:solidFill>
                <a:effectLst/>
                <a:uLnTx/>
                <a:uFillTx/>
                <a:latin typeface="Helvetica Neue Light" panose="020B0604020202020204" charset="0"/>
                <a:cs typeface="Helvetica Neue" panose="020B0604020202020204" charset="0"/>
                <a:sym typeface="Arial"/>
              </a:rPr>
              <a:t>zysku netto / </a:t>
            </a:r>
            <a:r>
              <a:rPr kumimoji="0" lang="pl-PL" sz="1400" b="1" i="1" u="none" strike="noStrike" kern="0" cap="none" spc="0" normalizeH="0" baseline="0" noProof="0" dirty="0">
                <a:ln>
                  <a:noFill/>
                </a:ln>
                <a:solidFill>
                  <a:srgbClr val="071D49"/>
                </a:solidFill>
                <a:effectLst/>
                <a:uLnTx/>
                <a:uFillTx/>
                <a:latin typeface="Helvetica Neue Light" panose="020B0604020202020204" charset="0"/>
                <a:cs typeface="Helvetica Neue" panose="020B0604020202020204" charset="0"/>
                <a:sym typeface="Arial"/>
              </a:rPr>
              <a:t>net profit</a:t>
            </a:r>
            <a:endParaRPr kumimoji="0" lang="pl-PL" sz="2000" b="1" i="1" u="none" strike="noStrike" kern="0" cap="none" spc="0" normalizeH="0" baseline="0" noProof="0" dirty="0">
              <a:ln>
                <a:noFill/>
              </a:ln>
              <a:solidFill>
                <a:srgbClr val="E20610"/>
              </a:solidFill>
              <a:effectLst/>
              <a:uLnTx/>
              <a:uFillTx/>
              <a:latin typeface="Helvetica Neue Light" panose="020B0604020202020204" charset="0"/>
              <a:ea typeface="Lato"/>
              <a:cs typeface="Lato"/>
              <a:sym typeface="Lato"/>
            </a:endParaRPr>
          </a:p>
        </p:txBody>
      </p:sp>
      <p:sp>
        <p:nvSpPr>
          <p:cNvPr id="36" name="Google Shape;393;p27">
            <a:extLst>
              <a:ext uri="{FF2B5EF4-FFF2-40B4-BE49-F238E27FC236}">
                <a16:creationId xmlns:a16="http://schemas.microsoft.com/office/drawing/2014/main" id="{D31CD1EB-2688-BF7F-28BC-B6EFFEC472D6}"/>
              </a:ext>
            </a:extLst>
          </p:cNvPr>
          <p:cNvSpPr/>
          <p:nvPr/>
        </p:nvSpPr>
        <p:spPr>
          <a:xfrm>
            <a:off x="7522410" y="2633218"/>
            <a:ext cx="3960055" cy="587552"/>
          </a:xfrm>
          <a:prstGeom prst="rect">
            <a:avLst/>
          </a:prstGeom>
          <a:noFill/>
          <a:ln w="6350" cap="flat" cmpd="sng">
            <a:solidFill>
              <a:srgbClr val="E20610"/>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37" name="Google Shape;398;p27">
            <a:extLst>
              <a:ext uri="{FF2B5EF4-FFF2-40B4-BE49-F238E27FC236}">
                <a16:creationId xmlns:a16="http://schemas.microsoft.com/office/drawing/2014/main" id="{22D04434-7021-4A40-3D55-679F4B3CC7F3}"/>
              </a:ext>
            </a:extLst>
          </p:cNvPr>
          <p:cNvSpPr/>
          <p:nvPr/>
        </p:nvSpPr>
        <p:spPr>
          <a:xfrm>
            <a:off x="7291323" y="1244839"/>
            <a:ext cx="338914" cy="445642"/>
          </a:xfrm>
          <a:prstGeom prst="chevron">
            <a:avLst>
              <a:gd name="adj" fmla="val 50000"/>
            </a:avLst>
          </a:prstGeom>
          <a:solidFill>
            <a:schemeClr val="lt1"/>
          </a:solidFill>
          <a:ln w="6350" cap="flat" cmpd="sng">
            <a:solidFill>
              <a:srgbClr val="FB0007"/>
            </a:solidFill>
            <a:prstDash val="dot"/>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38" name="Google Shape;414;p27">
            <a:extLst>
              <a:ext uri="{FF2B5EF4-FFF2-40B4-BE49-F238E27FC236}">
                <a16:creationId xmlns:a16="http://schemas.microsoft.com/office/drawing/2014/main" id="{E57DBBF6-B025-DDB2-6F5A-D1ED75FA817C}"/>
              </a:ext>
            </a:extLst>
          </p:cNvPr>
          <p:cNvSpPr/>
          <p:nvPr/>
        </p:nvSpPr>
        <p:spPr>
          <a:xfrm>
            <a:off x="6743276" y="1244839"/>
            <a:ext cx="338914" cy="445642"/>
          </a:xfrm>
          <a:prstGeom prst="chevron">
            <a:avLst>
              <a:gd name="adj" fmla="val 50000"/>
            </a:avLst>
          </a:prstGeom>
          <a:solidFill>
            <a:schemeClr val="lt1"/>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39" name="Google Shape;415;p27">
            <a:extLst>
              <a:ext uri="{FF2B5EF4-FFF2-40B4-BE49-F238E27FC236}">
                <a16:creationId xmlns:a16="http://schemas.microsoft.com/office/drawing/2014/main" id="{E8CF4939-6508-5694-3D48-0392C25D610D}"/>
              </a:ext>
            </a:extLst>
          </p:cNvPr>
          <p:cNvSpPr/>
          <p:nvPr/>
        </p:nvSpPr>
        <p:spPr>
          <a:xfrm>
            <a:off x="7015173" y="1244839"/>
            <a:ext cx="338914" cy="445642"/>
          </a:xfrm>
          <a:prstGeom prst="chevron">
            <a:avLst>
              <a:gd name="adj" fmla="val 50000"/>
            </a:avLst>
          </a:prstGeom>
          <a:solidFill>
            <a:schemeClr val="lt1"/>
          </a:solidFill>
          <a:ln w="6350" cap="flat" cmpd="sng">
            <a:solidFill>
              <a:srgbClr val="FB0007"/>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40" name="Google Shape;398;p27">
            <a:extLst>
              <a:ext uri="{FF2B5EF4-FFF2-40B4-BE49-F238E27FC236}">
                <a16:creationId xmlns:a16="http://schemas.microsoft.com/office/drawing/2014/main" id="{B28579A6-243D-F053-A59F-2F36E903E80C}"/>
              </a:ext>
            </a:extLst>
          </p:cNvPr>
          <p:cNvSpPr/>
          <p:nvPr/>
        </p:nvSpPr>
        <p:spPr>
          <a:xfrm>
            <a:off x="7291323" y="2008374"/>
            <a:ext cx="338914" cy="445642"/>
          </a:xfrm>
          <a:prstGeom prst="chevron">
            <a:avLst>
              <a:gd name="adj" fmla="val 50000"/>
            </a:avLst>
          </a:prstGeom>
          <a:solidFill>
            <a:schemeClr val="lt1"/>
          </a:solidFill>
          <a:ln w="6350" cap="flat" cmpd="sng">
            <a:solidFill>
              <a:srgbClr val="FB0007"/>
            </a:solidFill>
            <a:prstDash val="dot"/>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41" name="Google Shape;414;p27">
            <a:extLst>
              <a:ext uri="{FF2B5EF4-FFF2-40B4-BE49-F238E27FC236}">
                <a16:creationId xmlns:a16="http://schemas.microsoft.com/office/drawing/2014/main" id="{1A93B8EF-834B-627C-E810-A6F8D8387EE1}"/>
              </a:ext>
            </a:extLst>
          </p:cNvPr>
          <p:cNvSpPr/>
          <p:nvPr/>
        </p:nvSpPr>
        <p:spPr>
          <a:xfrm>
            <a:off x="6743276" y="2008374"/>
            <a:ext cx="338914" cy="445642"/>
          </a:xfrm>
          <a:prstGeom prst="chevron">
            <a:avLst>
              <a:gd name="adj" fmla="val 50000"/>
            </a:avLst>
          </a:prstGeom>
          <a:solidFill>
            <a:schemeClr val="lt1"/>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42" name="Google Shape;415;p27">
            <a:extLst>
              <a:ext uri="{FF2B5EF4-FFF2-40B4-BE49-F238E27FC236}">
                <a16:creationId xmlns:a16="http://schemas.microsoft.com/office/drawing/2014/main" id="{4EB41244-B61F-624F-6FEE-4212AE2A8903}"/>
              </a:ext>
            </a:extLst>
          </p:cNvPr>
          <p:cNvSpPr/>
          <p:nvPr/>
        </p:nvSpPr>
        <p:spPr>
          <a:xfrm>
            <a:off x="7015173" y="2008374"/>
            <a:ext cx="338914" cy="445642"/>
          </a:xfrm>
          <a:prstGeom prst="chevron">
            <a:avLst>
              <a:gd name="adj" fmla="val 50000"/>
            </a:avLst>
          </a:prstGeom>
          <a:solidFill>
            <a:schemeClr val="lt1"/>
          </a:solidFill>
          <a:ln w="6350" cap="flat" cmpd="sng">
            <a:solidFill>
              <a:srgbClr val="FB0007"/>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43" name="Google Shape;398;p27">
            <a:extLst>
              <a:ext uri="{FF2B5EF4-FFF2-40B4-BE49-F238E27FC236}">
                <a16:creationId xmlns:a16="http://schemas.microsoft.com/office/drawing/2014/main" id="{E834BAD9-1C83-5489-1435-F5CF8C44D70C}"/>
              </a:ext>
            </a:extLst>
          </p:cNvPr>
          <p:cNvSpPr/>
          <p:nvPr/>
        </p:nvSpPr>
        <p:spPr>
          <a:xfrm>
            <a:off x="7291323" y="2704690"/>
            <a:ext cx="338914" cy="445642"/>
          </a:xfrm>
          <a:prstGeom prst="chevron">
            <a:avLst>
              <a:gd name="adj" fmla="val 50000"/>
            </a:avLst>
          </a:prstGeom>
          <a:solidFill>
            <a:schemeClr val="lt1"/>
          </a:solidFill>
          <a:ln w="6350" cap="flat" cmpd="sng">
            <a:solidFill>
              <a:srgbClr val="FB0007"/>
            </a:solidFill>
            <a:prstDash val="dot"/>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44" name="Google Shape;414;p27">
            <a:extLst>
              <a:ext uri="{FF2B5EF4-FFF2-40B4-BE49-F238E27FC236}">
                <a16:creationId xmlns:a16="http://schemas.microsoft.com/office/drawing/2014/main" id="{72FF2FF6-9B57-E675-3209-1484DEA600BB}"/>
              </a:ext>
            </a:extLst>
          </p:cNvPr>
          <p:cNvSpPr/>
          <p:nvPr/>
        </p:nvSpPr>
        <p:spPr>
          <a:xfrm>
            <a:off x="6743276" y="2704690"/>
            <a:ext cx="338914" cy="445642"/>
          </a:xfrm>
          <a:prstGeom prst="chevron">
            <a:avLst>
              <a:gd name="adj" fmla="val 50000"/>
            </a:avLst>
          </a:prstGeom>
          <a:solidFill>
            <a:schemeClr val="lt1"/>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45" name="Google Shape;415;p27">
            <a:extLst>
              <a:ext uri="{FF2B5EF4-FFF2-40B4-BE49-F238E27FC236}">
                <a16:creationId xmlns:a16="http://schemas.microsoft.com/office/drawing/2014/main" id="{42F659C0-BDBB-E4F6-22BC-D48B1479CCEC}"/>
              </a:ext>
            </a:extLst>
          </p:cNvPr>
          <p:cNvSpPr/>
          <p:nvPr/>
        </p:nvSpPr>
        <p:spPr>
          <a:xfrm>
            <a:off x="7015173" y="2704690"/>
            <a:ext cx="338914" cy="445642"/>
          </a:xfrm>
          <a:prstGeom prst="chevron">
            <a:avLst>
              <a:gd name="adj" fmla="val 50000"/>
            </a:avLst>
          </a:prstGeom>
          <a:solidFill>
            <a:schemeClr val="lt1"/>
          </a:solidFill>
          <a:ln w="6350" cap="flat" cmpd="sng">
            <a:solidFill>
              <a:srgbClr val="FB0007"/>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46" name="Google Shape;398;p27">
            <a:extLst>
              <a:ext uri="{FF2B5EF4-FFF2-40B4-BE49-F238E27FC236}">
                <a16:creationId xmlns:a16="http://schemas.microsoft.com/office/drawing/2014/main" id="{AE6D23C8-2A2E-386D-7154-A7C68FBD8017}"/>
              </a:ext>
            </a:extLst>
          </p:cNvPr>
          <p:cNvSpPr/>
          <p:nvPr/>
        </p:nvSpPr>
        <p:spPr>
          <a:xfrm>
            <a:off x="7284071" y="3442054"/>
            <a:ext cx="338914" cy="445642"/>
          </a:xfrm>
          <a:prstGeom prst="chevron">
            <a:avLst>
              <a:gd name="adj" fmla="val 50000"/>
            </a:avLst>
          </a:prstGeom>
          <a:solidFill>
            <a:schemeClr val="lt1"/>
          </a:solidFill>
          <a:ln w="6350" cap="flat" cmpd="sng">
            <a:solidFill>
              <a:srgbClr val="FB0007"/>
            </a:solidFill>
            <a:prstDash val="dot"/>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47" name="Google Shape;414;p27">
            <a:extLst>
              <a:ext uri="{FF2B5EF4-FFF2-40B4-BE49-F238E27FC236}">
                <a16:creationId xmlns:a16="http://schemas.microsoft.com/office/drawing/2014/main" id="{3E71A17F-FEAD-A5E5-08FF-2A16962CFF50}"/>
              </a:ext>
            </a:extLst>
          </p:cNvPr>
          <p:cNvSpPr/>
          <p:nvPr/>
        </p:nvSpPr>
        <p:spPr>
          <a:xfrm>
            <a:off x="6746200" y="3442054"/>
            <a:ext cx="338914" cy="445642"/>
          </a:xfrm>
          <a:prstGeom prst="chevron">
            <a:avLst>
              <a:gd name="adj" fmla="val 50000"/>
            </a:avLst>
          </a:prstGeom>
          <a:solidFill>
            <a:schemeClr val="lt1"/>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48" name="Google Shape;415;p27">
            <a:extLst>
              <a:ext uri="{FF2B5EF4-FFF2-40B4-BE49-F238E27FC236}">
                <a16:creationId xmlns:a16="http://schemas.microsoft.com/office/drawing/2014/main" id="{D78D2035-126D-0A03-038F-B761AF168646}"/>
              </a:ext>
            </a:extLst>
          </p:cNvPr>
          <p:cNvSpPr/>
          <p:nvPr/>
        </p:nvSpPr>
        <p:spPr>
          <a:xfrm>
            <a:off x="7007921" y="3442054"/>
            <a:ext cx="338914" cy="445642"/>
          </a:xfrm>
          <a:prstGeom prst="chevron">
            <a:avLst>
              <a:gd name="adj" fmla="val 50000"/>
            </a:avLst>
          </a:prstGeom>
          <a:solidFill>
            <a:schemeClr val="lt1"/>
          </a:solidFill>
          <a:ln w="6350" cap="flat" cmpd="sng">
            <a:solidFill>
              <a:srgbClr val="FB0007"/>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49" name="Google Shape;398;p27">
            <a:extLst>
              <a:ext uri="{FF2B5EF4-FFF2-40B4-BE49-F238E27FC236}">
                <a16:creationId xmlns:a16="http://schemas.microsoft.com/office/drawing/2014/main" id="{C3C5D559-19E2-46CC-8E75-B1B9EACEE3B9}"/>
              </a:ext>
            </a:extLst>
          </p:cNvPr>
          <p:cNvSpPr/>
          <p:nvPr/>
        </p:nvSpPr>
        <p:spPr>
          <a:xfrm>
            <a:off x="7291322" y="4164113"/>
            <a:ext cx="338914" cy="445642"/>
          </a:xfrm>
          <a:prstGeom prst="chevron">
            <a:avLst>
              <a:gd name="adj" fmla="val 50000"/>
            </a:avLst>
          </a:prstGeom>
          <a:solidFill>
            <a:schemeClr val="lt1"/>
          </a:solidFill>
          <a:ln w="6350" cap="flat" cmpd="sng">
            <a:solidFill>
              <a:srgbClr val="FB0007"/>
            </a:solidFill>
            <a:prstDash val="dot"/>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50" name="Google Shape;414;p27">
            <a:extLst>
              <a:ext uri="{FF2B5EF4-FFF2-40B4-BE49-F238E27FC236}">
                <a16:creationId xmlns:a16="http://schemas.microsoft.com/office/drawing/2014/main" id="{DCF29365-4C09-2DF1-D889-FD94C755C3BB}"/>
              </a:ext>
            </a:extLst>
          </p:cNvPr>
          <p:cNvSpPr/>
          <p:nvPr/>
        </p:nvSpPr>
        <p:spPr>
          <a:xfrm>
            <a:off x="6743275" y="4164113"/>
            <a:ext cx="338914" cy="445642"/>
          </a:xfrm>
          <a:prstGeom prst="chevron">
            <a:avLst>
              <a:gd name="adj" fmla="val 50000"/>
            </a:avLst>
          </a:prstGeom>
          <a:solidFill>
            <a:schemeClr val="lt1"/>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51" name="Google Shape;415;p27">
            <a:extLst>
              <a:ext uri="{FF2B5EF4-FFF2-40B4-BE49-F238E27FC236}">
                <a16:creationId xmlns:a16="http://schemas.microsoft.com/office/drawing/2014/main" id="{8A777B7E-9021-A00F-7E0F-0D3D44E069AD}"/>
              </a:ext>
            </a:extLst>
          </p:cNvPr>
          <p:cNvSpPr/>
          <p:nvPr/>
        </p:nvSpPr>
        <p:spPr>
          <a:xfrm>
            <a:off x="7015172" y="4164113"/>
            <a:ext cx="338914" cy="445642"/>
          </a:xfrm>
          <a:prstGeom prst="chevron">
            <a:avLst>
              <a:gd name="adj" fmla="val 50000"/>
            </a:avLst>
          </a:prstGeom>
          <a:solidFill>
            <a:schemeClr val="lt1"/>
          </a:solidFill>
          <a:ln w="6350" cap="flat" cmpd="sng">
            <a:solidFill>
              <a:srgbClr val="FB0007"/>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52" name="Google Shape;401;p27">
            <a:extLst>
              <a:ext uri="{FF2B5EF4-FFF2-40B4-BE49-F238E27FC236}">
                <a16:creationId xmlns:a16="http://schemas.microsoft.com/office/drawing/2014/main" id="{6AF80526-E297-B428-CE6D-50D5B3C98FA8}"/>
              </a:ext>
            </a:extLst>
          </p:cNvPr>
          <p:cNvSpPr/>
          <p:nvPr/>
        </p:nvSpPr>
        <p:spPr>
          <a:xfrm>
            <a:off x="1010038" y="4829222"/>
            <a:ext cx="5897699" cy="587552"/>
          </a:xfrm>
          <a:prstGeom prst="rect">
            <a:avLst/>
          </a:prstGeom>
          <a:no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53" name="Google Shape;402;p27">
            <a:extLst>
              <a:ext uri="{FF2B5EF4-FFF2-40B4-BE49-F238E27FC236}">
                <a16:creationId xmlns:a16="http://schemas.microsoft.com/office/drawing/2014/main" id="{6BC700B8-F606-5828-68B1-32CFE3B38CE9}"/>
              </a:ext>
            </a:extLst>
          </p:cNvPr>
          <p:cNvSpPr/>
          <p:nvPr/>
        </p:nvSpPr>
        <p:spPr>
          <a:xfrm>
            <a:off x="609919" y="4818559"/>
            <a:ext cx="614181" cy="600651"/>
          </a:xfrm>
          <a:prstGeom prst="ellipse">
            <a:avLst/>
          </a:prstGeom>
          <a:solidFill>
            <a:srgbClr val="FFFFFF"/>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a:ln>
                <a:noFill/>
              </a:ln>
              <a:solidFill>
                <a:sysClr val="windowText" lastClr="000000"/>
              </a:solidFill>
              <a:effectLst/>
              <a:uLnTx/>
              <a:uFillTx/>
              <a:latin typeface="Helvetica Neue Light" panose="020B0604020202020204" charset="0"/>
            </a:endParaRPr>
          </a:p>
        </p:txBody>
      </p:sp>
      <p:sp>
        <p:nvSpPr>
          <p:cNvPr id="54" name="Google Shape;408;p27">
            <a:extLst>
              <a:ext uri="{FF2B5EF4-FFF2-40B4-BE49-F238E27FC236}">
                <a16:creationId xmlns:a16="http://schemas.microsoft.com/office/drawing/2014/main" id="{0CCC3594-9AAF-0806-5CFF-A3A4444FCDAB}"/>
              </a:ext>
            </a:extLst>
          </p:cNvPr>
          <p:cNvSpPr txBox="1"/>
          <p:nvPr/>
        </p:nvSpPr>
        <p:spPr>
          <a:xfrm>
            <a:off x="641836" y="4787660"/>
            <a:ext cx="614181" cy="677068"/>
          </a:xfrm>
          <a:prstGeom prst="rect">
            <a:avLst/>
          </a:prstGeom>
          <a:noFill/>
          <a:ln w="6350">
            <a:noFill/>
          </a:ln>
        </p:spPr>
        <p:txBody>
          <a:bodyPr spcFirstLastPara="1" wrap="square" lIns="121900" tIns="121900" rIns="121900" bIns="121900" anchor="t" anchorCtr="0">
            <a:spAutoFit/>
          </a:bodyPr>
          <a:lstStyle/>
          <a:p>
            <a:pPr algn="ctr"/>
            <a:r>
              <a:rPr lang="pl" sz="2800" dirty="0">
                <a:solidFill>
                  <a:srgbClr val="E20610"/>
                </a:solidFill>
                <a:latin typeface="Helvetica Neue Light" panose="020B0604020202020204" charset="0"/>
                <a:ea typeface="Anton"/>
                <a:cs typeface="Anton"/>
                <a:sym typeface="Anton"/>
              </a:rPr>
              <a:t>6.</a:t>
            </a:r>
            <a:endParaRPr sz="2800" dirty="0">
              <a:solidFill>
                <a:srgbClr val="E20610"/>
              </a:solidFill>
              <a:latin typeface="Helvetica Neue Light" panose="020B0604020202020204" charset="0"/>
              <a:ea typeface="Anton"/>
              <a:cs typeface="Anton"/>
              <a:sym typeface="Anton"/>
            </a:endParaRPr>
          </a:p>
        </p:txBody>
      </p:sp>
      <p:sp>
        <p:nvSpPr>
          <p:cNvPr id="55" name="Google Shape;413;p27">
            <a:extLst>
              <a:ext uri="{FF2B5EF4-FFF2-40B4-BE49-F238E27FC236}">
                <a16:creationId xmlns:a16="http://schemas.microsoft.com/office/drawing/2014/main" id="{4E0E78E2-48C9-268F-03CB-CB692B5D6FC3}"/>
              </a:ext>
            </a:extLst>
          </p:cNvPr>
          <p:cNvSpPr txBox="1"/>
          <p:nvPr/>
        </p:nvSpPr>
        <p:spPr>
          <a:xfrm>
            <a:off x="1464614" y="4897299"/>
            <a:ext cx="5281586" cy="741701"/>
          </a:xfrm>
          <a:prstGeom prst="rect">
            <a:avLst/>
          </a:prstGeom>
          <a:noFill/>
          <a:ln w="6350">
            <a:noFill/>
          </a:ln>
        </p:spPr>
        <p:txBody>
          <a:bodyPr spcFirstLastPara="1" wrap="square" lIns="121900" tIns="121900" rIns="121900" bIns="121900" anchor="t" anchorCtr="0">
            <a:spAutoFit/>
          </a:bodyPr>
          <a:lstStyle/>
          <a:p>
            <a:pPr>
              <a:lnSpc>
                <a:spcPct val="115000"/>
              </a:lnSpc>
            </a:pPr>
            <a:r>
              <a:rPr lang="pl-PL" sz="1400" b="1" i="0" u="none" strike="noStrike" baseline="0" dirty="0">
                <a:solidFill>
                  <a:schemeClr val="tx1"/>
                </a:solidFill>
                <a:latin typeface="Helvetica Neue Light" panose="020B0604020202020204" charset="0"/>
                <a:cs typeface="Helvetica Neue" panose="020B0604020202020204" charset="0"/>
              </a:rPr>
              <a:t>Wskaźnik EBITDA/dług netto** / </a:t>
            </a:r>
            <a:r>
              <a:rPr lang="en-GB" sz="1400" b="1" dirty="0">
                <a:solidFill>
                  <a:schemeClr val="tx1"/>
                </a:solidFill>
                <a:latin typeface="Helvetica Neue Light" panose="020B0604020202020204" charset="0"/>
                <a:cs typeface="Helvetica Neue" panose="020B0604020202020204" charset="0"/>
              </a:rPr>
              <a:t>EBITDA/net debt ratio **</a:t>
            </a:r>
            <a:endParaRPr lang="en-GB" sz="1400" b="1" dirty="0">
              <a:solidFill>
                <a:schemeClr val="tx1"/>
              </a:solidFill>
              <a:latin typeface="Helvetica Neue Light" panose="020B0604020202020204" charset="0"/>
              <a:ea typeface="Lato"/>
              <a:cs typeface="Helvetica Neue" panose="020B0604020202020204" charset="0"/>
              <a:sym typeface="Lato"/>
            </a:endParaRPr>
          </a:p>
          <a:p>
            <a:pPr>
              <a:lnSpc>
                <a:spcPct val="115000"/>
              </a:lnSpc>
            </a:pPr>
            <a:endParaRPr sz="1400" b="1" dirty="0">
              <a:solidFill>
                <a:schemeClr val="tx1"/>
              </a:solidFill>
              <a:latin typeface="Helvetica Neue Light" panose="020B0604020202020204" charset="0"/>
              <a:ea typeface="Lato"/>
              <a:cs typeface="Helvetica Neue" panose="020B0604020202020204" charset="0"/>
              <a:sym typeface="Lato"/>
            </a:endParaRPr>
          </a:p>
        </p:txBody>
      </p:sp>
      <p:sp>
        <p:nvSpPr>
          <p:cNvPr id="56" name="Google Shape;401;p27">
            <a:extLst>
              <a:ext uri="{FF2B5EF4-FFF2-40B4-BE49-F238E27FC236}">
                <a16:creationId xmlns:a16="http://schemas.microsoft.com/office/drawing/2014/main" id="{5B46B679-E978-BB23-139C-8EDDFA1F222D}"/>
              </a:ext>
            </a:extLst>
          </p:cNvPr>
          <p:cNvSpPr/>
          <p:nvPr/>
        </p:nvSpPr>
        <p:spPr>
          <a:xfrm>
            <a:off x="7505565" y="4842836"/>
            <a:ext cx="3960055" cy="587552"/>
          </a:xfrm>
          <a:prstGeom prst="rect">
            <a:avLst/>
          </a:prstGeom>
          <a:noFill/>
          <a:ln w="6350" cap="flat" cmpd="sng">
            <a:solidFill>
              <a:srgbClr val="E20610"/>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57" name="Google Shape;412;p27">
            <a:extLst>
              <a:ext uri="{FF2B5EF4-FFF2-40B4-BE49-F238E27FC236}">
                <a16:creationId xmlns:a16="http://schemas.microsoft.com/office/drawing/2014/main" id="{B6ED2852-B1F7-5C89-518E-3352651FC71B}"/>
              </a:ext>
            </a:extLst>
          </p:cNvPr>
          <p:cNvSpPr txBox="1"/>
          <p:nvPr/>
        </p:nvSpPr>
        <p:spPr>
          <a:xfrm>
            <a:off x="7707780" y="4830028"/>
            <a:ext cx="2575573" cy="600124"/>
          </a:xfrm>
          <a:prstGeom prst="rect">
            <a:avLst/>
          </a:prstGeom>
          <a:noFill/>
          <a:ln w="6350">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pl-PL" sz="2000" b="1" i="0" u="none" strike="noStrike" kern="0" cap="none" spc="0" normalizeH="0" baseline="0" noProof="0" dirty="0">
                <a:ln>
                  <a:noFill/>
                </a:ln>
                <a:solidFill>
                  <a:srgbClr val="E20610"/>
                </a:solidFill>
                <a:effectLst/>
                <a:uLnTx/>
                <a:uFillTx/>
                <a:latin typeface="Helvetica Neue Light" panose="020B0604020202020204" charset="0"/>
                <a:ea typeface="Lato"/>
                <a:cs typeface="Lato"/>
                <a:sym typeface="Lato"/>
              </a:rPr>
              <a:t>40%</a:t>
            </a:r>
          </a:p>
        </p:txBody>
      </p:sp>
      <p:sp>
        <p:nvSpPr>
          <p:cNvPr id="58" name="Google Shape;398;p27">
            <a:extLst>
              <a:ext uri="{FF2B5EF4-FFF2-40B4-BE49-F238E27FC236}">
                <a16:creationId xmlns:a16="http://schemas.microsoft.com/office/drawing/2014/main" id="{E52B1550-C56F-084C-99F7-F4B75BFA5B35}"/>
              </a:ext>
            </a:extLst>
          </p:cNvPr>
          <p:cNvSpPr/>
          <p:nvPr/>
        </p:nvSpPr>
        <p:spPr>
          <a:xfrm>
            <a:off x="7282694" y="4903249"/>
            <a:ext cx="338914" cy="445642"/>
          </a:xfrm>
          <a:prstGeom prst="chevron">
            <a:avLst>
              <a:gd name="adj" fmla="val 50000"/>
            </a:avLst>
          </a:prstGeom>
          <a:solidFill>
            <a:schemeClr val="lt1"/>
          </a:solidFill>
          <a:ln w="6350" cap="flat" cmpd="sng">
            <a:solidFill>
              <a:srgbClr val="FB0007"/>
            </a:solidFill>
            <a:prstDash val="dot"/>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59" name="Google Shape;414;p27">
            <a:extLst>
              <a:ext uri="{FF2B5EF4-FFF2-40B4-BE49-F238E27FC236}">
                <a16:creationId xmlns:a16="http://schemas.microsoft.com/office/drawing/2014/main" id="{C9892800-3CD3-6ECE-3B6C-8BBD3D510E73}"/>
              </a:ext>
            </a:extLst>
          </p:cNvPr>
          <p:cNvSpPr/>
          <p:nvPr/>
        </p:nvSpPr>
        <p:spPr>
          <a:xfrm>
            <a:off x="6734647" y="4903249"/>
            <a:ext cx="338914" cy="445642"/>
          </a:xfrm>
          <a:prstGeom prst="chevron">
            <a:avLst>
              <a:gd name="adj" fmla="val 50000"/>
            </a:avLst>
          </a:prstGeom>
          <a:solidFill>
            <a:schemeClr val="lt1"/>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60" name="Google Shape;415;p27">
            <a:extLst>
              <a:ext uri="{FF2B5EF4-FFF2-40B4-BE49-F238E27FC236}">
                <a16:creationId xmlns:a16="http://schemas.microsoft.com/office/drawing/2014/main" id="{5CAF69FA-573D-602F-7D72-AF4CD178E48E}"/>
              </a:ext>
            </a:extLst>
          </p:cNvPr>
          <p:cNvSpPr/>
          <p:nvPr/>
        </p:nvSpPr>
        <p:spPr>
          <a:xfrm>
            <a:off x="7006544" y="4903249"/>
            <a:ext cx="338914" cy="445642"/>
          </a:xfrm>
          <a:prstGeom prst="chevron">
            <a:avLst>
              <a:gd name="adj" fmla="val 50000"/>
            </a:avLst>
          </a:prstGeom>
          <a:solidFill>
            <a:schemeClr val="lt1"/>
          </a:solidFill>
          <a:ln w="6350" cap="flat" cmpd="sng">
            <a:solidFill>
              <a:srgbClr val="FB0007"/>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61" name="pole tekstowe 60">
            <a:extLst>
              <a:ext uri="{FF2B5EF4-FFF2-40B4-BE49-F238E27FC236}">
                <a16:creationId xmlns:a16="http://schemas.microsoft.com/office/drawing/2014/main" id="{1FE8EE6A-BD11-F704-6BE6-7357BDD90218}"/>
              </a:ext>
            </a:extLst>
          </p:cNvPr>
          <p:cNvSpPr txBox="1"/>
          <p:nvPr/>
        </p:nvSpPr>
        <p:spPr>
          <a:xfrm>
            <a:off x="899759" y="5831754"/>
            <a:ext cx="6902145" cy="261610"/>
          </a:xfrm>
          <a:prstGeom prst="rect">
            <a:avLst/>
          </a:prstGeom>
          <a:noFill/>
        </p:spPr>
        <p:txBody>
          <a:bodyPr wrap="square" rtlCol="0">
            <a:spAutoFit/>
          </a:bodyPr>
          <a:lstStyle/>
          <a:p>
            <a:r>
              <a:rPr lang="en-GB" sz="1100" i="1" dirty="0">
                <a:solidFill>
                  <a:schemeClr val="bg1">
                    <a:lumMod val="65000"/>
                  </a:schemeClr>
                </a:solidFill>
                <a:latin typeface="Helvetica Neue Light" panose="020B0604020202020204" charset="0"/>
              </a:rPr>
              <a:t>* excluding terminals, logistics and petrol stations ** excluding debt due to compulsory reserve</a:t>
            </a:r>
          </a:p>
        </p:txBody>
      </p:sp>
    </p:spTree>
    <p:extLst>
      <p:ext uri="{BB962C8B-B14F-4D97-AF65-F5344CB8AC3E}">
        <p14:creationId xmlns:p14="http://schemas.microsoft.com/office/powerpoint/2010/main" val="293189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1">
            <a:extLst>
              <a:ext uri="{FF2B5EF4-FFF2-40B4-BE49-F238E27FC236}">
                <a16:creationId xmlns:a16="http://schemas.microsoft.com/office/drawing/2014/main" id="{C078064A-2AA9-F44E-B001-450DCCFA4194}"/>
              </a:ext>
            </a:extLst>
          </p:cNvPr>
          <p:cNvSpPr>
            <a:spLocks noGrp="1"/>
          </p:cNvSpPr>
          <p:nvPr>
            <p:ph type="sldNum" sz="quarter" idx="12"/>
          </p:nvPr>
        </p:nvSpPr>
        <p:spPr>
          <a:xfrm>
            <a:off x="8704609" y="6424722"/>
            <a:ext cx="32464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B07CD-79C9-B141-B626-E75E2D2ABC36}" type="slidenum">
              <a:rPr kumimoji="0" lang="pl-PL" sz="105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l-PL" sz="105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ytuł 2">
            <a:extLst>
              <a:ext uri="{FF2B5EF4-FFF2-40B4-BE49-F238E27FC236}">
                <a16:creationId xmlns:a16="http://schemas.microsoft.com/office/drawing/2014/main" id="{11CE04F3-BF73-FB1A-33D0-9BE6BCBE90E6}"/>
              </a:ext>
            </a:extLst>
          </p:cNvPr>
          <p:cNvSpPr>
            <a:spLocks noGrp="1"/>
          </p:cNvSpPr>
          <p:nvPr>
            <p:ph type="title"/>
          </p:nvPr>
        </p:nvSpPr>
        <p:spPr>
          <a:xfrm>
            <a:off x="663964" y="181614"/>
            <a:ext cx="11201943" cy="529840"/>
          </a:xfrm>
        </p:spPr>
        <p:txBody>
          <a:bodyPr/>
          <a:lstStyle/>
          <a:p>
            <a:r>
              <a:rPr lang="pl-PL" dirty="0"/>
              <a:t>BILANS        </a:t>
            </a:r>
          </a:p>
        </p:txBody>
      </p:sp>
      <p:graphicFrame>
        <p:nvGraphicFramePr>
          <p:cNvPr id="10" name="Tabela 9">
            <a:extLst>
              <a:ext uri="{FF2B5EF4-FFF2-40B4-BE49-F238E27FC236}">
                <a16:creationId xmlns:a16="http://schemas.microsoft.com/office/drawing/2014/main" id="{8A330880-8C9E-AB4A-DD08-190B759A1D13}"/>
              </a:ext>
            </a:extLst>
          </p:cNvPr>
          <p:cNvGraphicFramePr>
            <a:graphicFrameLocks noGrp="1"/>
          </p:cNvGraphicFramePr>
          <p:nvPr>
            <p:extLst>
              <p:ext uri="{D42A27DB-BD31-4B8C-83A1-F6EECF244321}">
                <p14:modId xmlns:p14="http://schemas.microsoft.com/office/powerpoint/2010/main" val="1200002833"/>
              </p:ext>
            </p:extLst>
          </p:nvPr>
        </p:nvGraphicFramePr>
        <p:xfrm>
          <a:off x="1104504" y="1196496"/>
          <a:ext cx="4082056" cy="5399003"/>
        </p:xfrm>
        <a:graphic>
          <a:graphicData uri="http://schemas.openxmlformats.org/drawingml/2006/table">
            <a:tbl>
              <a:tblPr firstRow="1" bandRow="1">
                <a:tableStyleId>{5940675A-B579-460E-94D1-54222C63F5DA}</a:tableStyleId>
              </a:tblPr>
              <a:tblGrid>
                <a:gridCol w="2614971">
                  <a:extLst>
                    <a:ext uri="{9D8B030D-6E8A-4147-A177-3AD203B41FA5}">
                      <a16:colId xmlns:a16="http://schemas.microsoft.com/office/drawing/2014/main" val="1762797561"/>
                    </a:ext>
                  </a:extLst>
                </a:gridCol>
                <a:gridCol w="646113">
                  <a:extLst>
                    <a:ext uri="{9D8B030D-6E8A-4147-A177-3AD203B41FA5}">
                      <a16:colId xmlns:a16="http://schemas.microsoft.com/office/drawing/2014/main" val="3316243330"/>
                    </a:ext>
                  </a:extLst>
                </a:gridCol>
                <a:gridCol w="820972">
                  <a:extLst>
                    <a:ext uri="{9D8B030D-6E8A-4147-A177-3AD203B41FA5}">
                      <a16:colId xmlns:a16="http://schemas.microsoft.com/office/drawing/2014/main" val="499731484"/>
                    </a:ext>
                  </a:extLst>
                </a:gridCol>
              </a:tblGrid>
              <a:tr h="495159">
                <a:tc>
                  <a:txBody>
                    <a:bodyPr/>
                    <a:lstStyle/>
                    <a:p>
                      <a:r>
                        <a:rPr lang="pl-PL" sz="1200" dirty="0">
                          <a:solidFill>
                            <a:srgbClr val="44546A"/>
                          </a:solidFill>
                          <a:latin typeface="Helvetica" panose="020B0604020202020204" pitchFamily="34" charset="0"/>
                          <a:cs typeface="Helvetica" panose="020B0604020202020204" pitchFamily="34" charset="0"/>
                        </a:rPr>
                        <a:t>[w tys. zł]</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546A"/>
                          </a:solidFill>
                          <a:latin typeface="Helvetica" panose="020B0604020202020204" pitchFamily="34" charset="0"/>
                          <a:cs typeface="Helvetica" panose="020B0604020202020204" pitchFamily="34" charset="0"/>
                        </a:rPr>
                        <a:t>[PLN thousand]</a:t>
                      </a:r>
                    </a:p>
                  </a:txBody>
                  <a:tcPr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pl-PL" sz="1200" i="0" kern="1200" dirty="0">
                          <a:solidFill>
                            <a:srgbClr val="44546A"/>
                          </a:solidFill>
                          <a:effectLst/>
                          <a:latin typeface="Helvetica" panose="020B0604020202020204" pitchFamily="34" charset="0"/>
                          <a:ea typeface="+mn-ea"/>
                          <a:cs typeface="Helvetica" panose="020B0604020202020204" pitchFamily="34" charset="0"/>
                        </a:rPr>
                        <a:t>31.03.24</a:t>
                      </a:r>
                    </a:p>
                  </a:txBody>
                  <a:tcPr marL="6350" marR="6350" marT="635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pl-PL" sz="1200" i="0" kern="1200" dirty="0">
                          <a:solidFill>
                            <a:srgbClr val="44546A"/>
                          </a:solidFill>
                          <a:effectLst/>
                          <a:latin typeface="Helvetica" panose="020B0604020202020204" pitchFamily="34" charset="0"/>
                          <a:ea typeface="+mn-ea"/>
                          <a:cs typeface="Helvetica" panose="020B0604020202020204" pitchFamily="34" charset="0"/>
                        </a:rPr>
                        <a:t>31.03.23</a:t>
                      </a:r>
                    </a:p>
                  </a:txBody>
                  <a:tcPr marL="6350" marR="6350" marT="635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3871446"/>
                  </a:ext>
                </a:extLst>
              </a:tr>
              <a:tr h="44580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pl-PL" sz="1200" b="1" i="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Aktywa trwałe, </a:t>
                      </a:r>
                      <a:r>
                        <a:rPr lang="pl-PL" sz="1200" b="0" i="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w tym:</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Fixed assets, </a:t>
                      </a:r>
                      <a:r>
                        <a:rPr lang="en-GB" sz="1200" b="0"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including:</a:t>
                      </a:r>
                    </a:p>
                  </a:txBody>
                  <a:tcPr marL="44450" marR="44450" marT="0" marB="0" anchor="ctr">
                    <a:lnL w="12700" cmpd="sng">
                      <a:noFill/>
                    </a:lnL>
                    <a:lnR w="12700" cmpd="sng">
                      <a:noFill/>
                    </a:lnR>
                    <a:lnT w="19050" cap="flat" cmpd="sng" algn="ctr">
                      <a:solidFill>
                        <a:srgbClr val="E1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pl-PL" sz="1200" i="0" kern="1200" dirty="0">
                        <a:solidFill>
                          <a:srgbClr val="44546A"/>
                        </a:solidFill>
                        <a:effectLst/>
                        <a:latin typeface="Helvetica" panose="020B0604020202020204" pitchFamily="34" charset="0"/>
                        <a:ea typeface="+mn-ea"/>
                        <a:cs typeface="Helvetica" panose="020B0604020202020204" pitchFamily="34" charset="0"/>
                      </a:endParaRPr>
                    </a:p>
                  </a:txBody>
                  <a:tcPr marL="6350" marR="6350" marT="6350" marB="0" anchor="ctr">
                    <a:lnL w="12700" cmpd="sng">
                      <a:noFill/>
                    </a:lnL>
                    <a:lnR w="12700" cmpd="sng">
                      <a:noFill/>
                    </a:lnR>
                    <a:lnT w="19050" cap="flat" cmpd="sng" algn="ctr">
                      <a:solidFill>
                        <a:srgbClr val="E1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pl-PL" sz="1200" i="0" kern="1200" dirty="0">
                        <a:solidFill>
                          <a:srgbClr val="44546A"/>
                        </a:solidFill>
                        <a:effectLst/>
                        <a:latin typeface="Helvetica" panose="020B0604020202020204" pitchFamily="34" charset="0"/>
                        <a:ea typeface="+mn-ea"/>
                        <a:cs typeface="Helvetica" panose="020B0604020202020204" pitchFamily="34" charset="0"/>
                      </a:endParaRPr>
                    </a:p>
                  </a:txBody>
                  <a:tcPr marL="6350" marR="6350" marT="6350" marB="0" anchor="ctr">
                    <a:lnL w="12700" cmpd="sng">
                      <a:noFill/>
                    </a:lnL>
                    <a:lnR w="12700" cmpd="sng">
                      <a:noFill/>
                    </a:lnR>
                    <a:lnT w="19050" cap="flat" cmpd="sng" algn="ctr">
                      <a:solidFill>
                        <a:srgbClr val="E1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9432150"/>
                  </a:ext>
                </a:extLst>
              </a:tr>
              <a:tr h="44580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pl-PL" sz="1200" i="0" dirty="0">
                          <a:solidFill>
                            <a:srgbClr val="44546A"/>
                          </a:solidFill>
                          <a:effectLst/>
                          <a:latin typeface="Helvetica" panose="020B0604020202020204" pitchFamily="34" charset="0"/>
                          <a:ea typeface="+mn-ea"/>
                          <a:cs typeface="Helvetica" panose="020B0604020202020204" pitchFamily="34" charset="0"/>
                        </a:rPr>
                        <a:t>Rzeczowe aktywa trwałe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Tangible assets</a:t>
                      </a:r>
                    </a:p>
                  </a:txBody>
                  <a:tcPr marL="44450" marR="4445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790 369</a:t>
                      </a:r>
                    </a:p>
                  </a:txBody>
                  <a:tcPr marL="6350" marR="6350" marT="635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65 404</a:t>
                      </a:r>
                    </a:p>
                  </a:txBody>
                  <a:tcPr marL="6350" marR="6350" marT="635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3484336"/>
                  </a:ext>
                </a:extLst>
              </a:tr>
              <a:tr h="445804">
                <a:tc>
                  <a:txBody>
                    <a:bodyPr/>
                    <a:lstStyle/>
                    <a:p>
                      <a:pPr>
                        <a:lnSpc>
                          <a:spcPct val="115000"/>
                        </a:lnSpc>
                        <a:spcAft>
                          <a:spcPts val="0"/>
                        </a:spcAft>
                      </a:pPr>
                      <a:r>
                        <a:rPr lang="pl-PL" sz="1200" b="0" i="0" u="none"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Wartości niematerialne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Intangible assets</a:t>
                      </a:r>
                    </a:p>
                  </a:txBody>
                  <a:tcPr marL="44450" marR="4445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316 144 </a:t>
                      </a:r>
                    </a:p>
                  </a:txBody>
                  <a:tcPr marL="6350" marR="6350" marT="635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33 028</a:t>
                      </a:r>
                    </a:p>
                  </a:txBody>
                  <a:tcPr marL="0" marR="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9186884"/>
                  </a:ext>
                </a:extLst>
              </a:tr>
              <a:tr h="445804">
                <a:tc>
                  <a:txBody>
                    <a:bodyPr/>
                    <a:lstStyle/>
                    <a:p>
                      <a:pPr>
                        <a:lnSpc>
                          <a:spcPct val="115000"/>
                        </a:lnSpc>
                        <a:spcAft>
                          <a:spcPts val="0"/>
                        </a:spcAft>
                      </a:pPr>
                      <a:r>
                        <a:rPr lang="pl-PL" sz="1200" b="1" i="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Aktywa trwałe razem</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i="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Fixed assets in total</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algn="r" fontAlgn="ctr"/>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1 454 898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346 643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747891278"/>
                  </a:ext>
                </a:extLst>
              </a:tr>
              <a:tr h="445804">
                <a:tc>
                  <a:txBody>
                    <a:bodyPr/>
                    <a:lstStyle/>
                    <a:p>
                      <a:pPr algn="l" fontAlgn="b"/>
                      <a:r>
                        <a:rPr lang="pl-PL" sz="1200" b="1" i="0" u="none" strike="noStrike" dirty="0">
                          <a:solidFill>
                            <a:srgbClr val="44546A"/>
                          </a:solidFill>
                          <a:effectLst/>
                          <a:latin typeface="Helvetica" panose="020B0604020202020204" pitchFamily="34" charset="0"/>
                          <a:cs typeface="Helvetica" panose="020B0604020202020204" pitchFamily="34" charset="0"/>
                        </a:rPr>
                        <a:t> Aktywa obrotowe, </a:t>
                      </a:r>
                      <a:r>
                        <a:rPr lang="pl-PL" sz="1200" b="0" i="0" u="none" strike="noStrike" dirty="0">
                          <a:solidFill>
                            <a:srgbClr val="44546A"/>
                          </a:solidFill>
                          <a:effectLst/>
                          <a:latin typeface="Helvetica" panose="020B0604020202020204" pitchFamily="34" charset="0"/>
                          <a:cs typeface="Helvetica" panose="020B0604020202020204" pitchFamily="34" charset="0"/>
                        </a:rPr>
                        <a:t>w tym:</a:t>
                      </a:r>
                    </a:p>
                    <a:p>
                      <a:pPr marL="0" marR="0" lvl="0" indent="0" algn="l" defTabSz="914400" rtl="0" eaLnBrk="1" fontAlgn="b" latinLnBrk="0" hangingPunct="1">
                        <a:lnSpc>
                          <a:spcPct val="100000"/>
                        </a:lnSpc>
                        <a:spcBef>
                          <a:spcPts val="0"/>
                        </a:spcBef>
                        <a:spcAft>
                          <a:spcPts val="0"/>
                        </a:spcAft>
                        <a:buClrTx/>
                        <a:buSzTx/>
                        <a:buFontTx/>
                        <a:buNone/>
                        <a:tabLst/>
                        <a:defRPr/>
                      </a:pPr>
                      <a:r>
                        <a:rPr lang="en-GB" sz="1200" b="1" i="1" u="none" strike="noStrike" dirty="0">
                          <a:solidFill>
                            <a:srgbClr val="44546A"/>
                          </a:solidFill>
                          <a:effectLst/>
                          <a:latin typeface="Helvetica" panose="020B0604020202020204" pitchFamily="34" charset="0"/>
                          <a:cs typeface="Helvetica" panose="020B0604020202020204" pitchFamily="34" charset="0"/>
                        </a:rPr>
                        <a:t> </a:t>
                      </a:r>
                      <a:r>
                        <a:rPr lang="en-GB" sz="1200" b="1"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Current assets, </a:t>
                      </a:r>
                      <a:r>
                        <a:rPr lang="en-GB" sz="1200"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including:</a:t>
                      </a:r>
                      <a:endParaRPr lang="en-GB" sz="1200" b="0" i="1" u="none" strike="noStrike" dirty="0">
                        <a:solidFill>
                          <a:srgbClr val="44546A"/>
                        </a:solidFill>
                        <a:effectLst/>
                        <a:latin typeface="Helvetica" panose="020B0604020202020204" pitchFamily="34" charset="0"/>
                        <a:cs typeface="Helvetica"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15000"/>
                        </a:lnSpc>
                        <a:spcBef>
                          <a:spcPts val="0"/>
                        </a:spcBef>
                        <a:spcAft>
                          <a:spcPts val="0"/>
                        </a:spcAft>
                        <a:buClrTx/>
                        <a:buSzTx/>
                        <a:buFontTx/>
                        <a:buNone/>
                        <a:tabLst/>
                        <a:defRPr/>
                      </a:pPr>
                      <a:endPar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15000"/>
                        </a:lnSpc>
                        <a:spcBef>
                          <a:spcPts val="0"/>
                        </a:spcBef>
                        <a:spcAft>
                          <a:spcPts val="0"/>
                        </a:spcAft>
                        <a:buClrTx/>
                        <a:buSzTx/>
                        <a:buFontTx/>
                        <a:buNone/>
                        <a:tabLst/>
                        <a:defRPr/>
                      </a:pPr>
                      <a:endPar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4106075"/>
                  </a:ext>
                </a:extLst>
              </a:tr>
              <a:tr h="445804">
                <a:tc>
                  <a:txBody>
                    <a:bodyPr/>
                    <a:lstStyle/>
                    <a:p>
                      <a:pPr algn="l" fontAlgn="b"/>
                      <a:r>
                        <a:rPr lang="pl-PL" sz="1200" b="0" i="0" u="none" strike="noStrike" dirty="0">
                          <a:solidFill>
                            <a:srgbClr val="44546A"/>
                          </a:solidFill>
                          <a:effectLst/>
                          <a:latin typeface="Helvetica" panose="020B0604020202020204" pitchFamily="34" charset="0"/>
                          <a:cs typeface="Helvetica" panose="020B0604020202020204" pitchFamily="34" charset="0"/>
                        </a:rPr>
                        <a:t> Zapasy</a:t>
                      </a:r>
                    </a:p>
                    <a:p>
                      <a:pPr algn="l" fontAlgn="b"/>
                      <a:r>
                        <a:rPr lang="pl-PL" sz="1200"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Inventories</a:t>
                      </a:r>
                      <a:endParaRPr lang="pl-PL" sz="1200" b="0" i="1" u="none" strike="noStrike" dirty="0">
                        <a:solidFill>
                          <a:srgbClr val="44546A"/>
                        </a:solidFill>
                        <a:effectLst/>
                        <a:latin typeface="Helvetica" panose="020B0604020202020204" pitchFamily="34" charset="0"/>
                        <a:cs typeface="Helvetica"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422 882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432 578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338888"/>
                  </a:ext>
                </a:extLst>
              </a:tr>
              <a:tr h="445804">
                <a:tc>
                  <a:txBody>
                    <a:bodyPr/>
                    <a:lstStyle/>
                    <a:p>
                      <a:pPr algn="l" fontAlgn="b"/>
                      <a:r>
                        <a:rPr lang="pl-PL" sz="1200" b="0" i="0" u="none" strike="noStrike" dirty="0">
                          <a:solidFill>
                            <a:srgbClr val="44546A"/>
                          </a:solidFill>
                          <a:effectLst/>
                          <a:latin typeface="Helvetica" panose="020B0604020202020204" pitchFamily="34" charset="0"/>
                          <a:cs typeface="Helvetica" panose="020B0604020202020204" pitchFamily="34" charset="0"/>
                        </a:rPr>
                        <a:t> Należności handlowe oraz pozostałe</a:t>
                      </a:r>
                    </a:p>
                    <a:p>
                      <a:pPr algn="l" fontAlgn="b"/>
                      <a:r>
                        <a:rPr lang="pl-PL" sz="1200"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Trade and other receivables</a:t>
                      </a:r>
                      <a:endParaRPr lang="pl-PL" sz="1200" b="0" i="1" u="none" strike="noStrike" dirty="0">
                        <a:solidFill>
                          <a:srgbClr val="44546A"/>
                        </a:solidFill>
                        <a:effectLst/>
                        <a:latin typeface="Helvetica" panose="020B0604020202020204" pitchFamily="34" charset="0"/>
                        <a:cs typeface="Helvetica"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968 047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773 427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842653"/>
                  </a:ext>
                </a:extLst>
              </a:tr>
              <a:tr h="445804">
                <a:tc>
                  <a:txBody>
                    <a:bodyPr/>
                    <a:lstStyle/>
                    <a:p>
                      <a:pPr algn="l" fontAlgn="b"/>
                      <a:r>
                        <a:rPr lang="pl-PL" sz="1200" b="0" i="0" u="none" strike="noStrike" dirty="0">
                          <a:solidFill>
                            <a:srgbClr val="44546A"/>
                          </a:solidFill>
                          <a:effectLst/>
                          <a:latin typeface="Helvetica" panose="020B0604020202020204" pitchFamily="34" charset="0"/>
                          <a:cs typeface="Helvetica" panose="020B0604020202020204" pitchFamily="34" charset="0"/>
                        </a:rPr>
                        <a:t> Pochodne instrumenty finansowe</a:t>
                      </a:r>
                    </a:p>
                    <a:p>
                      <a:pPr algn="l" fontAlgn="b"/>
                      <a:r>
                        <a:rPr lang="pl-PL" sz="1200"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Financial derivative instruments</a:t>
                      </a:r>
                      <a:endParaRPr lang="pl-PL" sz="1200" b="0" i="1" u="none" strike="noStrike" dirty="0">
                        <a:solidFill>
                          <a:srgbClr val="44546A"/>
                        </a:solidFill>
                        <a:effectLst/>
                        <a:latin typeface="Helvetica" panose="020B0604020202020204" pitchFamily="34" charset="0"/>
                        <a:cs typeface="Helvetica"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20 911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a:solidFill>
                            <a:srgbClr val="44546A"/>
                          </a:solidFill>
                          <a:effectLst/>
                          <a:latin typeface="Helvetica" panose="020B0604020202020204" pitchFamily="34" charset="0"/>
                          <a:ea typeface="+mn-ea"/>
                          <a:cs typeface="Helvetica" panose="020B0604020202020204" pitchFamily="34" charset="0"/>
                        </a:rPr>
                        <a:t>22 482</a:t>
                      </a:r>
                      <a:endPar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9816686"/>
                  </a:ext>
                </a:extLst>
              </a:tr>
              <a:tr h="445804">
                <a:tc>
                  <a:txBody>
                    <a:bodyPr/>
                    <a:lstStyle/>
                    <a:p>
                      <a:pPr algn="l" fontAlgn="b"/>
                      <a:r>
                        <a:rPr lang="pl-PL" sz="1200" b="0" i="0" u="none" strike="noStrike" dirty="0">
                          <a:solidFill>
                            <a:srgbClr val="44546A"/>
                          </a:solidFill>
                          <a:effectLst/>
                          <a:latin typeface="Helvetica" panose="020B0604020202020204" pitchFamily="34" charset="0"/>
                          <a:cs typeface="Helvetica" panose="020B0604020202020204" pitchFamily="34" charset="0"/>
                        </a:rPr>
                        <a:t> Środki pieniężne i ich ekwiwalenty</a:t>
                      </a:r>
                    </a:p>
                    <a:p>
                      <a:pPr algn="l" fontAlgn="b"/>
                      <a:r>
                        <a:rPr lang="pl-PL" sz="1200"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i="1"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Cash and cash equivalents</a:t>
                      </a:r>
                      <a:endParaRPr lang="pl-PL" sz="1200" b="0" i="1" u="none" strike="noStrike" dirty="0">
                        <a:solidFill>
                          <a:srgbClr val="44546A"/>
                        </a:solidFill>
                        <a:effectLst/>
                        <a:latin typeface="Helvetica" panose="020B0604020202020204" pitchFamily="34" charset="0"/>
                        <a:cs typeface="Helvetica"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321 827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a:solidFill>
                            <a:srgbClr val="44546A"/>
                          </a:solidFill>
                          <a:effectLst/>
                          <a:latin typeface="Helvetica" panose="020B0604020202020204" pitchFamily="34" charset="0"/>
                          <a:ea typeface="+mn-ea"/>
                          <a:cs typeface="Helvetica" panose="020B0604020202020204" pitchFamily="34" charset="0"/>
                        </a:rPr>
                        <a:t>290 249</a:t>
                      </a:r>
                      <a:endPar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1154188"/>
                  </a:ext>
                </a:extLst>
              </a:tr>
              <a:tr h="445804">
                <a:tc>
                  <a:txBody>
                    <a:bodyPr/>
                    <a:lstStyle/>
                    <a:p>
                      <a:pPr algn="l" fontAlgn="b"/>
                      <a:r>
                        <a:rPr lang="pl-PL" sz="1200" b="1" i="0" u="none" strike="noStrike" dirty="0">
                          <a:solidFill>
                            <a:srgbClr val="44546A"/>
                          </a:solidFill>
                          <a:effectLst/>
                          <a:latin typeface="Helvetica" panose="020B0604020202020204" pitchFamily="34" charset="0"/>
                          <a:cs typeface="Helvetica" panose="020B0604020202020204" pitchFamily="34" charset="0"/>
                        </a:rPr>
                        <a:t> Aktywa obrotowe razem</a:t>
                      </a:r>
                    </a:p>
                    <a:p>
                      <a:pPr marL="0" marR="0" lvl="0" indent="0" algn="l" defTabSz="914400" rtl="0" eaLnBrk="1" fontAlgn="b" latinLnBrk="0" hangingPunct="1">
                        <a:lnSpc>
                          <a:spcPct val="100000"/>
                        </a:lnSpc>
                        <a:spcBef>
                          <a:spcPts val="0"/>
                        </a:spcBef>
                        <a:spcAft>
                          <a:spcPts val="0"/>
                        </a:spcAft>
                        <a:buClrTx/>
                        <a:buSzTx/>
                        <a:buFontTx/>
                        <a:buNone/>
                        <a:tabLst/>
                        <a:defRPr/>
                      </a:pPr>
                      <a:r>
                        <a:rPr lang="pl-PL" sz="1200" b="1" i="1" u="none" strike="noStrike" dirty="0">
                          <a:solidFill>
                            <a:srgbClr val="44546A"/>
                          </a:solidFill>
                          <a:effectLst/>
                          <a:latin typeface="Helvetica" panose="020B0604020202020204" pitchFamily="34" charset="0"/>
                          <a:cs typeface="Helvetica" panose="020B0604020202020204" pitchFamily="34" charset="0"/>
                        </a:rPr>
                        <a:t> </a:t>
                      </a:r>
                      <a:r>
                        <a:rPr lang="en-GB" sz="1200" b="1" i="1" u="none" strike="noStrike" dirty="0">
                          <a:solidFill>
                            <a:srgbClr val="44546A"/>
                          </a:solidFill>
                          <a:effectLst/>
                          <a:latin typeface="Helvetica" panose="020B0604020202020204" pitchFamily="34" charset="0"/>
                          <a:cs typeface="Helvetica" panose="020B0604020202020204" pitchFamily="34" charset="0"/>
                        </a:rPr>
                        <a:t>Total current assets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algn="r" fontAlgn="ctr"/>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1 788 541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algn="r" fontAlgn="ctr"/>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1 58 1400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432198117"/>
                  </a:ext>
                </a:extLst>
              </a:tr>
              <a:tr h="445804">
                <a:tc>
                  <a:txBody>
                    <a:bodyPr/>
                    <a:lstStyle/>
                    <a:p>
                      <a:pPr algn="l" fontAlgn="b"/>
                      <a:r>
                        <a:rPr lang="pl-PL" sz="1200" b="1" i="0" u="none" strike="noStrike" dirty="0">
                          <a:solidFill>
                            <a:srgbClr val="44546A"/>
                          </a:solidFill>
                          <a:effectLst/>
                          <a:latin typeface="Helvetica" panose="020B0604020202020204" pitchFamily="34" charset="0"/>
                          <a:cs typeface="Helvetica" panose="020B0604020202020204" pitchFamily="34" charset="0"/>
                        </a:rPr>
                        <a:t> AKTYWA RAZEM</a:t>
                      </a:r>
                    </a:p>
                    <a:p>
                      <a:pPr marL="0" marR="0" lvl="0" indent="0" algn="l" defTabSz="914400" rtl="0" eaLnBrk="1" fontAlgn="b" latinLnBrk="0" hangingPunct="1">
                        <a:lnSpc>
                          <a:spcPct val="100000"/>
                        </a:lnSpc>
                        <a:spcBef>
                          <a:spcPts val="0"/>
                        </a:spcBef>
                        <a:spcAft>
                          <a:spcPts val="0"/>
                        </a:spcAft>
                        <a:buClrTx/>
                        <a:buSzTx/>
                        <a:buFontTx/>
                        <a:buNone/>
                        <a:tabLst/>
                        <a:defRPr/>
                      </a:pPr>
                      <a:r>
                        <a:rPr lang="pl-PL" sz="1200" b="1" i="1" u="none" strike="noStrike" dirty="0">
                          <a:solidFill>
                            <a:srgbClr val="44546A"/>
                          </a:solidFill>
                          <a:effectLst/>
                          <a:latin typeface="Helvetica" panose="020B0604020202020204" pitchFamily="34" charset="0"/>
                          <a:cs typeface="Helvetica" panose="020B0604020202020204" pitchFamily="34" charset="0"/>
                        </a:rPr>
                        <a:t> </a:t>
                      </a:r>
                      <a:r>
                        <a:rPr lang="en-GB" sz="1200" b="1" i="1" u="none" strike="noStrike" dirty="0">
                          <a:solidFill>
                            <a:srgbClr val="44546A"/>
                          </a:solidFill>
                          <a:effectLst/>
                          <a:latin typeface="Helvetica" panose="020B0604020202020204" pitchFamily="34" charset="0"/>
                          <a:cs typeface="Helvetica" panose="020B0604020202020204" pitchFamily="34" charset="0"/>
                        </a:rPr>
                        <a:t>T</a:t>
                      </a:r>
                      <a:r>
                        <a:rPr lang="pl-PL" sz="1200" b="1" i="1" u="none" strike="noStrike" dirty="0">
                          <a:solidFill>
                            <a:srgbClr val="44546A"/>
                          </a:solidFill>
                          <a:effectLst/>
                          <a:latin typeface="Helvetica" panose="020B0604020202020204" pitchFamily="34" charset="0"/>
                          <a:cs typeface="Helvetica" panose="020B0604020202020204" pitchFamily="34" charset="0"/>
                        </a:rPr>
                        <a:t>OTAL</a:t>
                      </a:r>
                      <a:r>
                        <a:rPr lang="en-GB" sz="1200" b="1" i="1" u="none" strike="noStrike" dirty="0">
                          <a:solidFill>
                            <a:srgbClr val="44546A"/>
                          </a:solidFill>
                          <a:effectLst/>
                          <a:latin typeface="Helvetica" panose="020B0604020202020204" pitchFamily="34" charset="0"/>
                          <a:cs typeface="Helvetica" panose="020B0604020202020204" pitchFamily="34" charset="0"/>
                        </a:rPr>
                        <a:t> </a:t>
                      </a:r>
                      <a:r>
                        <a:rPr lang="pl-PL" sz="1200" b="1" i="1" u="none" strike="noStrike" dirty="0">
                          <a:solidFill>
                            <a:srgbClr val="44546A"/>
                          </a:solidFill>
                          <a:effectLst/>
                          <a:latin typeface="Helvetica" panose="020B0604020202020204" pitchFamily="34" charset="0"/>
                          <a:cs typeface="Helvetica" panose="020B0604020202020204" pitchFamily="34" charset="0"/>
                        </a:rPr>
                        <a:t>ASSETS</a:t>
                      </a:r>
                      <a:endParaRPr lang="en-GB" sz="1200" b="1" i="1" u="none" strike="noStrike" dirty="0">
                        <a:solidFill>
                          <a:srgbClr val="44546A"/>
                        </a:solidFill>
                        <a:effectLst/>
                        <a:latin typeface="Helvetica" panose="020B0604020202020204" pitchFamily="34" charset="0"/>
                        <a:cs typeface="Helvetica" panose="020B0604020202020204" pitchFamily="34" charset="0"/>
                      </a:endParaRPr>
                    </a:p>
                  </a:txBody>
                  <a:tcPr marL="0" marR="0" marT="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ctr"/>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3 243 439</a:t>
                      </a:r>
                    </a:p>
                  </a:txBody>
                  <a:tcPr marL="6350" marR="6350" marT="635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ctr"/>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1 928 043</a:t>
                      </a:r>
                    </a:p>
                  </a:txBody>
                  <a:tcPr marL="6350" marR="6350" marT="635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219726032"/>
                  </a:ext>
                </a:extLst>
              </a:tr>
            </a:tbl>
          </a:graphicData>
        </a:graphic>
      </p:graphicFrame>
      <p:graphicFrame>
        <p:nvGraphicFramePr>
          <p:cNvPr id="11" name="Tabela 10">
            <a:extLst>
              <a:ext uri="{FF2B5EF4-FFF2-40B4-BE49-F238E27FC236}">
                <a16:creationId xmlns:a16="http://schemas.microsoft.com/office/drawing/2014/main" id="{4BA6FA26-5D86-40BE-3BB6-75379861DC27}"/>
              </a:ext>
            </a:extLst>
          </p:cNvPr>
          <p:cNvGraphicFramePr>
            <a:graphicFrameLocks noGrp="1"/>
          </p:cNvGraphicFramePr>
          <p:nvPr>
            <p:extLst>
              <p:ext uri="{D42A27DB-BD31-4B8C-83A1-F6EECF244321}">
                <p14:modId xmlns:p14="http://schemas.microsoft.com/office/powerpoint/2010/main" val="2592116604"/>
              </p:ext>
            </p:extLst>
          </p:nvPr>
        </p:nvGraphicFramePr>
        <p:xfrm>
          <a:off x="5504873" y="1196496"/>
          <a:ext cx="5192438" cy="5399002"/>
        </p:xfrm>
        <a:graphic>
          <a:graphicData uri="http://schemas.openxmlformats.org/drawingml/2006/table">
            <a:tbl>
              <a:tblPr firstRow="1" bandRow="1">
                <a:tableStyleId>{5940675A-B579-460E-94D1-54222C63F5DA}</a:tableStyleId>
              </a:tblPr>
              <a:tblGrid>
                <a:gridCol w="3475133">
                  <a:extLst>
                    <a:ext uri="{9D8B030D-6E8A-4147-A177-3AD203B41FA5}">
                      <a16:colId xmlns:a16="http://schemas.microsoft.com/office/drawing/2014/main" val="1762797561"/>
                    </a:ext>
                  </a:extLst>
                </a:gridCol>
                <a:gridCol w="915363">
                  <a:extLst>
                    <a:ext uri="{9D8B030D-6E8A-4147-A177-3AD203B41FA5}">
                      <a16:colId xmlns:a16="http://schemas.microsoft.com/office/drawing/2014/main" val="3058377249"/>
                    </a:ext>
                  </a:extLst>
                </a:gridCol>
                <a:gridCol w="801942">
                  <a:extLst>
                    <a:ext uri="{9D8B030D-6E8A-4147-A177-3AD203B41FA5}">
                      <a16:colId xmlns:a16="http://schemas.microsoft.com/office/drawing/2014/main" val="3055915311"/>
                    </a:ext>
                  </a:extLst>
                </a:gridCol>
              </a:tblGrid>
              <a:tr h="466570">
                <a:tc>
                  <a:txBody>
                    <a:bodyPr/>
                    <a:lstStyle/>
                    <a:p>
                      <a:r>
                        <a:rPr lang="pl-PL" sz="1200" dirty="0">
                          <a:solidFill>
                            <a:srgbClr val="44546A"/>
                          </a:solidFill>
                          <a:latin typeface="Helvetica" panose="020B0604020202020204" pitchFamily="34" charset="0"/>
                          <a:cs typeface="Helvetica" panose="020B0604020202020204" pitchFamily="34" charset="0"/>
                        </a:rPr>
                        <a:t>[w tys. zł]</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546A"/>
                          </a:solidFill>
                          <a:latin typeface="Helvetica" panose="020B0604020202020204" pitchFamily="34" charset="0"/>
                          <a:cs typeface="Helvetica" panose="020B0604020202020204" pitchFamily="34" charset="0"/>
                        </a:rPr>
                        <a:t>[PLN thousand]</a:t>
                      </a:r>
                    </a:p>
                  </a:txBody>
                  <a:tcPr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pl-PL" sz="1200" i="0" kern="1200" dirty="0">
                          <a:solidFill>
                            <a:srgbClr val="44546A"/>
                          </a:solidFill>
                          <a:effectLst/>
                          <a:latin typeface="Helvetica" panose="020B0604020202020204" pitchFamily="34" charset="0"/>
                          <a:ea typeface="+mn-ea"/>
                          <a:cs typeface="Helvetica" panose="020B0604020202020204" pitchFamily="34" charset="0"/>
                        </a:rPr>
                        <a:t>31.03.24</a:t>
                      </a:r>
                    </a:p>
                  </a:txBody>
                  <a:tcPr marL="6350" marR="6350" marT="635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pl-PL" sz="1200" i="0" kern="1200" dirty="0">
                          <a:solidFill>
                            <a:srgbClr val="44546A"/>
                          </a:solidFill>
                          <a:effectLst/>
                          <a:latin typeface="Helvetica" panose="020B0604020202020204" pitchFamily="34" charset="0"/>
                          <a:ea typeface="+mn-ea"/>
                          <a:cs typeface="Helvetica" panose="020B0604020202020204" pitchFamily="34" charset="0"/>
                        </a:rPr>
                        <a:t>31.03.23</a:t>
                      </a:r>
                    </a:p>
                  </a:txBody>
                  <a:tcPr marL="6350" marR="6350" marT="635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3871446"/>
                  </a:ext>
                </a:extLst>
              </a:tr>
              <a:tr h="411036">
                <a:tc>
                  <a:txBody>
                    <a:bodyPr/>
                    <a:lstStyle/>
                    <a:p>
                      <a:pPr>
                        <a:lnSpc>
                          <a:spcPct val="115000"/>
                        </a:lnSpc>
                        <a:spcAft>
                          <a:spcPts val="0"/>
                        </a:spcAft>
                      </a:pPr>
                      <a:r>
                        <a:rPr lang="pl-PL" sz="1200" b="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Kapitał własny, </a:t>
                      </a:r>
                      <a:r>
                        <a:rPr lang="pl-PL" sz="1200" b="0" i="1" u="none"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w tym:</a:t>
                      </a:r>
                    </a:p>
                    <a:p>
                      <a:pPr marL="0" marR="0" lvl="0" indent="0" algn="l" defTabSz="914400" rtl="0" eaLnBrk="1" fontAlgn="auto" latinLnBrk="0" hangingPunct="1">
                        <a:lnSpc>
                          <a:spcPct val="115000"/>
                        </a:lnSpc>
                        <a:spcBef>
                          <a:spcPts val="0"/>
                        </a:spcBef>
                        <a:spcAft>
                          <a:spcPts val="0"/>
                        </a:spcAft>
                        <a:buClrTx/>
                        <a:buSzTx/>
                        <a:buFontTx/>
                        <a:buNone/>
                        <a:tabLst/>
                        <a:defRPr/>
                      </a:pPr>
                      <a:r>
                        <a:rPr lang="pl-PL" sz="1200" b="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b="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Equity</a:t>
                      </a:r>
                      <a:r>
                        <a:rPr lang="en-GB" sz="1200" b="0"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including</a:t>
                      </a:r>
                      <a:r>
                        <a:rPr lang="en-GB" sz="1200" b="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a:t>
                      </a:r>
                    </a:p>
                  </a:txBody>
                  <a:tcPr marL="44450" marR="44450" marT="0" marB="0" anchor="ctr">
                    <a:lnL w="12700" cmpd="sng">
                      <a:noFill/>
                    </a:lnL>
                    <a:lnR w="12700" cmpd="sng">
                      <a:noFill/>
                    </a:lnR>
                    <a:lnT w="19050" cap="flat" cmpd="sng" algn="ctr">
                      <a:solidFill>
                        <a:srgbClr val="E1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pl-PL" sz="1200" i="0" kern="1200" dirty="0">
                        <a:solidFill>
                          <a:srgbClr val="44546A"/>
                        </a:solidFill>
                        <a:effectLst/>
                        <a:highlight>
                          <a:srgbClr val="FFFF00"/>
                        </a:highlight>
                        <a:latin typeface="Helvetica" panose="020B0604020202020204" pitchFamily="34" charset="0"/>
                        <a:ea typeface="+mn-ea"/>
                        <a:cs typeface="Helvetica" panose="020B0604020202020204" pitchFamily="34" charset="0"/>
                      </a:endParaRPr>
                    </a:p>
                  </a:txBody>
                  <a:tcPr anchor="ctr">
                    <a:lnL w="12700" cmpd="sng">
                      <a:noFill/>
                    </a:lnL>
                    <a:lnR w="12700" cmpd="sng">
                      <a:noFill/>
                    </a:lnR>
                    <a:lnT w="19050" cap="flat" cmpd="sng" algn="ctr">
                      <a:solidFill>
                        <a:srgbClr val="E1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pl-PL" sz="1200" i="0" kern="1200" dirty="0">
                        <a:solidFill>
                          <a:srgbClr val="44546A"/>
                        </a:solidFill>
                        <a:effectLst/>
                        <a:highlight>
                          <a:srgbClr val="FFFF00"/>
                        </a:highlight>
                        <a:latin typeface="Helvetica" panose="020B0604020202020204" pitchFamily="34" charset="0"/>
                        <a:ea typeface="+mn-ea"/>
                        <a:cs typeface="Helvetica" panose="020B0604020202020204" pitchFamily="34" charset="0"/>
                      </a:endParaRPr>
                    </a:p>
                  </a:txBody>
                  <a:tcPr anchor="ctr">
                    <a:lnL w="12700" cmpd="sng">
                      <a:noFill/>
                    </a:lnL>
                    <a:lnR w="12700" cmpd="sng">
                      <a:noFill/>
                    </a:lnR>
                    <a:lnT w="19050" cap="flat" cmpd="sng" algn="ctr">
                      <a:solidFill>
                        <a:srgbClr val="E1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9432150"/>
                  </a:ext>
                </a:extLst>
              </a:tr>
              <a:tr h="411036">
                <a:tc>
                  <a:txBody>
                    <a:bodyPr/>
                    <a:lstStyle/>
                    <a:p>
                      <a:pPr>
                        <a:lnSpc>
                          <a:spcPct val="115000"/>
                        </a:lnSpc>
                        <a:spcAft>
                          <a:spcPts val="0"/>
                        </a:spcAft>
                      </a:pPr>
                      <a:r>
                        <a:rPr lang="pl-PL" sz="12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Kapitał zakładowy</a:t>
                      </a:r>
                    </a:p>
                    <a:p>
                      <a:pPr>
                        <a:lnSpc>
                          <a:spcPct val="115000"/>
                        </a:lnSpc>
                        <a:spcAft>
                          <a:spcPts val="0"/>
                        </a:spcAft>
                      </a:pPr>
                      <a:r>
                        <a:rPr lang="pl-PL" sz="1200" i="1" kern="12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a:t>
                      </a:r>
                      <a:r>
                        <a:rPr lang="pl-PL" sz="1200" i="1" kern="1200" dirty="0" err="1">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Share</a:t>
                      </a:r>
                      <a:r>
                        <a:rPr lang="pl-PL" sz="1200" i="1" kern="12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a:t>
                      </a:r>
                      <a:r>
                        <a:rPr lang="pl-PL" sz="1200" i="1" kern="1200" dirty="0" err="1">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capital</a:t>
                      </a:r>
                      <a:r>
                        <a:rPr lang="pl-PL" sz="1200" i="1" kern="12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a:t>
                      </a:r>
                    </a:p>
                  </a:txBody>
                  <a:tcPr marL="44450" marR="4445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            8 198 </a:t>
                      </a:r>
                    </a:p>
                  </a:txBody>
                  <a:tcPr marL="0" marR="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             8 198 </a:t>
                      </a:r>
                    </a:p>
                  </a:txBody>
                  <a:tcPr marL="0" marR="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3484336"/>
                  </a:ext>
                </a:extLst>
              </a:tr>
              <a:tr h="411036">
                <a:tc>
                  <a:txBody>
                    <a:bodyPr/>
                    <a:lstStyle/>
                    <a:p>
                      <a:pPr>
                        <a:lnSpc>
                          <a:spcPct val="115000"/>
                        </a:lnSpc>
                        <a:spcAft>
                          <a:spcPts val="0"/>
                        </a:spcAft>
                      </a:pPr>
                      <a:r>
                        <a:rPr lang="pl-PL" sz="12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Pozostałe kapitały</a:t>
                      </a:r>
                    </a:p>
                    <a:p>
                      <a:pPr>
                        <a:lnSpc>
                          <a:spcPct val="115000"/>
                        </a:lnSpc>
                        <a:spcAft>
                          <a:spcPts val="0"/>
                        </a:spcAft>
                      </a:pPr>
                      <a:r>
                        <a:rPr lang="pl-PL" sz="1200"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Other capitals</a:t>
                      </a:r>
                      <a:endParaRPr lang="pl-PL" sz="1200" i="1" kern="12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312 050</a:t>
                      </a:r>
                    </a:p>
                  </a:txBody>
                  <a:tcPr marL="0" marR="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306 992</a:t>
                      </a:r>
                    </a:p>
                  </a:txBody>
                  <a:tcPr marL="0" marR="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9186884"/>
                  </a:ext>
                </a:extLst>
              </a:tr>
              <a:tr h="411036">
                <a:tc>
                  <a:txBody>
                    <a:bodyPr/>
                    <a:lstStyle/>
                    <a:p>
                      <a:pPr algn="l">
                        <a:lnSpc>
                          <a:spcPct val="115000"/>
                        </a:lnSpc>
                        <a:spcAft>
                          <a:spcPts val="0"/>
                        </a:spcAft>
                      </a:pPr>
                      <a:r>
                        <a:rPr lang="pl-PL" sz="1200" b="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Kapitał własny ogółem</a:t>
                      </a:r>
                    </a:p>
                    <a:p>
                      <a:pPr marL="0" marR="0" lvl="0" indent="0" algn="l" defTabSz="914400" rtl="0" eaLnBrk="1" fontAlgn="auto" latinLnBrk="0" hangingPunct="1">
                        <a:lnSpc>
                          <a:spcPct val="115000"/>
                        </a:lnSpc>
                        <a:spcBef>
                          <a:spcPts val="0"/>
                        </a:spcBef>
                        <a:spcAft>
                          <a:spcPts val="0"/>
                        </a:spcAft>
                        <a:buClrTx/>
                        <a:buSzTx/>
                        <a:buFontTx/>
                        <a:buNone/>
                        <a:tabLst/>
                        <a:defRPr/>
                      </a:pPr>
                      <a:r>
                        <a:rPr lang="pl-PL"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Total equity</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1 094 635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787 059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747891278"/>
                  </a:ext>
                </a:extLst>
              </a:tr>
              <a:tr h="411036">
                <a:tc>
                  <a:txBody>
                    <a:bodyPr/>
                    <a:lstStyle/>
                    <a:p>
                      <a:pPr>
                        <a:lnSpc>
                          <a:spcPct val="115000"/>
                        </a:lnSpc>
                        <a:spcAft>
                          <a:spcPts val="0"/>
                        </a:spcAft>
                      </a:pPr>
                      <a:r>
                        <a:rPr lang="pl-PL" sz="1200" b="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Zobowiązania długoterminowe</a:t>
                      </a:r>
                      <a:r>
                        <a:rPr lang="pl-PL" sz="1200" b="1" i="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a:t>
                      </a:r>
                      <a:r>
                        <a:rPr lang="pl-PL" sz="1200" b="0" i="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w tym:</a:t>
                      </a:r>
                    </a:p>
                    <a:p>
                      <a:pPr marL="0" marR="0" lvl="0" indent="0" algn="l" defTabSz="914400" rtl="0" eaLnBrk="1" fontAlgn="auto" latinLnBrk="0" hangingPunct="1">
                        <a:lnSpc>
                          <a:spcPct val="115000"/>
                        </a:lnSpc>
                        <a:spcBef>
                          <a:spcPts val="0"/>
                        </a:spcBef>
                        <a:spcAft>
                          <a:spcPts val="0"/>
                        </a:spcAft>
                        <a:buClrTx/>
                        <a:buSzTx/>
                        <a:buFontTx/>
                        <a:buNone/>
                        <a:tabLst/>
                        <a:defRPr/>
                      </a:pPr>
                      <a:r>
                        <a:rPr lang="pl-PL"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Long-term liabilities, </a:t>
                      </a:r>
                      <a:r>
                        <a:rPr lang="en-GB" sz="1200"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including:</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pl-PL" sz="1000" b="0" i="0" u="none" strike="noStrike" kern="1200" dirty="0">
                        <a:solidFill>
                          <a:srgbClr val="44546A"/>
                        </a:solidFill>
                        <a:effectLst/>
                        <a:highlight>
                          <a:srgbClr val="FFFF00"/>
                        </a:highlight>
                        <a:latin typeface="Helvetica" panose="020B0604020202020204" pitchFamily="34" charset="0"/>
                        <a:ea typeface="+mn-ea"/>
                        <a:cs typeface="Helvetica"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pl-PL" sz="1000" b="0" i="0" u="none" strike="noStrike" kern="1200" dirty="0">
                        <a:solidFill>
                          <a:srgbClr val="44546A"/>
                        </a:solidFill>
                        <a:effectLst/>
                        <a:highlight>
                          <a:srgbClr val="FFFF00"/>
                        </a:highlight>
                        <a:latin typeface="Helvetica" panose="020B0604020202020204" pitchFamily="34" charset="0"/>
                        <a:ea typeface="+mn-ea"/>
                        <a:cs typeface="Helvetica"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4106075"/>
                  </a:ext>
                </a:extLst>
              </a:tr>
              <a:tr h="411036">
                <a:tc>
                  <a:txBody>
                    <a:bodyPr/>
                    <a:lstStyle/>
                    <a:p>
                      <a:pPr marL="88900" indent="0">
                        <a:lnSpc>
                          <a:spcPct val="115000"/>
                        </a:lnSpc>
                        <a:spcAft>
                          <a:spcPts val="0"/>
                        </a:spcAft>
                      </a:pPr>
                      <a:r>
                        <a:rPr lang="pl-PL" sz="12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z tytułu pożyczek oraz innych </a:t>
                      </a:r>
                      <a:r>
                        <a:rPr lang="pl-PL" sz="1200" dirty="0" err="1">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instr</a:t>
                      </a:r>
                      <a:r>
                        <a:rPr lang="pl-PL" sz="12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dłużnych</a:t>
                      </a:r>
                    </a:p>
                    <a:p>
                      <a:pPr marL="88900" marR="0" lvl="0" indent="0" algn="l" defTabSz="914400" rtl="0" eaLnBrk="1" fontAlgn="auto" latinLnBrk="0" hangingPunct="1">
                        <a:lnSpc>
                          <a:spcPct val="115000"/>
                        </a:lnSpc>
                        <a:spcBef>
                          <a:spcPts val="0"/>
                        </a:spcBef>
                        <a:spcAft>
                          <a:spcPts val="0"/>
                        </a:spcAft>
                        <a:buClrTx/>
                        <a:buSzTx/>
                        <a:buFontTx/>
                        <a:buNone/>
                        <a:tabLst/>
                        <a:defRPr/>
                      </a:pPr>
                      <a:r>
                        <a:rPr lang="en-GB" sz="1200"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loans and other debt instruments</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514 390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92 667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338888"/>
                  </a:ext>
                </a:extLst>
              </a:tr>
              <a:tr h="411036">
                <a:tc>
                  <a:txBody>
                    <a:bodyPr/>
                    <a:lstStyle/>
                    <a:p>
                      <a:pPr>
                        <a:lnSpc>
                          <a:spcPct val="115000"/>
                        </a:lnSpc>
                        <a:spcAft>
                          <a:spcPts val="0"/>
                        </a:spcAft>
                      </a:pPr>
                      <a:r>
                        <a:rPr lang="pl-PL" sz="1200" b="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Zobowiązania długoterminowe razem</a:t>
                      </a:r>
                    </a:p>
                    <a:p>
                      <a:pPr marL="0" marR="0" lvl="0" indent="0" algn="l" defTabSz="914400" rtl="0" eaLnBrk="1" fontAlgn="auto" latinLnBrk="0" hangingPunct="1">
                        <a:lnSpc>
                          <a:spcPct val="115000"/>
                        </a:lnSpc>
                        <a:spcBef>
                          <a:spcPts val="0"/>
                        </a:spcBef>
                        <a:spcAft>
                          <a:spcPts val="0"/>
                        </a:spcAft>
                        <a:buClrTx/>
                        <a:buSzTx/>
                        <a:buFontTx/>
                        <a:buNone/>
                        <a:tabLst/>
                        <a:defRPr/>
                      </a:pPr>
                      <a:r>
                        <a:rPr lang="pl-PL"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Total long-term liabilities</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825 756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186 908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492842653"/>
                  </a:ext>
                </a:extLst>
              </a:tr>
              <a:tr h="411036">
                <a:tc>
                  <a:txBody>
                    <a:bodyPr/>
                    <a:lstStyle/>
                    <a:p>
                      <a:pPr>
                        <a:lnSpc>
                          <a:spcPct val="115000"/>
                        </a:lnSpc>
                        <a:spcAft>
                          <a:spcPts val="0"/>
                        </a:spcAft>
                      </a:pPr>
                      <a:r>
                        <a:rPr lang="pl-PL" sz="1200" b="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Zobowiązania krótkoterminowe</a:t>
                      </a:r>
                      <a:r>
                        <a:rPr lang="pl-PL" sz="1200" b="1" i="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a:t>
                      </a:r>
                      <a:r>
                        <a:rPr lang="pl-PL" sz="1200" b="0" i="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w tym:</a:t>
                      </a:r>
                    </a:p>
                    <a:p>
                      <a:pPr marL="0" marR="0" lvl="0" indent="0" algn="l" defTabSz="914400" rtl="0" eaLnBrk="1" fontAlgn="auto" latinLnBrk="0" hangingPunct="1">
                        <a:lnSpc>
                          <a:spcPct val="115000"/>
                        </a:lnSpc>
                        <a:spcBef>
                          <a:spcPts val="0"/>
                        </a:spcBef>
                        <a:spcAft>
                          <a:spcPts val="0"/>
                        </a:spcAft>
                        <a:buClrTx/>
                        <a:buSzTx/>
                        <a:buFontTx/>
                        <a:buNone/>
                        <a:tabLst/>
                        <a:defRPr/>
                      </a:pPr>
                      <a:r>
                        <a:rPr lang="pl-PL"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Short-term liabilities</a:t>
                      </a:r>
                      <a:r>
                        <a:rPr lang="en-GB" sz="1200"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including:</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pl-PL" sz="1000" b="0" i="0" u="none" strike="noStrike" kern="1200" dirty="0">
                        <a:solidFill>
                          <a:srgbClr val="44546A"/>
                        </a:solidFill>
                        <a:effectLst/>
                        <a:highlight>
                          <a:srgbClr val="FFFF00"/>
                        </a:highlight>
                        <a:latin typeface="Helvetica" panose="020B0604020202020204" pitchFamily="34" charset="0"/>
                        <a:ea typeface="+mn-ea"/>
                        <a:cs typeface="Helvetica"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pl-PL" sz="1000" b="0" i="0" u="none" strike="noStrike" kern="1200" dirty="0">
                        <a:solidFill>
                          <a:srgbClr val="44546A"/>
                        </a:solidFill>
                        <a:effectLst/>
                        <a:highlight>
                          <a:srgbClr val="FFFF00"/>
                        </a:highlight>
                        <a:latin typeface="Helvetica" panose="020B0604020202020204" pitchFamily="34" charset="0"/>
                        <a:ea typeface="+mn-ea"/>
                        <a:cs typeface="Helvetica"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9816686"/>
                  </a:ext>
                </a:extLst>
              </a:tr>
              <a:tr h="411036">
                <a:tc>
                  <a:txBody>
                    <a:bodyPr/>
                    <a:lstStyle/>
                    <a:p>
                      <a:pPr>
                        <a:lnSpc>
                          <a:spcPct val="115000"/>
                        </a:lnSpc>
                        <a:spcAft>
                          <a:spcPts val="0"/>
                        </a:spcAft>
                      </a:pPr>
                      <a:r>
                        <a:rPr lang="pl-PL" sz="12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Kredyty w rachunku bieżącym </a:t>
                      </a:r>
                    </a:p>
                    <a:p>
                      <a:pPr>
                        <a:lnSpc>
                          <a:spcPct val="115000"/>
                        </a:lnSpc>
                        <a:spcAft>
                          <a:spcPts val="0"/>
                        </a:spcAft>
                      </a:pPr>
                      <a:r>
                        <a:rPr lang="pl-PL" sz="1200"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Overdraft</a:t>
                      </a:r>
                      <a:endParaRPr lang="pl-PL" sz="1200" i="1" kern="120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1 323 048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pl-PL" sz="1000" b="0" i="0" u="none" strike="noStrike" kern="1200" dirty="0">
                          <a:solidFill>
                            <a:srgbClr val="44546A"/>
                          </a:solidFill>
                          <a:effectLst/>
                          <a:latin typeface="Helvetica" panose="020B0604020202020204" pitchFamily="34" charset="0"/>
                          <a:ea typeface="+mn-ea"/>
                          <a:cs typeface="Helvetica" panose="020B0604020202020204" pitchFamily="34" charset="0"/>
                        </a:rPr>
                        <a:t>344 669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7993430"/>
                  </a:ext>
                </a:extLst>
              </a:tr>
              <a:tr h="411036">
                <a:tc>
                  <a:txBody>
                    <a:bodyPr/>
                    <a:lstStyle/>
                    <a:p>
                      <a:pPr>
                        <a:lnSpc>
                          <a:spcPct val="115000"/>
                        </a:lnSpc>
                        <a:spcAft>
                          <a:spcPts val="0"/>
                        </a:spcAft>
                      </a:pPr>
                      <a:r>
                        <a:rPr lang="pl-PL" sz="1200" b="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Zobowiązania krótkoterminowe razem</a:t>
                      </a:r>
                    </a:p>
                    <a:p>
                      <a:pPr marL="0" marR="0" lvl="0" indent="0" algn="l" defTabSz="914400" rtl="0" eaLnBrk="1" fontAlgn="auto" latinLnBrk="0" hangingPunct="1">
                        <a:lnSpc>
                          <a:spcPct val="115000"/>
                        </a:lnSpc>
                        <a:spcBef>
                          <a:spcPts val="0"/>
                        </a:spcBef>
                        <a:spcAft>
                          <a:spcPts val="0"/>
                        </a:spcAft>
                        <a:buClrTx/>
                        <a:buSzTx/>
                        <a:buFontTx/>
                        <a:buNone/>
                        <a:tabLst/>
                        <a:defRPr/>
                      </a:pPr>
                      <a:r>
                        <a:rPr lang="pl-PL"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Total short-term liabilities</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1 473 043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954 076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11154188"/>
                  </a:ext>
                </a:extLst>
              </a:tr>
              <a:tr h="411036">
                <a:tc>
                  <a:txBody>
                    <a:bodyPr/>
                    <a:lstStyle/>
                    <a:p>
                      <a:pPr>
                        <a:lnSpc>
                          <a:spcPct val="115000"/>
                        </a:lnSpc>
                        <a:spcAft>
                          <a:spcPts val="0"/>
                        </a:spcAft>
                      </a:pPr>
                      <a:r>
                        <a:rPr lang="pl-PL" sz="1200" b="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Zobowiązania razem</a:t>
                      </a:r>
                    </a:p>
                    <a:p>
                      <a:pPr marL="0" marR="0" lvl="0" indent="0" algn="l" defTabSz="914400" rtl="0" eaLnBrk="1" fontAlgn="auto" latinLnBrk="0" hangingPunct="1">
                        <a:lnSpc>
                          <a:spcPct val="115000"/>
                        </a:lnSpc>
                        <a:spcBef>
                          <a:spcPts val="0"/>
                        </a:spcBef>
                        <a:spcAft>
                          <a:spcPts val="0"/>
                        </a:spcAft>
                        <a:buClrTx/>
                        <a:buSzTx/>
                        <a:buFontTx/>
                        <a:buNone/>
                        <a:tabLst/>
                        <a:defRPr/>
                      </a:pPr>
                      <a:r>
                        <a:rPr lang="pl-PL"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 </a:t>
                      </a:r>
                      <a:r>
                        <a:rPr lang="en-GB" sz="1200" b="1" i="1" kern="1200" noProof="0" dirty="0">
                          <a:solidFill>
                            <a:srgbClr val="44546A"/>
                          </a:solidFill>
                          <a:effectLst/>
                          <a:latin typeface="Helvetica" panose="020B0604020202020204" pitchFamily="34" charset="0"/>
                          <a:ea typeface="Calibri" panose="020F0502020204030204" pitchFamily="34" charset="0"/>
                          <a:cs typeface="Helvetica" panose="020B0604020202020204" pitchFamily="34" charset="0"/>
                        </a:rPr>
                        <a:t>LT and ST Liabilities</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2 148 804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1 140 984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432198117"/>
                  </a:ext>
                </a:extLst>
              </a:tr>
              <a:tr h="411036">
                <a:tc>
                  <a:txBody>
                    <a:bodyPr/>
                    <a:lstStyle/>
                    <a:p>
                      <a:pPr>
                        <a:lnSpc>
                          <a:spcPct val="115000"/>
                        </a:lnSpc>
                        <a:spcAft>
                          <a:spcPts val="0"/>
                        </a:spcAft>
                      </a:pPr>
                      <a:r>
                        <a:rPr lang="pl-PL" sz="1200" b="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PASYWA RAZEM</a:t>
                      </a:r>
                    </a:p>
                    <a:p>
                      <a:pPr marL="0" marR="0" lvl="0" indent="0" algn="l" defTabSz="914400" rtl="0" eaLnBrk="1" fontAlgn="auto" latinLnBrk="0" hangingPunct="1">
                        <a:lnSpc>
                          <a:spcPct val="115000"/>
                        </a:lnSpc>
                        <a:spcBef>
                          <a:spcPts val="0"/>
                        </a:spcBef>
                        <a:spcAft>
                          <a:spcPts val="0"/>
                        </a:spcAft>
                        <a:buClrTx/>
                        <a:buSzTx/>
                        <a:buFontTx/>
                        <a:buNone/>
                        <a:tabLst/>
                        <a:defRPr/>
                      </a:pPr>
                      <a:r>
                        <a:rPr lang="pl-PL" sz="1200" b="1" i="1" kern="1200" noProof="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 </a:t>
                      </a:r>
                      <a:r>
                        <a:rPr lang="en-GB" sz="1200" b="1" i="1" kern="1200" noProof="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rPr>
                        <a:t>TOTAL LIABILITIES</a:t>
                      </a:r>
                    </a:p>
                  </a:txBody>
                  <a:tcPr marL="44450" marR="44450" marT="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ctr"/>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3 243 439</a:t>
                      </a:r>
                    </a:p>
                  </a:txBody>
                  <a:tcPr marL="6350" marR="6350" marT="635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ctr"/>
                      <a:r>
                        <a:rPr lang="pl-PL" sz="1000" b="1" i="0" u="none" strike="noStrike" kern="1200" dirty="0">
                          <a:solidFill>
                            <a:srgbClr val="44546A"/>
                          </a:solidFill>
                          <a:effectLst/>
                          <a:latin typeface="Helvetica" panose="020B0604020202020204" pitchFamily="34" charset="0"/>
                          <a:ea typeface="+mn-ea"/>
                          <a:cs typeface="Helvetica" panose="020B0604020202020204" pitchFamily="34" charset="0"/>
                        </a:rPr>
                        <a:t>1 928 043</a:t>
                      </a:r>
                    </a:p>
                  </a:txBody>
                  <a:tcPr marL="6350" marR="6350" marT="635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219726032"/>
                  </a:ext>
                </a:extLst>
              </a:tr>
            </a:tbl>
          </a:graphicData>
        </a:graphic>
      </p:graphicFrame>
      <p:sp>
        <p:nvSpPr>
          <p:cNvPr id="12" name="Tytuł 2">
            <a:extLst>
              <a:ext uri="{FF2B5EF4-FFF2-40B4-BE49-F238E27FC236}">
                <a16:creationId xmlns:a16="http://schemas.microsoft.com/office/drawing/2014/main" id="{76729901-EA09-0474-EFA2-DE91B415A4B7}"/>
              </a:ext>
            </a:extLst>
          </p:cNvPr>
          <p:cNvSpPr txBox="1">
            <a:spLocks/>
          </p:cNvSpPr>
          <p:nvPr/>
        </p:nvSpPr>
        <p:spPr>
          <a:xfrm>
            <a:off x="609534" y="540250"/>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300" b="1" i="1" u="none" strike="noStrike" kern="1200" cap="none" spc="0" normalizeH="0" baseline="0" noProof="0" dirty="0">
                <a:ln>
                  <a:noFill/>
                </a:ln>
                <a:solidFill>
                  <a:srgbClr val="021D49"/>
                </a:solidFill>
                <a:effectLst/>
                <a:uLnTx/>
                <a:uFillTx/>
                <a:latin typeface="Helvetica Neue"/>
                <a:ea typeface="+mj-ea"/>
                <a:cs typeface="Helvetica" panose="020B0604020202020204" pitchFamily="34" charset="0"/>
              </a:rPr>
              <a:t>BALANCE</a:t>
            </a:r>
            <a:r>
              <a:rPr kumimoji="0" lang="pl-PL" sz="2300" b="1" i="1" u="none" strike="noStrike" kern="1200" cap="none" spc="0" normalizeH="0" baseline="0" noProof="0" dirty="0">
                <a:ln>
                  <a:noFill/>
                </a:ln>
                <a:solidFill>
                  <a:srgbClr val="021D49"/>
                </a:solidFill>
                <a:effectLst/>
                <a:uLnTx/>
                <a:uFillTx/>
                <a:latin typeface="Helvetica Neue"/>
                <a:ea typeface="+mj-ea"/>
                <a:cs typeface="Helvetica" panose="020B0604020202020204" pitchFamily="34" charset="0"/>
              </a:rPr>
              <a:t> SHEET</a:t>
            </a:r>
            <a:endParaRPr kumimoji="0" lang="en-GB" sz="2300" b="1" i="1" u="none" strike="noStrike" kern="1200" cap="none" spc="0" normalizeH="0" baseline="0" noProof="0" dirty="0">
              <a:ln>
                <a:noFill/>
              </a:ln>
              <a:solidFill>
                <a:srgbClr val="021D49"/>
              </a:solidFill>
              <a:effectLst/>
              <a:uLnTx/>
              <a:uFillTx/>
              <a:latin typeface="Helvetica Neue"/>
              <a:ea typeface="+mj-ea"/>
              <a:cs typeface="Helvetica" panose="020B0604020202020204" pitchFamily="34" charset="0"/>
            </a:endParaRPr>
          </a:p>
        </p:txBody>
      </p:sp>
    </p:spTree>
    <p:extLst>
      <p:ext uri="{BB962C8B-B14F-4D97-AF65-F5344CB8AC3E}">
        <p14:creationId xmlns:p14="http://schemas.microsoft.com/office/powerpoint/2010/main" val="239102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1">
            <a:extLst>
              <a:ext uri="{FF2B5EF4-FFF2-40B4-BE49-F238E27FC236}">
                <a16:creationId xmlns:a16="http://schemas.microsoft.com/office/drawing/2014/main" id="{60DE6B1B-A23E-F4FF-A951-3CC643541A66}"/>
              </a:ext>
            </a:extLst>
          </p:cNvPr>
          <p:cNvSpPr>
            <a:spLocks noGrp="1"/>
          </p:cNvSpPr>
          <p:nvPr>
            <p:ph type="sldNum" sz="quarter" idx="12"/>
          </p:nvPr>
        </p:nvSpPr>
        <p:spPr>
          <a:xfrm>
            <a:off x="8704609" y="6424722"/>
            <a:ext cx="3246439" cy="365125"/>
          </a:xfrm>
        </p:spPr>
        <p:txBody>
          <a:bodyPr/>
          <a:lstStyle/>
          <a:p>
            <a:fld id="{0CFB07CD-79C9-B141-B626-E75E2D2ABC36}" type="slidenum">
              <a:rPr lang="pl-PL" smtClean="0"/>
              <a:pPr/>
              <a:t>28</a:t>
            </a:fld>
            <a:endParaRPr lang="pl-PL"/>
          </a:p>
        </p:txBody>
      </p:sp>
      <p:sp>
        <p:nvSpPr>
          <p:cNvPr id="8" name="Tytuł 2">
            <a:extLst>
              <a:ext uri="{FF2B5EF4-FFF2-40B4-BE49-F238E27FC236}">
                <a16:creationId xmlns:a16="http://schemas.microsoft.com/office/drawing/2014/main" id="{FEF61753-67F5-C9A2-5F6E-4D56C0DD5C74}"/>
              </a:ext>
            </a:extLst>
          </p:cNvPr>
          <p:cNvSpPr>
            <a:spLocks noGrp="1"/>
          </p:cNvSpPr>
          <p:nvPr>
            <p:ph type="title"/>
          </p:nvPr>
        </p:nvSpPr>
        <p:spPr>
          <a:xfrm>
            <a:off x="663964" y="181614"/>
            <a:ext cx="11201943" cy="529840"/>
          </a:xfrm>
        </p:spPr>
        <p:txBody>
          <a:bodyPr/>
          <a:lstStyle/>
          <a:p>
            <a:r>
              <a:rPr lang="pl-PL" dirty="0"/>
              <a:t>RACHUNEK PRZEPŁYWÓW PIENIĘŻNYCH</a:t>
            </a:r>
            <a:endParaRPr lang="pl-PL" dirty="0">
              <a:highlight>
                <a:srgbClr val="FFFF00"/>
              </a:highlight>
            </a:endParaRPr>
          </a:p>
        </p:txBody>
      </p:sp>
      <p:graphicFrame>
        <p:nvGraphicFramePr>
          <p:cNvPr id="9" name="Tabela 8">
            <a:extLst>
              <a:ext uri="{FF2B5EF4-FFF2-40B4-BE49-F238E27FC236}">
                <a16:creationId xmlns:a16="http://schemas.microsoft.com/office/drawing/2014/main" id="{16629D6C-0540-6619-2E49-C3BCE2804243}"/>
              </a:ext>
            </a:extLst>
          </p:cNvPr>
          <p:cNvGraphicFramePr>
            <a:graphicFrameLocks noGrp="1"/>
          </p:cNvGraphicFramePr>
          <p:nvPr>
            <p:extLst>
              <p:ext uri="{D42A27DB-BD31-4B8C-83A1-F6EECF244321}">
                <p14:modId xmlns:p14="http://schemas.microsoft.com/office/powerpoint/2010/main" val="1594532262"/>
              </p:ext>
            </p:extLst>
          </p:nvPr>
        </p:nvGraphicFramePr>
        <p:xfrm>
          <a:off x="1665820" y="956310"/>
          <a:ext cx="7984089" cy="5712460"/>
        </p:xfrm>
        <a:graphic>
          <a:graphicData uri="http://schemas.openxmlformats.org/drawingml/2006/table">
            <a:tbl>
              <a:tblPr firstRow="1" bandRow="1">
                <a:tableStyleId>{5940675A-B579-460E-94D1-54222C63F5DA}</a:tableStyleId>
              </a:tblPr>
              <a:tblGrid>
                <a:gridCol w="5561205">
                  <a:extLst>
                    <a:ext uri="{9D8B030D-6E8A-4147-A177-3AD203B41FA5}">
                      <a16:colId xmlns:a16="http://schemas.microsoft.com/office/drawing/2014/main" val="1762797561"/>
                    </a:ext>
                  </a:extLst>
                </a:gridCol>
                <a:gridCol w="1211442">
                  <a:extLst>
                    <a:ext uri="{9D8B030D-6E8A-4147-A177-3AD203B41FA5}">
                      <a16:colId xmlns:a16="http://schemas.microsoft.com/office/drawing/2014/main" val="701327880"/>
                    </a:ext>
                  </a:extLst>
                </a:gridCol>
                <a:gridCol w="1211442">
                  <a:extLst>
                    <a:ext uri="{9D8B030D-6E8A-4147-A177-3AD203B41FA5}">
                      <a16:colId xmlns:a16="http://schemas.microsoft.com/office/drawing/2014/main" val="1582491338"/>
                    </a:ext>
                  </a:extLst>
                </a:gridCol>
              </a:tblGrid>
              <a:tr h="432659">
                <a:tc>
                  <a:txBody>
                    <a:bodyPr/>
                    <a:lstStyle/>
                    <a:p>
                      <a:pPr>
                        <a:lnSpc>
                          <a:spcPct val="100000"/>
                        </a:lnSpc>
                      </a:pPr>
                      <a:r>
                        <a:rPr lang="pl-PL" sz="1200" dirty="0">
                          <a:solidFill>
                            <a:srgbClr val="44546A"/>
                          </a:solidFill>
                          <a:latin typeface="Helvetica" panose="020B0604020202020204" pitchFamily="34" charset="0"/>
                          <a:cs typeface="Helvetica" panose="020B0604020202020204" pitchFamily="34" charset="0"/>
                        </a:rPr>
                        <a:t>[w tys. zł]</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rgbClr val="44546A"/>
                          </a:solidFill>
                          <a:latin typeface="Helvetica" panose="020B0604020202020204" pitchFamily="34" charset="0"/>
                          <a:cs typeface="Helvetica" panose="020B0604020202020204" pitchFamily="34" charset="0"/>
                        </a:rPr>
                        <a:t>[PLN thousand]</a:t>
                      </a:r>
                    </a:p>
                  </a:txBody>
                  <a:tcPr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pl-PL" sz="1200" b="1" dirty="0">
                          <a:solidFill>
                            <a:srgbClr val="44546A"/>
                          </a:solidFill>
                          <a:latin typeface="Helvetica" panose="020B0604020202020204" pitchFamily="34" charset="0"/>
                          <a:cs typeface="Helvetica" panose="020B0604020202020204" pitchFamily="34" charset="0"/>
                        </a:rPr>
                        <a:t>1Q24</a:t>
                      </a:r>
                    </a:p>
                  </a:txBody>
                  <a:tcPr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200" b="1" dirty="0">
                          <a:solidFill>
                            <a:srgbClr val="44546A"/>
                          </a:solidFill>
                          <a:latin typeface="Helvetica" panose="020B0604020202020204" pitchFamily="34" charset="0"/>
                          <a:cs typeface="Helvetica" panose="020B0604020202020204" pitchFamily="34" charset="0"/>
                        </a:rPr>
                        <a:t>1Q23</a:t>
                      </a:r>
                    </a:p>
                  </a:txBody>
                  <a:tcPr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3871446"/>
                  </a:ext>
                </a:extLst>
              </a:tr>
              <a:tr h="346127">
                <a:tc>
                  <a:txBody>
                    <a:bodyPr/>
                    <a:lstStyle/>
                    <a:p>
                      <a:pPr>
                        <a:lnSpc>
                          <a:spcPct val="100000"/>
                        </a:lnSpc>
                        <a:spcAft>
                          <a:spcPts val="0"/>
                        </a:spcAft>
                      </a:pPr>
                      <a:r>
                        <a:rPr lang="pl-PL" sz="1200" b="1" dirty="0">
                          <a:solidFill>
                            <a:srgbClr val="44546A"/>
                          </a:solidFill>
                          <a:effectLst/>
                          <a:latin typeface="Helvetica" panose="020B0604020202020204" pitchFamily="34" charset="0"/>
                          <a:cs typeface="Helvetica" panose="020B0604020202020204" pitchFamily="34" charset="0"/>
                        </a:rPr>
                        <a:t>Przepływy pieniężne z działalności operacyjnej:</a:t>
                      </a:r>
                    </a:p>
                    <a:p>
                      <a:pPr>
                        <a:lnSpc>
                          <a:spcPct val="100000"/>
                        </a:lnSpc>
                        <a:spcAft>
                          <a:spcPts val="0"/>
                        </a:spcAft>
                      </a:pPr>
                      <a:r>
                        <a:rPr lang="en-GB" sz="1200" b="1" i="1" noProof="0" dirty="0">
                          <a:solidFill>
                            <a:srgbClr val="44546A"/>
                          </a:solidFill>
                          <a:effectLst/>
                          <a:latin typeface="Helvetica" panose="020B0604020202020204" pitchFamily="34" charset="0"/>
                          <a:cs typeface="Helvetica" panose="020B0604020202020204" pitchFamily="34" charset="0"/>
                        </a:rPr>
                        <a:t>Operating activity cash flows</a:t>
                      </a:r>
                      <a:r>
                        <a:rPr lang="pl-PL" sz="1200" b="1" noProof="0" dirty="0">
                          <a:solidFill>
                            <a:srgbClr val="44546A"/>
                          </a:solidFill>
                          <a:effectLst/>
                          <a:latin typeface="Helvetica" panose="020B0604020202020204" pitchFamily="34" charset="0"/>
                          <a:cs typeface="Helvetica" panose="020B0604020202020204" pitchFamily="34" charset="0"/>
                        </a:rPr>
                        <a:t>:</a:t>
                      </a:r>
                      <a:endParaRPr lang="pl-PL" sz="1200" b="1"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72000" marR="22720" marT="0" marB="0" anchor="ctr">
                    <a:lnL w="12700" cmpd="sng">
                      <a:noFill/>
                    </a:lnL>
                    <a:lnR w="12700" cmpd="sng">
                      <a:noFill/>
                    </a:lnR>
                    <a:lnT w="19050" cap="flat" cmpd="sng" algn="ctr">
                      <a:solidFill>
                        <a:srgbClr val="E1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100000"/>
                        </a:lnSpc>
                      </a:pPr>
                      <a:endParaRPr lang="pl-PL" dirty="0"/>
                    </a:p>
                  </a:txBody>
                  <a:tcPr anchor="ctr">
                    <a:lnL w="12700" cmpd="sng">
                      <a:noFill/>
                    </a:lnL>
                    <a:lnR w="12700" cmpd="sng">
                      <a:noFill/>
                    </a:lnR>
                    <a:lnT w="19050" cap="flat" cmpd="sng" algn="ctr">
                      <a:solidFill>
                        <a:srgbClr val="E1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100000"/>
                        </a:lnSpc>
                      </a:pPr>
                      <a:endParaRPr lang="pl-PL" dirty="0"/>
                    </a:p>
                  </a:txBody>
                  <a:tcPr anchor="ctr">
                    <a:lnL w="12700" cmpd="sng">
                      <a:noFill/>
                    </a:lnL>
                    <a:lnR w="12700" cmpd="sng">
                      <a:noFill/>
                    </a:lnR>
                    <a:lnT w="19050" cap="flat" cmpd="sng" algn="ctr">
                      <a:solidFill>
                        <a:srgbClr val="E1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9432150"/>
                  </a:ext>
                </a:extLst>
              </a:tr>
              <a:tr h="346127">
                <a:tc>
                  <a:txBody>
                    <a:bodyPr/>
                    <a:lstStyle/>
                    <a:p>
                      <a:pPr>
                        <a:lnSpc>
                          <a:spcPct val="100000"/>
                        </a:lnSpc>
                        <a:spcAft>
                          <a:spcPts val="0"/>
                        </a:spcAft>
                      </a:pPr>
                      <a:r>
                        <a:rPr lang="pl-PL" sz="1200" b="0" dirty="0">
                          <a:solidFill>
                            <a:srgbClr val="44546A"/>
                          </a:solidFill>
                          <a:effectLst/>
                          <a:latin typeface="Helvetica" panose="020B0604020202020204" pitchFamily="34" charset="0"/>
                          <a:cs typeface="Helvetica" panose="020B0604020202020204" pitchFamily="34" charset="0"/>
                        </a:rPr>
                        <a:t>Zysk przed opodatkowaniem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noProof="0" dirty="0">
                          <a:solidFill>
                            <a:srgbClr val="44546A"/>
                          </a:solidFill>
                          <a:effectLst/>
                          <a:latin typeface="Helvetica" panose="020B0604020202020204" pitchFamily="34" charset="0"/>
                          <a:cs typeface="Helvetica" panose="020B0604020202020204" pitchFamily="34" charset="0"/>
                        </a:rPr>
                        <a:t>Profit before taxation </a:t>
                      </a:r>
                      <a:endParaRPr lang="en-GB" sz="1200" b="0" i="1" noProof="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72000" marR="2272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24 990</a:t>
                      </a:r>
                    </a:p>
                  </a:txBody>
                  <a:tcPr marL="6350" marR="144000" marT="635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104 270</a:t>
                      </a:r>
                    </a:p>
                  </a:txBody>
                  <a:tcPr marL="6350" marR="144000" marT="635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3484336"/>
                  </a:ext>
                </a:extLst>
              </a:tr>
              <a:tr h="346127">
                <a:tc>
                  <a:txBody>
                    <a:bodyPr/>
                    <a:lstStyle/>
                    <a:p>
                      <a:pPr>
                        <a:lnSpc>
                          <a:spcPct val="100000"/>
                        </a:lnSpc>
                        <a:spcAft>
                          <a:spcPts val="0"/>
                        </a:spcAft>
                      </a:pPr>
                      <a:r>
                        <a:rPr lang="pl-PL" sz="1200" b="0" dirty="0">
                          <a:solidFill>
                            <a:srgbClr val="44546A"/>
                          </a:solidFill>
                          <a:effectLst/>
                          <a:latin typeface="Helvetica" panose="020B0604020202020204" pitchFamily="34" charset="0"/>
                          <a:cs typeface="Helvetica" panose="020B0604020202020204" pitchFamily="34" charset="0"/>
                        </a:rPr>
                        <a:t>Korekty o pozycje, w tym: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noProof="0" dirty="0">
                          <a:solidFill>
                            <a:srgbClr val="44546A"/>
                          </a:solidFill>
                          <a:effectLst/>
                          <a:latin typeface="Helvetica" panose="020B0604020202020204" pitchFamily="34" charset="0"/>
                          <a:ea typeface="+mn-ea"/>
                          <a:cs typeface="Helvetica" panose="020B0604020202020204" pitchFamily="34" charset="0"/>
                        </a:rPr>
                        <a:t>Adjustments by items, including</a:t>
                      </a:r>
                      <a:r>
                        <a:rPr lang="pl-PL" sz="1200" b="0" i="1" kern="1200" noProof="0" dirty="0">
                          <a:solidFill>
                            <a:srgbClr val="44546A"/>
                          </a:solidFill>
                          <a:effectLst/>
                          <a:latin typeface="Helvetica" panose="020B0604020202020204" pitchFamily="34" charset="0"/>
                          <a:ea typeface="+mn-ea"/>
                          <a:cs typeface="Helvetica" panose="020B0604020202020204" pitchFamily="34" charset="0"/>
                        </a:rPr>
                        <a:t>:</a:t>
                      </a:r>
                      <a:endParaRPr lang="pl-PL" sz="1200" b="0" i="1" kern="1200" dirty="0">
                        <a:solidFill>
                          <a:srgbClr val="44546A"/>
                        </a:solidFill>
                        <a:effectLst/>
                        <a:latin typeface="Helvetica" panose="020B0604020202020204" pitchFamily="34" charset="0"/>
                        <a:ea typeface="+mn-ea"/>
                        <a:cs typeface="Helvetica" panose="020B0604020202020204" pitchFamily="34" charset="0"/>
                      </a:endParaRPr>
                    </a:p>
                  </a:txBody>
                  <a:tcPr marL="72000" marR="2272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101600" algn="r" defTabSz="914400" rtl="0" eaLnBrk="1" latinLnBrk="0" hangingPunct="1">
                        <a:lnSpc>
                          <a:spcPct val="100000"/>
                        </a:lnSpc>
                        <a:spcAft>
                          <a:spcPts val="0"/>
                        </a:spcAft>
                      </a:pPr>
                      <a:endParaRPr lang="pl-PL" sz="1200" b="0" kern="1200" dirty="0">
                        <a:solidFill>
                          <a:srgbClr val="44546A"/>
                        </a:solidFill>
                        <a:effectLst/>
                        <a:latin typeface="Helvetica" panose="020B0604020202020204" pitchFamily="34" charset="0"/>
                        <a:ea typeface="+mn-ea"/>
                        <a:cs typeface="Helvetica" panose="020B0604020202020204" pitchFamily="34" charset="0"/>
                      </a:endParaRPr>
                    </a:p>
                  </a:txBody>
                  <a:tcPr marL="45720" marR="14400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101600" algn="r" defTabSz="914400" rtl="0" eaLnBrk="1" latinLnBrk="0" hangingPunct="1">
                        <a:lnSpc>
                          <a:spcPct val="100000"/>
                        </a:lnSpc>
                        <a:spcAft>
                          <a:spcPts val="0"/>
                        </a:spcAft>
                      </a:pPr>
                      <a:endParaRPr lang="pl-PL" sz="1200" b="0" kern="1200" dirty="0">
                        <a:solidFill>
                          <a:srgbClr val="44546A"/>
                        </a:solidFill>
                        <a:effectLst/>
                        <a:latin typeface="Helvetica" panose="020B0604020202020204" pitchFamily="34" charset="0"/>
                        <a:ea typeface="+mn-ea"/>
                        <a:cs typeface="Helvetica" panose="020B0604020202020204" pitchFamily="34" charset="0"/>
                      </a:endParaRPr>
                    </a:p>
                  </a:txBody>
                  <a:tcPr marL="45720" marR="14400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9186884"/>
                  </a:ext>
                </a:extLst>
              </a:tr>
              <a:tr h="346127">
                <a:tc>
                  <a:txBody>
                    <a:bodyPr/>
                    <a:lstStyle/>
                    <a:p>
                      <a:pPr>
                        <a:lnSpc>
                          <a:spcPct val="100000"/>
                        </a:lnSpc>
                        <a:spcAft>
                          <a:spcPts val="0"/>
                        </a:spcAft>
                      </a:pPr>
                      <a:r>
                        <a:rPr lang="pl-PL" sz="1200" b="0" dirty="0">
                          <a:solidFill>
                            <a:srgbClr val="44546A"/>
                          </a:solidFill>
                          <a:effectLst/>
                          <a:latin typeface="Helvetica" panose="020B0604020202020204" pitchFamily="34" charset="0"/>
                          <a:cs typeface="Helvetica" panose="020B0604020202020204" pitchFamily="34" charset="0"/>
                        </a:rPr>
                        <a:t>Amortyzacja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noProof="0" dirty="0" err="1">
                          <a:solidFill>
                            <a:srgbClr val="44546A"/>
                          </a:solidFill>
                          <a:effectLst/>
                          <a:latin typeface="Helvetica" panose="020B0604020202020204" pitchFamily="34" charset="0"/>
                          <a:ea typeface="+mn-ea"/>
                          <a:cs typeface="Helvetica" panose="020B0604020202020204" pitchFamily="34" charset="0"/>
                        </a:rPr>
                        <a:t>Amortisatio</a:t>
                      </a:r>
                      <a:r>
                        <a:rPr lang="pl-PL" sz="1200" b="0" i="1" kern="1200" noProof="0" dirty="0">
                          <a:solidFill>
                            <a:srgbClr val="44546A"/>
                          </a:solidFill>
                          <a:effectLst/>
                          <a:latin typeface="Helvetica" panose="020B0604020202020204" pitchFamily="34" charset="0"/>
                          <a:ea typeface="+mn-ea"/>
                          <a:cs typeface="Helvetica" panose="020B0604020202020204" pitchFamily="34" charset="0"/>
                        </a:rPr>
                        <a:t>n</a:t>
                      </a:r>
                      <a:endParaRPr lang="pl-PL" sz="1200" b="0" i="1" kern="1200" dirty="0">
                        <a:solidFill>
                          <a:srgbClr val="44546A"/>
                        </a:solidFill>
                        <a:effectLst/>
                        <a:latin typeface="Helvetica" panose="020B0604020202020204" pitchFamily="34" charset="0"/>
                        <a:ea typeface="+mn-ea"/>
                        <a:cs typeface="Helvetica" panose="020B0604020202020204" pitchFamily="34" charset="0"/>
                      </a:endParaRPr>
                    </a:p>
                  </a:txBody>
                  <a:tcPr marL="252000" marR="22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32 635</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5 570</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7891278"/>
                  </a:ext>
                </a:extLst>
              </a:tr>
              <a:tr h="346127">
                <a:tc>
                  <a:txBody>
                    <a:bodyPr/>
                    <a:lstStyle/>
                    <a:p>
                      <a:pPr>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Zmiana stanu zobowiązań z tytułu umów z klientami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noProof="0" dirty="0">
                          <a:solidFill>
                            <a:srgbClr val="44546A"/>
                          </a:solidFill>
                          <a:effectLst/>
                          <a:latin typeface="Helvetica" panose="020B0604020202020204" pitchFamily="34" charset="0"/>
                          <a:ea typeface="+mn-ea"/>
                          <a:cs typeface="Helvetica" panose="020B0604020202020204" pitchFamily="34" charset="0"/>
                        </a:rPr>
                        <a:t>Client contract liabilities</a:t>
                      </a:r>
                      <a:r>
                        <a:rPr lang="pl-PL" sz="1200" b="0" i="1" kern="1200" noProof="0" dirty="0">
                          <a:solidFill>
                            <a:srgbClr val="44546A"/>
                          </a:solidFill>
                          <a:effectLst/>
                          <a:latin typeface="Helvetica" panose="020B0604020202020204" pitchFamily="34" charset="0"/>
                          <a:ea typeface="+mn-ea"/>
                          <a:cs typeface="Helvetica" panose="020B0604020202020204" pitchFamily="34" charset="0"/>
                        </a:rPr>
                        <a:t> status</a:t>
                      </a:r>
                      <a:r>
                        <a:rPr lang="en-GB" sz="1200" b="0" i="1" kern="1200" noProof="0" dirty="0">
                          <a:solidFill>
                            <a:srgbClr val="44546A"/>
                          </a:solidFill>
                          <a:effectLst/>
                          <a:latin typeface="Helvetica" panose="020B0604020202020204" pitchFamily="34" charset="0"/>
                          <a:ea typeface="+mn-ea"/>
                          <a:cs typeface="Helvetica" panose="020B0604020202020204" pitchFamily="34" charset="0"/>
                        </a:rPr>
                        <a:t> change</a:t>
                      </a:r>
                    </a:p>
                  </a:txBody>
                  <a:tcPr marL="252000" marR="22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22 739</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-40 130</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4106075"/>
                  </a:ext>
                </a:extLst>
              </a:tr>
              <a:tr h="525200">
                <a:tc>
                  <a:txBody>
                    <a:bodyPr/>
                    <a:lstStyle/>
                    <a:p>
                      <a:pPr>
                        <a:lnSpc>
                          <a:spcPct val="100000"/>
                        </a:lnSpc>
                        <a:spcAft>
                          <a:spcPts val="0"/>
                        </a:spcAft>
                      </a:pPr>
                      <a:r>
                        <a:rPr lang="pl-PL" sz="1200" b="0" dirty="0">
                          <a:solidFill>
                            <a:srgbClr val="44546A"/>
                          </a:solidFill>
                          <a:effectLst/>
                          <a:latin typeface="Helvetica" panose="020B0604020202020204" pitchFamily="34" charset="0"/>
                          <a:cs typeface="Helvetica" panose="020B0604020202020204" pitchFamily="34" charset="0"/>
                        </a:rPr>
                        <a:t>Zmiana stanu należności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noProof="0" dirty="0">
                          <a:solidFill>
                            <a:srgbClr val="44546A"/>
                          </a:solidFill>
                          <a:effectLst/>
                          <a:latin typeface="Helvetica" panose="020B0604020202020204" pitchFamily="34" charset="0"/>
                          <a:ea typeface="+mn-ea"/>
                          <a:cs typeface="Helvetica" panose="020B0604020202020204" pitchFamily="34" charset="0"/>
                        </a:rPr>
                        <a:t>Receivables status change</a:t>
                      </a:r>
                    </a:p>
                  </a:txBody>
                  <a:tcPr marL="252000" marR="22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150 015</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endParaRPr lang="pl-PL" sz="1200" b="0" kern="1200" dirty="0">
                        <a:solidFill>
                          <a:srgbClr val="44546A"/>
                        </a:solidFill>
                        <a:effectLst/>
                        <a:latin typeface="Helvetica" panose="020B0604020202020204" pitchFamily="34" charset="0"/>
                        <a:ea typeface="+mn-ea"/>
                        <a:cs typeface="Helvetica" panose="020B0604020202020204" pitchFamily="34" charset="0"/>
                      </a:endParaRPr>
                    </a:p>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111 239</a:t>
                      </a:r>
                    </a:p>
                    <a:p>
                      <a:pPr marL="0" indent="101600" algn="r" defTabSz="914400" rtl="0" eaLnBrk="1" fontAlgn="ctr" latinLnBrk="0" hangingPunct="1">
                        <a:lnSpc>
                          <a:spcPct val="100000"/>
                        </a:lnSpc>
                        <a:spcAft>
                          <a:spcPts val="0"/>
                        </a:spcAft>
                      </a:pPr>
                      <a:endParaRPr lang="pl-PL" sz="1200" b="0" kern="1200" dirty="0">
                        <a:solidFill>
                          <a:srgbClr val="44546A"/>
                        </a:solidFill>
                        <a:effectLst/>
                        <a:latin typeface="Helvetica" panose="020B0604020202020204" pitchFamily="34" charset="0"/>
                        <a:ea typeface="+mn-ea"/>
                        <a:cs typeface="Helvetica" panose="020B0604020202020204" pitchFamily="34" charset="0"/>
                      </a:endParaRP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338888"/>
                  </a:ext>
                </a:extLst>
              </a:tr>
              <a:tr h="309274">
                <a:tc>
                  <a:txBody>
                    <a:bodyPr/>
                    <a:lstStyle/>
                    <a:p>
                      <a:pPr>
                        <a:lnSpc>
                          <a:spcPct val="100000"/>
                        </a:lnSpc>
                        <a:spcAft>
                          <a:spcPts val="0"/>
                        </a:spcAft>
                      </a:pPr>
                      <a:r>
                        <a:rPr lang="pl-PL" sz="1200" b="0" dirty="0">
                          <a:solidFill>
                            <a:srgbClr val="44546A"/>
                          </a:solidFill>
                          <a:effectLst/>
                          <a:latin typeface="Helvetica" panose="020B0604020202020204" pitchFamily="34" charset="0"/>
                          <a:cs typeface="Helvetica" panose="020B0604020202020204" pitchFamily="34" charset="0"/>
                        </a:rPr>
                        <a:t>Zmiana stanu zapasów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noProof="0" dirty="0">
                          <a:solidFill>
                            <a:srgbClr val="44546A"/>
                          </a:solidFill>
                          <a:effectLst/>
                          <a:latin typeface="Helvetica" panose="020B0604020202020204" pitchFamily="34" charset="0"/>
                          <a:cs typeface="Helvetica" panose="020B0604020202020204" pitchFamily="34" charset="0"/>
                        </a:rPr>
                        <a:t>Inv</a:t>
                      </a:r>
                      <a:r>
                        <a:rPr lang="en-GB" sz="1200" b="0" i="1" kern="1200" noProof="0" dirty="0">
                          <a:solidFill>
                            <a:srgbClr val="44546A"/>
                          </a:solidFill>
                          <a:effectLst/>
                          <a:latin typeface="Helvetica" panose="020B0604020202020204" pitchFamily="34" charset="0"/>
                          <a:ea typeface="+mn-ea"/>
                          <a:cs typeface="Helvetica" panose="020B0604020202020204" pitchFamily="34" charset="0"/>
                        </a:rPr>
                        <a:t>entories status change </a:t>
                      </a:r>
                    </a:p>
                  </a:txBody>
                  <a:tcPr marL="252000" marR="22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40 264</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-175 403</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842653"/>
                  </a:ext>
                </a:extLst>
              </a:tr>
              <a:tr h="519191">
                <a:tc>
                  <a:txBody>
                    <a:bodyPr/>
                    <a:lstStyle/>
                    <a:p>
                      <a:pPr>
                        <a:lnSpc>
                          <a:spcPct val="100000"/>
                        </a:lnSpc>
                        <a:spcAft>
                          <a:spcPts val="0"/>
                        </a:spcAft>
                      </a:pPr>
                      <a:r>
                        <a:rPr lang="pl-PL" sz="1200" b="0" dirty="0">
                          <a:solidFill>
                            <a:srgbClr val="44546A"/>
                          </a:solidFill>
                          <a:effectLst/>
                          <a:latin typeface="Helvetica" panose="020B0604020202020204" pitchFamily="34" charset="0"/>
                          <a:cs typeface="Helvetica" panose="020B0604020202020204" pitchFamily="34" charset="0"/>
                        </a:rPr>
                        <a:t>Zmiana stanu zobowiązań z tytułu dostaw i usług oraz pozostałych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noProof="0" dirty="0">
                          <a:solidFill>
                            <a:srgbClr val="44546A"/>
                          </a:solidFill>
                          <a:effectLst/>
                          <a:latin typeface="Helvetica" panose="020B0604020202020204" pitchFamily="34" charset="0"/>
                          <a:ea typeface="+mn-ea"/>
                          <a:cs typeface="Helvetica" panose="020B0604020202020204" pitchFamily="34" charset="0"/>
                        </a:rPr>
                        <a:t>Trade and other liabilities status change </a:t>
                      </a:r>
                    </a:p>
                    <a:p>
                      <a:pPr>
                        <a:lnSpc>
                          <a:spcPct val="100000"/>
                        </a:lnSpc>
                        <a:spcAft>
                          <a:spcPts val="0"/>
                        </a:spcAft>
                      </a:pPr>
                      <a:endParaRPr lang="pl-PL" sz="1200" b="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252000" marR="22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180 402</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101600" algn="r" defTabSz="914400" rtl="0" eaLnBrk="1" fontAlgn="ctr" latinLnBrk="0" hangingPunct="1">
                        <a:lnSpc>
                          <a:spcPct val="100000"/>
                        </a:lnSpc>
                        <a:spcAft>
                          <a:spcPts val="0"/>
                        </a:spcAft>
                      </a:pPr>
                      <a:r>
                        <a:rPr lang="pl-PL" sz="1200" b="0" kern="1200" dirty="0">
                          <a:solidFill>
                            <a:srgbClr val="44546A"/>
                          </a:solidFill>
                          <a:effectLst/>
                          <a:latin typeface="Helvetica" panose="020B0604020202020204" pitchFamily="34" charset="0"/>
                          <a:ea typeface="+mn-ea"/>
                          <a:cs typeface="Helvetica" panose="020B0604020202020204" pitchFamily="34" charset="0"/>
                        </a:rPr>
                        <a:t>81 205</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9816686"/>
                  </a:ext>
                </a:extLst>
              </a:tr>
              <a:tr h="525200">
                <a:tc>
                  <a:txBody>
                    <a:bodyPr/>
                    <a:lstStyle/>
                    <a:p>
                      <a:pPr>
                        <a:lnSpc>
                          <a:spcPct val="100000"/>
                        </a:lnSpc>
                        <a:spcAft>
                          <a:spcPts val="0"/>
                        </a:spcAft>
                      </a:pPr>
                      <a:r>
                        <a:rPr lang="pl-PL" sz="1200" b="1" dirty="0">
                          <a:solidFill>
                            <a:srgbClr val="44546A"/>
                          </a:solidFill>
                          <a:effectLst/>
                          <a:latin typeface="Helvetica" panose="020B0604020202020204" pitchFamily="34" charset="0"/>
                          <a:cs typeface="Helvetica" panose="020B0604020202020204" pitchFamily="34" charset="0"/>
                        </a:rPr>
                        <a:t>Przepływy pieniężne z działalności operacyjnej</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noProof="0" dirty="0">
                          <a:solidFill>
                            <a:srgbClr val="44546A"/>
                          </a:solidFill>
                          <a:effectLst/>
                          <a:latin typeface="Helvetica" panose="020B0604020202020204" pitchFamily="34" charset="0"/>
                          <a:cs typeface="Helvetica" panose="020B0604020202020204" pitchFamily="34" charset="0"/>
                        </a:rPr>
                        <a:t>Operating activity cash flows</a:t>
                      </a:r>
                      <a:endParaRPr lang="en-GB" sz="1200" b="1" i="1" noProof="0" dirty="0">
                        <a:solidFill>
                          <a:srgbClr val="44546A"/>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72000" marR="22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algn="r" fontAlgn="ctr"/>
                      <a:r>
                        <a:rPr lang="pl-PL" sz="1200" b="1" kern="1200" dirty="0">
                          <a:solidFill>
                            <a:srgbClr val="44546A"/>
                          </a:solidFill>
                          <a:effectLst/>
                          <a:latin typeface="Helvetica" panose="020B0604020202020204" pitchFamily="34" charset="0"/>
                          <a:ea typeface="+mn-ea"/>
                          <a:cs typeface="Helvetica" panose="020B0604020202020204" pitchFamily="34" charset="0"/>
                        </a:rPr>
                        <a:t>11 460</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algn="r" fontAlgn="ctr"/>
                      <a:endParaRPr lang="pl-PL" sz="1200" b="1" kern="1200" dirty="0">
                        <a:solidFill>
                          <a:srgbClr val="44546A"/>
                        </a:solidFill>
                        <a:effectLst/>
                        <a:latin typeface="Helvetica" panose="020B0604020202020204" pitchFamily="34" charset="0"/>
                        <a:ea typeface="+mn-ea"/>
                        <a:cs typeface="Helvetica" panose="020B0604020202020204" pitchFamily="34" charset="0"/>
                      </a:endParaRPr>
                    </a:p>
                    <a:p>
                      <a:pPr algn="r" fontAlgn="ctr"/>
                      <a:r>
                        <a:rPr lang="pl-PL" sz="1200" b="1" kern="1200" dirty="0">
                          <a:solidFill>
                            <a:srgbClr val="44546A"/>
                          </a:solidFill>
                          <a:effectLst/>
                          <a:latin typeface="Helvetica" panose="020B0604020202020204" pitchFamily="34" charset="0"/>
                          <a:ea typeface="+mn-ea"/>
                          <a:cs typeface="Helvetica" panose="020B0604020202020204" pitchFamily="34" charset="0"/>
                        </a:rPr>
                        <a:t>-69 864</a:t>
                      </a:r>
                    </a:p>
                    <a:p>
                      <a:pPr algn="r" fontAlgn="ctr"/>
                      <a:endParaRPr lang="pl-PL" sz="1200" b="1" kern="1200" dirty="0">
                        <a:solidFill>
                          <a:srgbClr val="44546A"/>
                        </a:solidFill>
                        <a:effectLst/>
                        <a:latin typeface="Helvetica" panose="020B0604020202020204" pitchFamily="34" charset="0"/>
                        <a:ea typeface="+mn-ea"/>
                        <a:cs typeface="Helvetica" panose="020B0604020202020204" pitchFamily="34" charset="0"/>
                      </a:endParaRP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11154188"/>
                  </a:ext>
                </a:extLst>
              </a:tr>
              <a:tr h="374971">
                <a:tc>
                  <a:txBody>
                    <a:bodyPr/>
                    <a:lstStyle/>
                    <a:p>
                      <a:pPr>
                        <a:lnSpc>
                          <a:spcPct val="100000"/>
                        </a:lnSpc>
                        <a:spcAft>
                          <a:spcPts val="0"/>
                        </a:spcAft>
                      </a:pPr>
                      <a:r>
                        <a:rPr lang="pl-PL" sz="1400" b="1" dirty="0">
                          <a:solidFill>
                            <a:srgbClr val="44546A"/>
                          </a:solidFill>
                          <a:effectLst/>
                          <a:latin typeface="+mn-lt"/>
                        </a:rPr>
                        <a:t>Przepływy pieniężne netto z działalności inwestycyjnej</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noProof="0" dirty="0">
                          <a:solidFill>
                            <a:srgbClr val="44546A"/>
                          </a:solidFill>
                          <a:effectLst/>
                          <a:latin typeface="Helvetica" panose="020B0604020202020204" pitchFamily="34" charset="0"/>
                          <a:ea typeface="+mn-ea"/>
                          <a:cs typeface="Helvetica" panose="020B0604020202020204" pitchFamily="34" charset="0"/>
                        </a:rPr>
                        <a:t>Net investment activity cash flows</a:t>
                      </a:r>
                    </a:p>
                  </a:txBody>
                  <a:tcPr marL="72000" marR="22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200" b="1" kern="1200" dirty="0">
                          <a:solidFill>
                            <a:srgbClr val="44546A"/>
                          </a:solidFill>
                          <a:effectLst/>
                          <a:latin typeface="Helvetica" panose="020B0604020202020204" pitchFamily="34" charset="0"/>
                          <a:ea typeface="+mn-ea"/>
                          <a:cs typeface="Helvetica" panose="020B0604020202020204" pitchFamily="34" charset="0"/>
                        </a:rPr>
                        <a:t>-12 521</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200" b="1" kern="1200" dirty="0">
                          <a:solidFill>
                            <a:srgbClr val="44546A"/>
                          </a:solidFill>
                          <a:effectLst/>
                          <a:latin typeface="Helvetica" panose="020B0604020202020204" pitchFamily="34" charset="0"/>
                          <a:ea typeface="+mn-ea"/>
                          <a:cs typeface="Helvetica" panose="020B0604020202020204" pitchFamily="34" charset="0"/>
                        </a:rPr>
                        <a:t>32 252</a:t>
                      </a:r>
                    </a:p>
                  </a:txBody>
                  <a:tcPr marL="6350" marR="14400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432198117"/>
                  </a:ext>
                </a:extLst>
              </a:tr>
              <a:tr h="374971">
                <a:tc>
                  <a:txBody>
                    <a:bodyPr/>
                    <a:lstStyle/>
                    <a:p>
                      <a:pPr>
                        <a:lnSpc>
                          <a:spcPct val="100000"/>
                        </a:lnSpc>
                        <a:spcAft>
                          <a:spcPts val="0"/>
                        </a:spcAft>
                      </a:pPr>
                      <a:r>
                        <a:rPr lang="pl-PL" sz="1400" b="1" dirty="0">
                          <a:solidFill>
                            <a:srgbClr val="44546A"/>
                          </a:solidFill>
                          <a:effectLst/>
                          <a:latin typeface="+mn-lt"/>
                        </a:rPr>
                        <a:t>Przepływy pieniężne netto z działalności finansowej</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noProof="0" dirty="0">
                          <a:solidFill>
                            <a:srgbClr val="44546A"/>
                          </a:solidFill>
                          <a:effectLst/>
                          <a:latin typeface="Helvetica" panose="020B0604020202020204" pitchFamily="34" charset="0"/>
                          <a:ea typeface="+mn-ea"/>
                          <a:cs typeface="Helvetica" panose="020B0604020202020204" pitchFamily="34" charset="0"/>
                        </a:rPr>
                        <a:t>Net financial activity cash flows</a:t>
                      </a:r>
                    </a:p>
                  </a:txBody>
                  <a:tcPr marL="72000" marR="22720" marT="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200" b="1" kern="1200" dirty="0">
                          <a:solidFill>
                            <a:srgbClr val="44546A"/>
                          </a:solidFill>
                          <a:effectLst/>
                          <a:latin typeface="Helvetica" panose="020B0604020202020204" pitchFamily="34" charset="0"/>
                          <a:ea typeface="+mn-ea"/>
                          <a:cs typeface="Helvetica" panose="020B0604020202020204" pitchFamily="34" charset="0"/>
                        </a:rPr>
                        <a:t>- 38 436</a:t>
                      </a:r>
                    </a:p>
                  </a:txBody>
                  <a:tcPr marL="6350" marR="144000" marT="635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200" b="1" kern="1200" dirty="0">
                          <a:solidFill>
                            <a:srgbClr val="44546A"/>
                          </a:solidFill>
                          <a:effectLst/>
                          <a:latin typeface="Helvetica" panose="020B0604020202020204" pitchFamily="34" charset="0"/>
                          <a:ea typeface="+mn-ea"/>
                          <a:cs typeface="Helvetica" panose="020B0604020202020204" pitchFamily="34" charset="0"/>
                        </a:rPr>
                        <a:t>-9 658</a:t>
                      </a:r>
                    </a:p>
                  </a:txBody>
                  <a:tcPr marL="6350" marR="144000" marT="635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219726032"/>
                  </a:ext>
                </a:extLst>
              </a:tr>
              <a:tr h="576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b="1" dirty="0">
                          <a:solidFill>
                            <a:srgbClr val="44546A"/>
                          </a:solidFill>
                          <a:effectLst/>
                          <a:latin typeface="+mn-lt"/>
                          <a:ea typeface="Times New Roman" panose="02020603050405020304" pitchFamily="18" charset="0"/>
                          <a:cs typeface="Times New Roman" panose="02020603050405020304" pitchFamily="18" charset="0"/>
                        </a:rPr>
                        <a:t>Środki pieniężne i ich ekwiwalenty po pomniejszeniu o kredyty w rachunku bieżącym  </a:t>
                      </a:r>
                      <a:endParaRPr lang="pl-PL" sz="1200" b="1" i="1" kern="1200" dirty="0">
                        <a:solidFill>
                          <a:srgbClr val="44546A"/>
                        </a:solidFill>
                        <a:effectLst/>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noProof="0" dirty="0">
                          <a:solidFill>
                            <a:srgbClr val="44546A"/>
                          </a:solidFill>
                          <a:effectLst/>
                          <a:latin typeface="Helvetica" panose="020B0604020202020204" pitchFamily="34" charset="0"/>
                          <a:ea typeface="+mn-ea"/>
                          <a:cs typeface="Helvetica" panose="020B0604020202020204" pitchFamily="34" charset="0"/>
                        </a:rPr>
                        <a:t>Financial resources and their equivalents net of overdrafts  </a:t>
                      </a:r>
                    </a:p>
                  </a:txBody>
                  <a:tcPr marL="72000" marR="22720" marT="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200" b="1" kern="1200" dirty="0">
                          <a:solidFill>
                            <a:srgbClr val="44546A"/>
                          </a:solidFill>
                          <a:effectLst/>
                          <a:latin typeface="Helvetica" panose="020B0604020202020204" pitchFamily="34" charset="0"/>
                          <a:ea typeface="+mn-ea"/>
                          <a:cs typeface="Helvetica" panose="020B0604020202020204" pitchFamily="34" charset="0"/>
                        </a:rPr>
                        <a:t>70 253</a:t>
                      </a:r>
                    </a:p>
                  </a:txBody>
                  <a:tcPr marL="6350" marR="144000" marT="635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914400" rtl="0" eaLnBrk="1" fontAlgn="ctr" latinLnBrk="0" hangingPunct="1"/>
                      <a:r>
                        <a:rPr lang="pl-PL" sz="1200" b="1" kern="1200" dirty="0">
                          <a:solidFill>
                            <a:srgbClr val="44546A"/>
                          </a:solidFill>
                          <a:effectLst/>
                          <a:latin typeface="Helvetica" panose="020B0604020202020204" pitchFamily="34" charset="0"/>
                          <a:ea typeface="+mn-ea"/>
                          <a:cs typeface="Helvetica" panose="020B0604020202020204" pitchFamily="34" charset="0"/>
                        </a:rPr>
                        <a:t>60 203</a:t>
                      </a:r>
                    </a:p>
                  </a:txBody>
                  <a:tcPr marL="6350" marR="144000" marT="6350" marB="0" anchor="ctr">
                    <a:lnL w="12700" cmpd="sng">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58449987"/>
                  </a:ext>
                </a:extLst>
              </a:tr>
            </a:tbl>
          </a:graphicData>
        </a:graphic>
      </p:graphicFrame>
      <p:sp>
        <p:nvSpPr>
          <p:cNvPr id="10" name="Tytuł 2">
            <a:extLst>
              <a:ext uri="{FF2B5EF4-FFF2-40B4-BE49-F238E27FC236}">
                <a16:creationId xmlns:a16="http://schemas.microsoft.com/office/drawing/2014/main" id="{FD8AA8E3-500F-A3D6-C948-D0A288A65507}"/>
              </a:ext>
            </a:extLst>
          </p:cNvPr>
          <p:cNvSpPr txBox="1">
            <a:spLocks/>
          </p:cNvSpPr>
          <p:nvPr/>
        </p:nvSpPr>
        <p:spPr>
          <a:xfrm>
            <a:off x="663964" y="598934"/>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pl-PL" i="1" dirty="0"/>
              <a:t>CASH FLOW STATEMENT</a:t>
            </a:r>
          </a:p>
        </p:txBody>
      </p:sp>
    </p:spTree>
    <p:extLst>
      <p:ext uri="{BB962C8B-B14F-4D97-AF65-F5344CB8AC3E}">
        <p14:creationId xmlns:p14="http://schemas.microsoft.com/office/powerpoint/2010/main" val="288796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41617F2D-CE8C-40E6-B9B2-FE455B128277}"/>
              </a:ext>
            </a:extLst>
          </p:cNvPr>
          <p:cNvSpPr>
            <a:spLocks noGrp="1"/>
          </p:cNvSpPr>
          <p:nvPr>
            <p:ph type="sldNum" sz="quarter" idx="12"/>
          </p:nvPr>
        </p:nvSpPr>
        <p:spPr/>
        <p:txBody>
          <a:bodyPr/>
          <a:lstStyle/>
          <a:p>
            <a:fld id="{0CFB07CD-79C9-B141-B626-E75E2D2ABC36}" type="slidenum">
              <a:rPr lang="pl-PL" smtClean="0"/>
              <a:pPr/>
              <a:t>29</a:t>
            </a:fld>
            <a:endParaRPr lang="pl-PL"/>
          </a:p>
        </p:txBody>
      </p:sp>
      <p:sp>
        <p:nvSpPr>
          <p:cNvPr id="3" name="Tytuł 2">
            <a:extLst>
              <a:ext uri="{FF2B5EF4-FFF2-40B4-BE49-F238E27FC236}">
                <a16:creationId xmlns:a16="http://schemas.microsoft.com/office/drawing/2014/main" id="{310CA658-466E-420A-9CE7-C13ACABA0EE9}"/>
              </a:ext>
            </a:extLst>
          </p:cNvPr>
          <p:cNvSpPr>
            <a:spLocks noGrp="1"/>
          </p:cNvSpPr>
          <p:nvPr>
            <p:ph type="title"/>
          </p:nvPr>
        </p:nvSpPr>
        <p:spPr/>
        <p:txBody>
          <a:bodyPr/>
          <a:lstStyle/>
          <a:p>
            <a:r>
              <a:rPr lang="pl-PL" dirty="0"/>
              <a:t>AKCJONARIAT UNIMOT S.A.</a:t>
            </a:r>
          </a:p>
        </p:txBody>
      </p:sp>
      <p:graphicFrame>
        <p:nvGraphicFramePr>
          <p:cNvPr id="5" name="Tabela 4">
            <a:extLst>
              <a:ext uri="{FF2B5EF4-FFF2-40B4-BE49-F238E27FC236}">
                <a16:creationId xmlns:a16="http://schemas.microsoft.com/office/drawing/2014/main" id="{E448E482-AA9D-49C8-A490-493DEF297BC1}"/>
              </a:ext>
            </a:extLst>
          </p:cNvPr>
          <p:cNvGraphicFramePr>
            <a:graphicFrameLocks noGrp="1"/>
          </p:cNvGraphicFramePr>
          <p:nvPr/>
        </p:nvGraphicFramePr>
        <p:xfrm>
          <a:off x="333375" y="1022682"/>
          <a:ext cx="11523662" cy="3249189"/>
        </p:xfrm>
        <a:graphic>
          <a:graphicData uri="http://schemas.openxmlformats.org/drawingml/2006/table">
            <a:tbl>
              <a:tblPr firstRow="1" firstCol="1" bandRow="1">
                <a:tableStyleId>{9DCAF9ED-07DC-4A11-8D7F-57B35C25682E}</a:tableStyleId>
              </a:tblPr>
              <a:tblGrid>
                <a:gridCol w="547687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66850">
                  <a:extLst>
                    <a:ext uri="{9D8B030D-6E8A-4147-A177-3AD203B41FA5}">
                      <a16:colId xmlns:a16="http://schemas.microsoft.com/office/drawing/2014/main" val="20002"/>
                    </a:ext>
                  </a:extLst>
                </a:gridCol>
                <a:gridCol w="1628775">
                  <a:extLst>
                    <a:ext uri="{9D8B030D-6E8A-4147-A177-3AD203B41FA5}">
                      <a16:colId xmlns:a16="http://schemas.microsoft.com/office/drawing/2014/main" val="20003"/>
                    </a:ext>
                  </a:extLst>
                </a:gridCol>
                <a:gridCol w="1579562">
                  <a:extLst>
                    <a:ext uri="{9D8B030D-6E8A-4147-A177-3AD203B41FA5}">
                      <a16:colId xmlns:a16="http://schemas.microsoft.com/office/drawing/2014/main" val="20004"/>
                    </a:ext>
                  </a:extLst>
                </a:gridCol>
              </a:tblGrid>
              <a:tr h="29088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pl-PL" sz="1100" b="0" dirty="0">
                          <a:solidFill>
                            <a:srgbClr val="44546A"/>
                          </a:solidFill>
                          <a:effectLst/>
                          <a:latin typeface="Helvetica" panose="020B0604020202020204" pitchFamily="34" charset="0"/>
                          <a:ea typeface="+mn-ea"/>
                          <a:cs typeface="Helvetica" panose="020B0604020202020204" pitchFamily="34" charset="0"/>
                        </a:rPr>
                        <a:t>Akcjonariusz</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100" b="0" i="1" noProof="0" dirty="0">
                          <a:solidFill>
                            <a:srgbClr val="44546A"/>
                          </a:solidFill>
                          <a:effectLst/>
                          <a:latin typeface="Helvetica" panose="020B0604020202020204" pitchFamily="34" charset="0"/>
                          <a:ea typeface="+mn-ea"/>
                          <a:cs typeface="Helvetica" panose="020B0604020202020204" pitchFamily="34" charset="0"/>
                        </a:rPr>
                        <a:t>Shareholder</a:t>
                      </a:r>
                      <a:endParaRPr lang="en-GB" sz="1100" b="0" i="1" noProof="0" dirty="0">
                        <a:solidFill>
                          <a:srgbClr val="44546A"/>
                        </a:solidFill>
                        <a:effectLst/>
                        <a:latin typeface="Helvetica" panose="020B0604020202020204" pitchFamily="34" charset="0"/>
                        <a:ea typeface="Times New Roman"/>
                        <a:cs typeface="Helvetica" panose="020B0604020202020204" pitchFamily="34" charset="0"/>
                      </a:endParaRPr>
                    </a:p>
                  </a:txBody>
                  <a:tcPr marL="26388" marR="26388" marT="0" marB="0" anchor="ctr">
                    <a:lnL w="12700" cmpd="sng">
                      <a:noFill/>
                    </a:lnL>
                    <a:lnR>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pl-PL" sz="1100" b="0" dirty="0">
                          <a:solidFill>
                            <a:srgbClr val="44546A"/>
                          </a:solidFill>
                          <a:effectLst/>
                          <a:latin typeface="Helvetica" panose="020B0604020202020204" pitchFamily="34" charset="0"/>
                          <a:cs typeface="Helvetica" panose="020B0604020202020204" pitchFamily="34" charset="0"/>
                        </a:rPr>
                        <a:t> Liczba akcji </a:t>
                      </a:r>
                    </a:p>
                    <a:p>
                      <a:pPr algn="r">
                        <a:lnSpc>
                          <a:spcPct val="115000"/>
                        </a:lnSpc>
                        <a:spcAft>
                          <a:spcPts val="0"/>
                        </a:spcAft>
                      </a:pPr>
                      <a:r>
                        <a:rPr lang="pl-PL" sz="1100" b="0" i="1" dirty="0" err="1">
                          <a:solidFill>
                            <a:srgbClr val="44546A"/>
                          </a:solidFill>
                          <a:effectLst/>
                          <a:latin typeface="Helvetica" panose="020B0604020202020204" pitchFamily="34" charset="0"/>
                          <a:cs typeface="Helvetica" panose="020B0604020202020204" pitchFamily="34" charset="0"/>
                        </a:rPr>
                        <a:t>number</a:t>
                      </a:r>
                      <a:r>
                        <a:rPr lang="pl-PL" sz="1100" b="0" i="1" dirty="0">
                          <a:solidFill>
                            <a:srgbClr val="44546A"/>
                          </a:solidFill>
                          <a:effectLst/>
                          <a:latin typeface="Helvetica" panose="020B0604020202020204" pitchFamily="34" charset="0"/>
                          <a:cs typeface="Helvetica" panose="020B0604020202020204" pitchFamily="34" charset="0"/>
                        </a:rPr>
                        <a:t> of </a:t>
                      </a:r>
                      <a:r>
                        <a:rPr lang="pl-PL" sz="1100" b="0" i="1" dirty="0" err="1">
                          <a:solidFill>
                            <a:srgbClr val="44546A"/>
                          </a:solidFill>
                          <a:effectLst/>
                          <a:latin typeface="Helvetica" panose="020B0604020202020204" pitchFamily="34" charset="0"/>
                          <a:cs typeface="Helvetica" panose="020B0604020202020204" pitchFamily="34" charset="0"/>
                        </a:rPr>
                        <a:t>shares</a:t>
                      </a:r>
                      <a:endParaRPr lang="pl-PL" sz="1100" b="0" i="1" dirty="0">
                        <a:solidFill>
                          <a:srgbClr val="44546A"/>
                        </a:solidFill>
                        <a:effectLst/>
                        <a:latin typeface="Helvetica" panose="020B0604020202020204" pitchFamily="34" charset="0"/>
                        <a:ea typeface="Times New Roman"/>
                        <a:cs typeface="Helvetica" panose="020B0604020202020204" pitchFamily="34" charset="0"/>
                      </a:endParaRPr>
                    </a:p>
                  </a:txBody>
                  <a:tcPr marL="26388" marR="26388" marT="0" marB="0" anchor="ctr">
                    <a:lnL>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pl-PL" sz="1100" b="0" dirty="0">
                          <a:solidFill>
                            <a:srgbClr val="44546A"/>
                          </a:solidFill>
                          <a:effectLst/>
                          <a:latin typeface="Helvetica" panose="020B0604020202020204" pitchFamily="34" charset="0"/>
                          <a:cs typeface="Helvetica" panose="020B0604020202020204" pitchFamily="34" charset="0"/>
                        </a:rPr>
                        <a:t>Udział w kapitale </a:t>
                      </a:r>
                    </a:p>
                    <a:p>
                      <a:pPr marL="0" marR="0" lvl="0" indent="0" algn="r" defTabSz="914400" rtl="0" eaLnBrk="1" fontAlgn="auto" latinLnBrk="0" hangingPunct="1">
                        <a:lnSpc>
                          <a:spcPct val="115000"/>
                        </a:lnSpc>
                        <a:spcBef>
                          <a:spcPts val="0"/>
                        </a:spcBef>
                        <a:spcAft>
                          <a:spcPts val="0"/>
                        </a:spcAft>
                        <a:buClrTx/>
                        <a:buSzTx/>
                        <a:buFontTx/>
                        <a:buNone/>
                        <a:tabLst/>
                        <a:defRPr/>
                      </a:pPr>
                      <a:r>
                        <a:rPr lang="en-GB" sz="1100" b="0" i="1" noProof="0" dirty="0">
                          <a:solidFill>
                            <a:srgbClr val="44546A"/>
                          </a:solidFill>
                          <a:effectLst/>
                          <a:latin typeface="Helvetica" panose="020B0604020202020204" pitchFamily="34" charset="0"/>
                          <a:cs typeface="Helvetica" panose="020B0604020202020204" pitchFamily="34" charset="0"/>
                        </a:rPr>
                        <a:t>Share in capital </a:t>
                      </a:r>
                      <a:r>
                        <a:rPr lang="pl-PL" sz="1100" b="0" i="1" dirty="0">
                          <a:solidFill>
                            <a:srgbClr val="44546A"/>
                          </a:solidFill>
                          <a:effectLst/>
                          <a:latin typeface="Helvetica" panose="020B0604020202020204" pitchFamily="34" charset="0"/>
                          <a:cs typeface="Helvetica" panose="020B0604020202020204" pitchFamily="34" charset="0"/>
                        </a:rPr>
                        <a:t> </a:t>
                      </a:r>
                      <a:endParaRPr lang="pl-PL" sz="1100" b="0" i="1" dirty="0">
                        <a:solidFill>
                          <a:srgbClr val="44546A"/>
                        </a:solidFill>
                        <a:effectLst/>
                        <a:latin typeface="Helvetica" panose="020B0604020202020204" pitchFamily="34" charset="0"/>
                        <a:ea typeface="Times New Roman"/>
                        <a:cs typeface="Helvetica" panose="020B0604020202020204" pitchFamily="34" charset="0"/>
                      </a:endParaRPr>
                    </a:p>
                  </a:txBody>
                  <a:tcPr marL="26388" marR="26388" marT="0" marB="0" anchor="ctr">
                    <a:lnL>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pl-PL" sz="1100" b="0" dirty="0">
                          <a:solidFill>
                            <a:srgbClr val="44546A"/>
                          </a:solidFill>
                          <a:effectLst/>
                          <a:latin typeface="Helvetica" panose="020B0604020202020204" pitchFamily="34" charset="0"/>
                          <a:cs typeface="Helvetica" panose="020B0604020202020204" pitchFamily="34" charset="0"/>
                        </a:rPr>
                        <a:t> Liczba głosów </a:t>
                      </a:r>
                    </a:p>
                    <a:p>
                      <a:pPr marL="0" marR="0" indent="0" algn="r" defTabSz="914400" rtl="0" eaLnBrk="1" fontAlgn="auto" latinLnBrk="0" hangingPunct="1">
                        <a:lnSpc>
                          <a:spcPct val="115000"/>
                        </a:lnSpc>
                        <a:spcBef>
                          <a:spcPts val="0"/>
                        </a:spcBef>
                        <a:spcAft>
                          <a:spcPts val="0"/>
                        </a:spcAft>
                        <a:buClrTx/>
                        <a:buSzTx/>
                        <a:buFontTx/>
                        <a:buNone/>
                        <a:tabLst/>
                        <a:defRPr/>
                      </a:pPr>
                      <a:r>
                        <a:rPr lang="en-GB" sz="1100" b="0" i="1" noProof="0" dirty="0">
                          <a:solidFill>
                            <a:srgbClr val="44546A"/>
                          </a:solidFill>
                          <a:effectLst/>
                          <a:latin typeface="Helvetica" panose="020B0604020202020204" pitchFamily="34" charset="0"/>
                          <a:cs typeface="Helvetica" panose="020B0604020202020204" pitchFamily="34" charset="0"/>
                        </a:rPr>
                        <a:t>Number of votes</a:t>
                      </a:r>
                      <a:endParaRPr lang="pl-PL" sz="1100" b="0" i="1" dirty="0">
                        <a:solidFill>
                          <a:srgbClr val="44546A"/>
                        </a:solidFill>
                        <a:effectLst/>
                        <a:latin typeface="Helvetica" panose="020B0604020202020204" pitchFamily="34" charset="0"/>
                        <a:ea typeface="Times New Roman"/>
                        <a:cs typeface="Helvetica" panose="020B0604020202020204" pitchFamily="34" charset="0"/>
                      </a:endParaRPr>
                    </a:p>
                  </a:txBody>
                  <a:tcPr marL="26388" marR="26388" marT="0" marB="0" anchor="ctr">
                    <a:lnL>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pl-PL" sz="1100" b="0" dirty="0">
                          <a:solidFill>
                            <a:srgbClr val="44546A"/>
                          </a:solidFill>
                          <a:effectLst/>
                          <a:latin typeface="Helvetica" panose="020B0604020202020204" pitchFamily="34" charset="0"/>
                          <a:cs typeface="Helvetica" panose="020B0604020202020204" pitchFamily="34" charset="0"/>
                        </a:rPr>
                        <a:t>Udział w głosach </a:t>
                      </a:r>
                    </a:p>
                    <a:p>
                      <a:pPr marL="0" marR="0" lvl="0" indent="0" algn="r" defTabSz="914400" rtl="0" eaLnBrk="1" fontAlgn="auto" latinLnBrk="0" hangingPunct="1">
                        <a:lnSpc>
                          <a:spcPct val="115000"/>
                        </a:lnSpc>
                        <a:spcBef>
                          <a:spcPts val="0"/>
                        </a:spcBef>
                        <a:spcAft>
                          <a:spcPts val="0"/>
                        </a:spcAft>
                        <a:buClrTx/>
                        <a:buSzTx/>
                        <a:buFontTx/>
                        <a:buNone/>
                        <a:tabLst/>
                        <a:defRPr/>
                      </a:pPr>
                      <a:r>
                        <a:rPr lang="en-GB" sz="1100" b="0" i="1" noProof="0" dirty="0">
                          <a:solidFill>
                            <a:srgbClr val="44546A"/>
                          </a:solidFill>
                          <a:effectLst/>
                          <a:latin typeface="Helvetica" panose="020B0604020202020204" pitchFamily="34" charset="0"/>
                          <a:cs typeface="Helvetica" panose="020B0604020202020204" pitchFamily="34" charset="0"/>
                        </a:rPr>
                        <a:t>Share in votes</a:t>
                      </a:r>
                      <a:endParaRPr lang="en-GB" sz="1100" b="0" i="1" noProof="0" dirty="0">
                        <a:solidFill>
                          <a:srgbClr val="44546A"/>
                        </a:solidFill>
                        <a:effectLst/>
                        <a:latin typeface="Helvetica" panose="020B0604020202020204" pitchFamily="34" charset="0"/>
                        <a:ea typeface="Times New Roman"/>
                        <a:cs typeface="Helvetica" panose="020B0604020202020204" pitchFamily="34" charset="0"/>
                      </a:endParaRPr>
                    </a:p>
                  </a:txBody>
                  <a:tcPr marL="26388" marR="26388" marT="0" marB="0" anchor="ctr">
                    <a:lnL>
                      <a:noFill/>
                    </a:lnL>
                    <a:lnR w="12700" cmpd="sng">
                      <a:noFill/>
                    </a:lnR>
                    <a:lnT w="12700" cmpd="sng">
                      <a:noFill/>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000">
                <a:tc>
                  <a:txBody>
                    <a:bodyPr/>
                    <a:lstStyle/>
                    <a:p>
                      <a:pPr>
                        <a:lnSpc>
                          <a:spcPct val="115000"/>
                        </a:lnSpc>
                        <a:spcAft>
                          <a:spcPts val="0"/>
                        </a:spcAft>
                      </a:pPr>
                      <a:r>
                        <a:rPr lang="en-US" sz="1100" b="0" dirty="0">
                          <a:solidFill>
                            <a:srgbClr val="44546A"/>
                          </a:solidFill>
                          <a:effectLst/>
                          <a:latin typeface="Helvetica" panose="020B0604020202020204" pitchFamily="34" charset="0"/>
                          <a:cs typeface="Helvetica" panose="020B0604020202020204" pitchFamily="34" charset="0"/>
                        </a:rPr>
                        <a:t>Unimot Express Sp. z </a:t>
                      </a:r>
                      <a:r>
                        <a:rPr lang="en-US" sz="1100" b="0" dirty="0" err="1">
                          <a:solidFill>
                            <a:srgbClr val="44546A"/>
                          </a:solidFill>
                          <a:effectLst/>
                          <a:latin typeface="Helvetica" panose="020B0604020202020204" pitchFamily="34" charset="0"/>
                          <a:cs typeface="Helvetica" panose="020B0604020202020204" pitchFamily="34" charset="0"/>
                        </a:rPr>
                        <a:t>o.o</a:t>
                      </a:r>
                      <a:r>
                        <a:rPr lang="en-US" sz="1100" b="0" dirty="0">
                          <a:solidFill>
                            <a:srgbClr val="44546A"/>
                          </a:solidFill>
                          <a:effectLst/>
                          <a:latin typeface="Helvetica" panose="020B0604020202020204" pitchFamily="34" charset="0"/>
                          <a:cs typeface="Helvetica" panose="020B0604020202020204" pitchFamily="34" charset="0"/>
                        </a:rPr>
                        <a:t>.</a:t>
                      </a:r>
                      <a:endParaRPr lang="pl-PL" sz="1100" b="0" dirty="0">
                        <a:solidFill>
                          <a:srgbClr val="44546A"/>
                        </a:solidFill>
                        <a:effectLst/>
                        <a:latin typeface="Helvetica" panose="020B0604020202020204" pitchFamily="34" charset="0"/>
                        <a:ea typeface="Times New Roman"/>
                        <a:cs typeface="Helvetica" panose="020B0604020202020204" pitchFamily="34" charset="0"/>
                      </a:endParaRPr>
                    </a:p>
                  </a:txBody>
                  <a:tcPr marL="33338" marR="33338" marT="0" marB="0" anchor="ctr">
                    <a:lnL w="12700" cmpd="sng">
                      <a:noFill/>
                    </a:lnL>
                    <a:lnR>
                      <a:noFill/>
                    </a:lnR>
                    <a:lnT w="19050" cap="flat" cmpd="sng" algn="ctr">
                      <a:solidFill>
                        <a:srgbClr val="E1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3 593 625</a:t>
                      </a:r>
                    </a:p>
                  </a:txBody>
                  <a:tcPr marL="44450" marR="44450" marT="0" marB="0" anchor="ctr">
                    <a:lnL>
                      <a:noFill/>
                    </a:lnL>
                    <a:lnR w="12700" cmpd="sng">
                      <a:noFill/>
                    </a:lnR>
                    <a:lnT w="19050" cap="flat" cmpd="sng" algn="ctr">
                      <a:solidFill>
                        <a:srgbClr val="E1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43,84%</a:t>
                      </a:r>
                    </a:p>
                  </a:txBody>
                  <a:tcPr marL="44450" marR="44450" marT="0" marB="0" anchor="ctr">
                    <a:lnL>
                      <a:noFill/>
                    </a:lnL>
                    <a:lnR w="12700" cmpd="sng">
                      <a:noFill/>
                    </a:lnR>
                    <a:lnT w="19050" cap="flat" cmpd="sng" algn="ctr">
                      <a:solidFill>
                        <a:srgbClr val="E1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3 593 625</a:t>
                      </a:r>
                    </a:p>
                  </a:txBody>
                  <a:tcPr marL="44450" marR="44450" marT="0" marB="0" anchor="ctr">
                    <a:lnL>
                      <a:noFill/>
                    </a:lnL>
                    <a:lnR w="12700" cmpd="sng">
                      <a:noFill/>
                    </a:lnR>
                    <a:lnT w="19050" cap="flat" cmpd="sng" algn="ctr">
                      <a:solidFill>
                        <a:srgbClr val="E1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42,04%</a:t>
                      </a:r>
                    </a:p>
                  </a:txBody>
                  <a:tcPr marL="44450" marR="44450" marT="0" marB="0" anchor="ctr">
                    <a:lnL>
                      <a:noFill/>
                    </a:lnL>
                    <a:lnR w="12700" cmpd="sng">
                      <a:noFill/>
                    </a:lnR>
                    <a:lnT w="19050" cap="flat" cmpd="sng" algn="ctr">
                      <a:solidFill>
                        <a:srgbClr val="E1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000">
                <a:tc>
                  <a:txBody>
                    <a:bodyPr/>
                    <a:lstStyle/>
                    <a:p>
                      <a:pPr>
                        <a:lnSpc>
                          <a:spcPct val="115000"/>
                        </a:lnSpc>
                        <a:spcAft>
                          <a:spcPts val="0"/>
                        </a:spcAft>
                      </a:pPr>
                      <a:r>
                        <a:rPr lang="pl-PL" sz="1100" b="0" dirty="0" err="1">
                          <a:solidFill>
                            <a:srgbClr val="44546A"/>
                          </a:solidFill>
                          <a:effectLst/>
                          <a:latin typeface="Helvetica" panose="020B0604020202020204" pitchFamily="34" charset="0"/>
                          <a:cs typeface="Helvetica" panose="020B0604020202020204" pitchFamily="34" charset="0"/>
                        </a:rPr>
                        <a:t>Zemadon</a:t>
                      </a:r>
                      <a:r>
                        <a:rPr lang="pl-PL" sz="1100" b="0" dirty="0">
                          <a:solidFill>
                            <a:srgbClr val="44546A"/>
                          </a:solidFill>
                          <a:effectLst/>
                          <a:latin typeface="Helvetica" panose="020B0604020202020204" pitchFamily="34" charset="0"/>
                          <a:cs typeface="Helvetica" panose="020B0604020202020204" pitchFamily="34" charset="0"/>
                        </a:rPr>
                        <a:t> Limited</a:t>
                      </a:r>
                      <a:endParaRPr lang="pl-PL" sz="1100" b="0" dirty="0">
                        <a:solidFill>
                          <a:srgbClr val="44546A"/>
                        </a:solidFill>
                        <a:effectLst/>
                        <a:latin typeface="Helvetica" panose="020B0604020202020204" pitchFamily="34" charset="0"/>
                        <a:ea typeface="Times New Roman"/>
                        <a:cs typeface="Helvetica" panose="020B0604020202020204" pitchFamily="34" charset="0"/>
                      </a:endParaRPr>
                    </a:p>
                  </a:txBody>
                  <a:tcPr marL="33338" marR="33338" marT="0" marB="0" anchor="ctr">
                    <a:lnL w="12700" cmpd="sng">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1 616 661</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19,72%</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1 966 661</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23,01%</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000">
                <a:tc>
                  <a:txBody>
                    <a:bodyPr/>
                    <a:lstStyle/>
                    <a:p>
                      <a:pPr>
                        <a:lnSpc>
                          <a:spcPct val="115000"/>
                        </a:lnSpc>
                        <a:spcAft>
                          <a:spcPts val="0"/>
                        </a:spcAft>
                      </a:pPr>
                      <a:r>
                        <a:rPr lang="pl-PL" sz="1100" b="0" dirty="0">
                          <a:solidFill>
                            <a:srgbClr val="44546A"/>
                          </a:solidFill>
                          <a:effectLst/>
                          <a:latin typeface="Helvetica" panose="020B0604020202020204" pitchFamily="34" charset="0"/>
                          <a:ea typeface="Times New Roman"/>
                          <a:cs typeface="Helvetica" panose="020B0604020202020204" pitchFamily="34" charset="0"/>
                        </a:rPr>
                        <a:t>Zbigniew </a:t>
                      </a:r>
                      <a:r>
                        <a:rPr lang="pl-PL" sz="1100" b="0" dirty="0" err="1">
                          <a:solidFill>
                            <a:srgbClr val="44546A"/>
                          </a:solidFill>
                          <a:effectLst/>
                          <a:latin typeface="Helvetica" panose="020B0604020202020204" pitchFamily="34" charset="0"/>
                          <a:ea typeface="Times New Roman"/>
                          <a:cs typeface="Helvetica" panose="020B0604020202020204" pitchFamily="34" charset="0"/>
                        </a:rPr>
                        <a:t>Juroszek</a:t>
                      </a:r>
                      <a:endParaRPr lang="pl-PL" sz="1100" b="0" dirty="0">
                        <a:solidFill>
                          <a:srgbClr val="44546A"/>
                        </a:solidFill>
                        <a:effectLst/>
                        <a:latin typeface="Helvetica" panose="020B0604020202020204" pitchFamily="34" charset="0"/>
                        <a:ea typeface="Times New Roman"/>
                        <a:cs typeface="Helvetica" panose="020B0604020202020204" pitchFamily="34" charset="0"/>
                      </a:endParaRPr>
                    </a:p>
                  </a:txBody>
                  <a:tcPr marL="33338" marR="33338" marT="0" marB="0" anchor="ctr">
                    <a:lnL w="12700" cmpd="sng">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556 845</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6,78%</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556 845</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6,51%</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4378513"/>
                  </a:ext>
                </a:extLst>
              </a:tr>
              <a:tr h="288000">
                <a:tc>
                  <a:txBody>
                    <a:bodyPr/>
                    <a:lstStyle/>
                    <a:p>
                      <a:pPr>
                        <a:lnSpc>
                          <a:spcPct val="115000"/>
                        </a:lnSpc>
                        <a:spcAft>
                          <a:spcPts val="0"/>
                        </a:spcAft>
                      </a:pPr>
                      <a:r>
                        <a:rPr lang="pl-PL" sz="1100" b="0" dirty="0">
                          <a:solidFill>
                            <a:srgbClr val="44546A"/>
                          </a:solidFill>
                          <a:effectLst/>
                          <a:latin typeface="Helvetica" panose="020B0604020202020204" pitchFamily="34" charset="0"/>
                          <a:ea typeface="Times New Roman"/>
                          <a:cs typeface="Helvetica" panose="020B0604020202020204" pitchFamily="34" charset="0"/>
                        </a:rPr>
                        <a:t>Nationale-Nederlanden PTE</a:t>
                      </a:r>
                    </a:p>
                  </a:txBody>
                  <a:tcPr marL="33338" marR="33338" marT="0" marB="0" anchor="ctr">
                    <a:lnL w="12700" cmpd="sng">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542 400</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6,62%</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542 400</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6,35%</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141582"/>
                  </a:ext>
                </a:extLst>
              </a:tr>
              <a:tr h="288000">
                <a:tc>
                  <a:txBody>
                    <a:bodyPr/>
                    <a:lstStyle/>
                    <a:p>
                      <a:pPr>
                        <a:lnSpc>
                          <a:spcPct val="115000"/>
                        </a:lnSpc>
                        <a:spcAft>
                          <a:spcPts val="0"/>
                        </a:spcAft>
                      </a:pPr>
                      <a:r>
                        <a:rPr lang="pl-PL" sz="1100" b="0" dirty="0">
                          <a:solidFill>
                            <a:srgbClr val="44546A"/>
                          </a:solidFill>
                          <a:effectLst/>
                          <a:latin typeface="Helvetica" panose="020B0604020202020204" pitchFamily="34" charset="0"/>
                          <a:ea typeface="Times New Roman"/>
                          <a:cs typeface="Helvetica" panose="020B0604020202020204" pitchFamily="34" charset="0"/>
                        </a:rPr>
                        <a:t>Robert Brzozowski – Wiceprezes Zarządu / </a:t>
                      </a:r>
                      <a:r>
                        <a:rPr lang="en-GB" sz="1100" b="0" i="1" noProof="0" dirty="0">
                          <a:solidFill>
                            <a:srgbClr val="44546A"/>
                          </a:solidFill>
                          <a:effectLst/>
                          <a:latin typeface="Helvetica" panose="020B0604020202020204" pitchFamily="34" charset="0"/>
                          <a:ea typeface="Times New Roman"/>
                          <a:cs typeface="Helvetica" panose="020B0604020202020204" pitchFamily="34" charset="0"/>
                        </a:rPr>
                        <a:t>Vice-President of the Management Board</a:t>
                      </a:r>
                      <a:endParaRPr lang="pl-PL" sz="1100" b="0" i="1" dirty="0">
                        <a:solidFill>
                          <a:srgbClr val="44546A"/>
                        </a:solidFill>
                        <a:effectLst/>
                        <a:latin typeface="Helvetica" panose="020B0604020202020204" pitchFamily="34" charset="0"/>
                        <a:ea typeface="Times New Roman"/>
                        <a:cs typeface="Helvetica" panose="020B0604020202020204" pitchFamily="34" charset="0"/>
                      </a:endParaRPr>
                    </a:p>
                  </a:txBody>
                  <a:tcPr marL="33338" marR="33338" marT="0" marB="0" anchor="ctr">
                    <a:lnL w="12700" cmpd="sng">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159 632</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1,95%</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159 632</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1,87%</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8577291"/>
                  </a:ext>
                </a:extLst>
              </a:tr>
              <a:tr h="288000">
                <a:tc>
                  <a:txBody>
                    <a:bodyPr/>
                    <a:lstStyle/>
                    <a:p>
                      <a:pPr>
                        <a:lnSpc>
                          <a:spcPct val="115000"/>
                        </a:lnSpc>
                        <a:spcAft>
                          <a:spcPts val="0"/>
                        </a:spcAft>
                      </a:pPr>
                      <a:r>
                        <a:rPr lang="pl-PL" sz="1100" b="0" dirty="0">
                          <a:solidFill>
                            <a:srgbClr val="44546A"/>
                          </a:solidFill>
                          <a:effectLst/>
                          <a:latin typeface="Helvetica" panose="020B0604020202020204" pitchFamily="34" charset="0"/>
                          <a:ea typeface="Times New Roman"/>
                          <a:cs typeface="Helvetica" panose="020B0604020202020204" pitchFamily="34" charset="0"/>
                        </a:rPr>
                        <a:t>Filip Kuropatwa – Wiceprezes Zarządu / </a:t>
                      </a:r>
                      <a:r>
                        <a:rPr lang="en-GB" sz="1100" b="0" i="1" noProof="0" dirty="0">
                          <a:solidFill>
                            <a:srgbClr val="44546A"/>
                          </a:solidFill>
                          <a:effectLst/>
                          <a:latin typeface="Helvetica" panose="020B0604020202020204" pitchFamily="34" charset="0"/>
                          <a:ea typeface="Times New Roman"/>
                          <a:cs typeface="Helvetica" panose="020B0604020202020204" pitchFamily="34" charset="0"/>
                        </a:rPr>
                        <a:t>Vice-President of the Management Board</a:t>
                      </a:r>
                      <a:endParaRPr lang="pl-PL" sz="1100" b="0" i="1" dirty="0">
                        <a:solidFill>
                          <a:srgbClr val="44546A"/>
                        </a:solidFill>
                        <a:effectLst/>
                        <a:latin typeface="Helvetica" panose="020B0604020202020204" pitchFamily="34" charset="0"/>
                        <a:ea typeface="Times New Roman"/>
                        <a:cs typeface="Helvetica" panose="020B0604020202020204" pitchFamily="34" charset="0"/>
                      </a:endParaRPr>
                    </a:p>
                  </a:txBody>
                  <a:tcPr marL="33338" marR="33338" marT="0" marB="0" anchor="ctr">
                    <a:lnL w="12700" cmpd="sng">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59 337</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0,72%</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59 337</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0,69%</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566776"/>
                  </a:ext>
                </a:extLst>
              </a:tr>
              <a:tr h="288000">
                <a:tc>
                  <a:txBody>
                    <a:bodyPr/>
                    <a:lstStyle/>
                    <a:p>
                      <a:pPr>
                        <a:lnSpc>
                          <a:spcPct val="115000"/>
                        </a:lnSpc>
                        <a:spcAft>
                          <a:spcPts val="0"/>
                        </a:spcAft>
                      </a:pPr>
                      <a:r>
                        <a:rPr lang="pl-PL" sz="1100" b="0" i="0" dirty="0">
                          <a:solidFill>
                            <a:srgbClr val="44546A"/>
                          </a:solidFill>
                          <a:effectLst/>
                          <a:latin typeface="Helvetica" panose="020B0604020202020204" pitchFamily="34" charset="0"/>
                          <a:ea typeface="Times New Roman"/>
                          <a:cs typeface="Helvetica" panose="020B0604020202020204" pitchFamily="34" charset="0"/>
                        </a:rPr>
                        <a:t>Michał Hojowski </a:t>
                      </a:r>
                      <a:r>
                        <a:rPr lang="pl-PL" sz="1100" b="0" dirty="0">
                          <a:solidFill>
                            <a:srgbClr val="44546A"/>
                          </a:solidFill>
                          <a:effectLst/>
                          <a:latin typeface="Helvetica" panose="020B0604020202020204" pitchFamily="34" charset="0"/>
                          <a:ea typeface="Times New Roman"/>
                          <a:cs typeface="Helvetica" panose="020B0604020202020204" pitchFamily="34" charset="0"/>
                        </a:rPr>
                        <a:t>– Wiceprezes Zarządu / </a:t>
                      </a:r>
                      <a:r>
                        <a:rPr lang="en-GB" sz="1100" b="0" i="1" noProof="0" dirty="0">
                          <a:solidFill>
                            <a:srgbClr val="44546A"/>
                          </a:solidFill>
                          <a:effectLst/>
                          <a:latin typeface="Helvetica" panose="020B0604020202020204" pitchFamily="34" charset="0"/>
                          <a:ea typeface="Times New Roman"/>
                          <a:cs typeface="Helvetica" panose="020B0604020202020204" pitchFamily="34" charset="0"/>
                        </a:rPr>
                        <a:t>Vice-President of the Management Board</a:t>
                      </a:r>
                      <a:endParaRPr lang="pl-PL" sz="1100" b="0" i="0" dirty="0">
                        <a:solidFill>
                          <a:srgbClr val="44546A"/>
                        </a:solidFill>
                        <a:effectLst/>
                        <a:latin typeface="Helvetica" panose="020B0604020202020204" pitchFamily="34" charset="0"/>
                        <a:ea typeface="Times New Roman"/>
                        <a:cs typeface="Helvetica" panose="020B0604020202020204" pitchFamily="34" charset="0"/>
                      </a:endParaRPr>
                    </a:p>
                  </a:txBody>
                  <a:tcPr marL="33338" marR="33338" marT="0" marB="0" anchor="ctr">
                    <a:lnL w="12700" cmpd="sng">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22 338</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0,27%</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22 338</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0,26%</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125640"/>
                  </a:ext>
                </a:extLst>
              </a:tr>
              <a:tr h="288000">
                <a:tc>
                  <a:txBody>
                    <a:bodyPr/>
                    <a:lstStyle/>
                    <a:p>
                      <a:r>
                        <a:rPr lang="pl-PL" sz="1100" b="0" kern="1200" dirty="0">
                          <a:solidFill>
                            <a:srgbClr val="44546A"/>
                          </a:solidFill>
                          <a:effectLst/>
                          <a:latin typeface="Helvetica" panose="020B0604020202020204" pitchFamily="34" charset="0"/>
                          <a:ea typeface="+mn-ea"/>
                          <a:cs typeface="Helvetica" panose="020B0604020202020204" pitchFamily="34" charset="0"/>
                        </a:rPr>
                        <a:t>Isaac </a:t>
                      </a:r>
                      <a:r>
                        <a:rPr lang="pl-PL" sz="1100" b="0" kern="1200" dirty="0" err="1">
                          <a:solidFill>
                            <a:srgbClr val="44546A"/>
                          </a:solidFill>
                          <a:effectLst/>
                          <a:latin typeface="Helvetica" panose="020B0604020202020204" pitchFamily="34" charset="0"/>
                          <a:ea typeface="+mn-ea"/>
                          <a:cs typeface="Helvetica" panose="020B0604020202020204" pitchFamily="34" charset="0"/>
                        </a:rPr>
                        <a:t>Querub</a:t>
                      </a:r>
                      <a:r>
                        <a:rPr lang="pl-PL" sz="1100" b="0" kern="1200" dirty="0">
                          <a:solidFill>
                            <a:srgbClr val="44546A"/>
                          </a:solidFill>
                          <a:effectLst/>
                          <a:latin typeface="Helvetica" panose="020B0604020202020204" pitchFamily="34" charset="0"/>
                          <a:ea typeface="+mn-ea"/>
                          <a:cs typeface="Helvetica" panose="020B0604020202020204" pitchFamily="34" charset="0"/>
                        </a:rPr>
                        <a:t> – Członek Rady Nadzorczej / </a:t>
                      </a:r>
                      <a:r>
                        <a:rPr lang="en-US" sz="1100" b="0" kern="1200" noProof="0" dirty="0">
                          <a:solidFill>
                            <a:srgbClr val="44546A"/>
                          </a:solidFill>
                          <a:effectLst/>
                          <a:latin typeface="Helvetica" panose="020B0604020202020204" pitchFamily="34" charset="0"/>
                          <a:ea typeface="+mn-ea"/>
                          <a:cs typeface="Helvetica" panose="020B0604020202020204" pitchFamily="34" charset="0"/>
                        </a:rPr>
                        <a:t>Member of the Supervisory Board</a:t>
                      </a:r>
                    </a:p>
                  </a:txBody>
                  <a:tcPr marL="44450" marR="44450" marT="0" marB="0" anchor="ctr">
                    <a:lnL w="12700" cmpd="sng">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l-PL" sz="1100" b="0" kern="1200" dirty="0">
                          <a:solidFill>
                            <a:srgbClr val="44546A"/>
                          </a:solidFill>
                          <a:effectLst/>
                          <a:latin typeface="Helvetica" panose="020B0604020202020204" pitchFamily="34" charset="0"/>
                          <a:ea typeface="+mn-ea"/>
                          <a:cs typeface="Helvetica" panose="020B0604020202020204" pitchFamily="34" charset="0"/>
                        </a:rPr>
                        <a:t>15 700</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l-PL" sz="1100" b="0" kern="1200" dirty="0">
                          <a:solidFill>
                            <a:srgbClr val="44546A"/>
                          </a:solidFill>
                          <a:effectLst/>
                          <a:latin typeface="Helvetica" panose="020B0604020202020204" pitchFamily="34" charset="0"/>
                          <a:ea typeface="+mn-ea"/>
                          <a:cs typeface="Helvetica" panose="020B0604020202020204" pitchFamily="34" charset="0"/>
                        </a:rPr>
                        <a:t>0,19%</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15 700</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115000"/>
                        </a:lnSpc>
                        <a:spcAft>
                          <a:spcPts val="0"/>
                        </a:spcAft>
                      </a:pPr>
                      <a:r>
                        <a:rPr lang="pl-PL" sz="1100" b="0" kern="1200" dirty="0">
                          <a:solidFill>
                            <a:srgbClr val="44546A"/>
                          </a:solidFill>
                          <a:effectLst/>
                          <a:latin typeface="Helvetica" panose="020B0604020202020204" pitchFamily="34" charset="0"/>
                          <a:ea typeface="+mn-ea"/>
                          <a:cs typeface="Helvetica" panose="020B0604020202020204" pitchFamily="34" charset="0"/>
                        </a:rPr>
                        <a:t>0,18%</a:t>
                      </a:r>
                    </a:p>
                  </a:txBody>
                  <a:tcPr marL="44450" marR="44450" marT="0" marB="0" anchor="ctr">
                    <a:lnL>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862509"/>
                  </a:ext>
                </a:extLst>
              </a:tr>
              <a:tr h="288000">
                <a:tc>
                  <a:txBody>
                    <a:bodyPr/>
                    <a:lstStyle/>
                    <a:p>
                      <a:pPr>
                        <a:lnSpc>
                          <a:spcPct val="115000"/>
                        </a:lnSpc>
                        <a:spcAft>
                          <a:spcPts val="0"/>
                        </a:spcAft>
                      </a:pPr>
                      <a:r>
                        <a:rPr lang="pl-PL" sz="1100" b="0" dirty="0">
                          <a:solidFill>
                            <a:srgbClr val="44546A"/>
                          </a:solidFill>
                          <a:effectLst/>
                          <a:latin typeface="Helvetica" panose="020B0604020202020204" pitchFamily="34" charset="0"/>
                          <a:cs typeface="Helvetica" panose="020B0604020202020204" pitchFamily="34" charset="0"/>
                        </a:rPr>
                        <a:t>Pozostali</a:t>
                      </a:r>
                      <a:endParaRPr lang="pl-PL" sz="1100" b="0" dirty="0">
                        <a:solidFill>
                          <a:srgbClr val="44546A"/>
                        </a:solidFill>
                        <a:effectLst/>
                        <a:latin typeface="Helvetica" panose="020B0604020202020204" pitchFamily="34" charset="0"/>
                        <a:ea typeface="Times New Roman"/>
                        <a:cs typeface="Helvetica" panose="020B0604020202020204" pitchFamily="34" charset="0"/>
                      </a:endParaRPr>
                    </a:p>
                  </a:txBody>
                  <a:tcPr marL="33338" marR="33338" marT="0" marB="0" anchor="ctr">
                    <a:lnL w="12700" cmpd="sng">
                      <a:noFill/>
                    </a:lnL>
                    <a:lnR>
                      <a:noFill/>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pl-PL" sz="1100" b="0" i="0" u="none" strike="noStrike">
                          <a:solidFill>
                            <a:srgbClr val="44546A"/>
                          </a:solidFill>
                          <a:effectLst/>
                          <a:latin typeface="Helvetica" panose="020B0604020202020204" pitchFamily="34" charset="0"/>
                        </a:rPr>
                        <a:t>1 631 280</a:t>
                      </a:r>
                    </a:p>
                  </a:txBody>
                  <a:tcPr marL="6350" marR="6350" marT="6350" marB="0" anchor="ctr">
                    <a:lnL>
                      <a:noFill/>
                    </a:lnL>
                    <a:lnR w="12700" cmpd="sng">
                      <a:noFill/>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pl-PL" sz="1100" b="0" i="0" u="none" strike="noStrike">
                          <a:solidFill>
                            <a:srgbClr val="44546A"/>
                          </a:solidFill>
                          <a:effectLst/>
                          <a:latin typeface="Helvetica" panose="020B0604020202020204" pitchFamily="34" charset="0"/>
                        </a:rPr>
                        <a:t>19,91%</a:t>
                      </a:r>
                    </a:p>
                  </a:txBody>
                  <a:tcPr marL="6350" marR="6350" marT="6350" marB="0" anchor="ctr">
                    <a:lnL>
                      <a:noFill/>
                    </a:lnL>
                    <a:lnR w="12700" cmpd="sng">
                      <a:noFill/>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pl-PL" sz="1100" b="0" i="0" u="none" strike="noStrike">
                          <a:solidFill>
                            <a:srgbClr val="44546A"/>
                          </a:solidFill>
                          <a:effectLst/>
                          <a:latin typeface="Helvetica" panose="020B0604020202020204" pitchFamily="34" charset="0"/>
                        </a:rPr>
                        <a:t>1 631 280</a:t>
                      </a:r>
                    </a:p>
                  </a:txBody>
                  <a:tcPr marL="6350" marR="6350" marT="6350" marB="0" anchor="ctr">
                    <a:lnL>
                      <a:noFill/>
                    </a:lnL>
                    <a:lnR w="12700" cmpd="sng">
                      <a:noFill/>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pl-PL" sz="1100" b="0" i="0" u="none" strike="noStrike" dirty="0">
                          <a:solidFill>
                            <a:srgbClr val="44546A"/>
                          </a:solidFill>
                          <a:effectLst/>
                          <a:latin typeface="Helvetica" panose="020B0604020202020204" pitchFamily="34" charset="0"/>
                        </a:rPr>
                        <a:t>19,09%</a:t>
                      </a:r>
                    </a:p>
                  </a:txBody>
                  <a:tcPr marL="6350" marR="6350" marT="6350" marB="0" anchor="ctr">
                    <a:lnL>
                      <a:noFill/>
                    </a:lnL>
                    <a:lnR w="12700" cmpd="sng">
                      <a:noFill/>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8000">
                <a:tc>
                  <a:txBody>
                    <a:bodyPr/>
                    <a:lstStyle/>
                    <a:p>
                      <a:pPr>
                        <a:lnSpc>
                          <a:spcPct val="115000"/>
                        </a:lnSpc>
                        <a:spcAft>
                          <a:spcPts val="0"/>
                        </a:spcAft>
                      </a:pPr>
                      <a:r>
                        <a:rPr lang="pl-PL" sz="1100" b="1" dirty="0">
                          <a:solidFill>
                            <a:srgbClr val="44546A"/>
                          </a:solidFill>
                          <a:effectLst/>
                          <a:latin typeface="Helvetica" panose="020B0604020202020204" pitchFamily="34" charset="0"/>
                          <a:cs typeface="Helvetica" panose="020B0604020202020204" pitchFamily="34" charset="0"/>
                        </a:rPr>
                        <a:t>Razem / Total</a:t>
                      </a:r>
                      <a:endParaRPr lang="pl-PL" sz="1100" b="1" dirty="0">
                        <a:solidFill>
                          <a:srgbClr val="44546A"/>
                        </a:solidFill>
                        <a:effectLst/>
                        <a:latin typeface="Helvetica" panose="020B0604020202020204" pitchFamily="34" charset="0"/>
                        <a:ea typeface="Times New Roman"/>
                        <a:cs typeface="Helvetica" panose="020B0604020202020204" pitchFamily="34" charset="0"/>
                      </a:endParaRPr>
                    </a:p>
                  </a:txBody>
                  <a:tcPr marL="33338" marR="33338" marT="0" marB="0" anchor="ctr">
                    <a:lnL w="12700" cmpd="sng">
                      <a:noFill/>
                    </a:lnL>
                    <a:lnR>
                      <a:noFill/>
                    </a:lnR>
                    <a:lnT w="3175" cap="flat" cmpd="sng" algn="ctr">
                      <a:noFill/>
                      <a:prstDash val="solid"/>
                      <a:round/>
                      <a:headEnd type="none" w="med" len="med"/>
                      <a:tailEnd type="none" w="med" len="med"/>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914400" rtl="0" eaLnBrk="1" latinLnBrk="0" hangingPunct="1">
                        <a:lnSpc>
                          <a:spcPct val="115000"/>
                        </a:lnSpc>
                        <a:spcAft>
                          <a:spcPts val="0"/>
                        </a:spcAft>
                      </a:pPr>
                      <a:r>
                        <a:rPr lang="pl-PL" sz="1100" b="1" kern="1200" dirty="0">
                          <a:solidFill>
                            <a:srgbClr val="44546A"/>
                          </a:solidFill>
                          <a:effectLst/>
                          <a:latin typeface="Helvetica" panose="020B0604020202020204" pitchFamily="34" charset="0"/>
                          <a:ea typeface="+mn-ea"/>
                          <a:cs typeface="Helvetica" panose="020B0604020202020204" pitchFamily="34" charset="0"/>
                        </a:rPr>
                        <a:t>8 197 818</a:t>
                      </a:r>
                    </a:p>
                  </a:txBody>
                  <a:tcPr marL="44450" marR="44450" marT="0" marB="0" anchor="ctr">
                    <a:lnL>
                      <a:noFill/>
                    </a:lnL>
                    <a:lnR w="12700" cmpd="sng">
                      <a:noFill/>
                    </a:lnR>
                    <a:lnT w="3175" cap="flat" cmpd="sng" algn="ctr">
                      <a:noFill/>
                      <a:prstDash val="solid"/>
                      <a:round/>
                      <a:headEnd type="none" w="med" len="med"/>
                      <a:tailEnd type="none" w="med" len="med"/>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914400" rtl="0" eaLnBrk="1" latinLnBrk="0" hangingPunct="1">
                        <a:lnSpc>
                          <a:spcPct val="115000"/>
                        </a:lnSpc>
                        <a:spcAft>
                          <a:spcPts val="0"/>
                        </a:spcAft>
                      </a:pPr>
                      <a:r>
                        <a:rPr lang="pl-PL" sz="1100" b="1" kern="1200" dirty="0">
                          <a:solidFill>
                            <a:srgbClr val="44546A"/>
                          </a:solidFill>
                          <a:effectLst/>
                          <a:latin typeface="Helvetica" panose="020B0604020202020204" pitchFamily="34" charset="0"/>
                          <a:ea typeface="+mn-ea"/>
                          <a:cs typeface="Helvetica" panose="020B0604020202020204" pitchFamily="34" charset="0"/>
                        </a:rPr>
                        <a:t>100%</a:t>
                      </a:r>
                    </a:p>
                  </a:txBody>
                  <a:tcPr marL="44450" marR="44450" marT="0" marB="0" anchor="ctr">
                    <a:lnL>
                      <a:noFill/>
                    </a:lnL>
                    <a:lnR w="12700" cmpd="sng">
                      <a:noFill/>
                    </a:lnR>
                    <a:lnT w="3175" cap="flat" cmpd="sng" algn="ctr">
                      <a:noFill/>
                      <a:prstDash val="solid"/>
                      <a:round/>
                      <a:headEnd type="none" w="med" len="med"/>
                      <a:tailEnd type="none" w="med" len="med"/>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914400" rtl="0" eaLnBrk="1" latinLnBrk="0" hangingPunct="1">
                        <a:lnSpc>
                          <a:spcPct val="115000"/>
                        </a:lnSpc>
                        <a:spcAft>
                          <a:spcPts val="0"/>
                        </a:spcAft>
                      </a:pPr>
                      <a:r>
                        <a:rPr lang="pl-PL" sz="1100" b="1" kern="1200" dirty="0">
                          <a:solidFill>
                            <a:srgbClr val="44546A"/>
                          </a:solidFill>
                          <a:effectLst/>
                          <a:latin typeface="Helvetica" panose="020B0604020202020204" pitchFamily="34" charset="0"/>
                          <a:ea typeface="+mn-ea"/>
                          <a:cs typeface="Helvetica" panose="020B0604020202020204" pitchFamily="34" charset="0"/>
                        </a:rPr>
                        <a:t>8 547 818</a:t>
                      </a:r>
                    </a:p>
                  </a:txBody>
                  <a:tcPr marL="44450" marR="44450" marT="0" marB="0" anchor="ctr">
                    <a:lnL>
                      <a:noFill/>
                    </a:lnL>
                    <a:lnR w="12700" cmpd="sng">
                      <a:noFill/>
                    </a:lnR>
                    <a:lnT w="3175" cap="flat" cmpd="sng" algn="ctr">
                      <a:noFill/>
                      <a:prstDash val="solid"/>
                      <a:round/>
                      <a:headEnd type="none" w="med" len="med"/>
                      <a:tailEnd type="none" w="med" len="med"/>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914400" rtl="0" eaLnBrk="1" latinLnBrk="0" hangingPunct="1">
                        <a:lnSpc>
                          <a:spcPct val="115000"/>
                        </a:lnSpc>
                        <a:spcAft>
                          <a:spcPts val="0"/>
                        </a:spcAft>
                      </a:pPr>
                      <a:r>
                        <a:rPr lang="pl-PL" sz="1100" b="1" kern="1200" dirty="0">
                          <a:solidFill>
                            <a:srgbClr val="44546A"/>
                          </a:solidFill>
                          <a:effectLst/>
                          <a:latin typeface="Helvetica" panose="020B0604020202020204" pitchFamily="34" charset="0"/>
                          <a:ea typeface="+mn-ea"/>
                          <a:cs typeface="Helvetica" panose="020B0604020202020204" pitchFamily="34" charset="0"/>
                        </a:rPr>
                        <a:t>100%</a:t>
                      </a:r>
                    </a:p>
                  </a:txBody>
                  <a:tcPr marL="44450" marR="44450" marT="0" marB="0" anchor="ctr">
                    <a:lnL>
                      <a:noFill/>
                    </a:lnL>
                    <a:lnR w="12700" cmpd="sng">
                      <a:noFill/>
                    </a:lnR>
                    <a:lnT w="3175" cap="flat" cmpd="sng" algn="ctr">
                      <a:noFill/>
                      <a:prstDash val="solid"/>
                      <a:round/>
                      <a:headEnd type="none" w="med" len="med"/>
                      <a:tailEnd type="none" w="med" len="med"/>
                    </a:lnT>
                    <a:lnB w="19050" cap="flat" cmpd="sng" algn="ctr">
                      <a:solidFill>
                        <a:srgbClr val="E1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5"/>
                  </a:ext>
                </a:extLst>
              </a:tr>
            </a:tbl>
          </a:graphicData>
        </a:graphic>
      </p:graphicFrame>
      <p:graphicFrame>
        <p:nvGraphicFramePr>
          <p:cNvPr id="7" name="Wykres 6">
            <a:extLst>
              <a:ext uri="{FF2B5EF4-FFF2-40B4-BE49-F238E27FC236}">
                <a16:creationId xmlns:a16="http://schemas.microsoft.com/office/drawing/2014/main" id="{2C708ECB-01FD-4BC8-974D-2347338790E2}"/>
              </a:ext>
            </a:extLst>
          </p:cNvPr>
          <p:cNvGraphicFramePr/>
          <p:nvPr/>
        </p:nvGraphicFramePr>
        <p:xfrm>
          <a:off x="2833803" y="4086868"/>
          <a:ext cx="6496928" cy="27953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6">
            <a:extLst>
              <a:ext uri="{FF2B5EF4-FFF2-40B4-BE49-F238E27FC236}">
                <a16:creationId xmlns:a16="http://schemas.microsoft.com/office/drawing/2014/main" id="{AA899AA3-2399-4049-9411-EDB9FBF75C80}"/>
              </a:ext>
            </a:extLst>
          </p:cNvPr>
          <p:cNvSpPr txBox="1"/>
          <p:nvPr/>
        </p:nvSpPr>
        <p:spPr>
          <a:xfrm>
            <a:off x="119063" y="6382057"/>
            <a:ext cx="11481665" cy="364269"/>
          </a:xfrm>
          <a:prstGeom prst="rect">
            <a:avLst/>
          </a:prstGeom>
        </p:spPr>
        <p:txBody>
          <a:bodyPr vert="horz" wrap="square" lIns="217490" tIns="108745" rIns="217490" bIns="108745" rtlCol="0">
            <a:spAutoFit/>
          </a:bodyPr>
          <a:lstStyle>
            <a:defPPr>
              <a:defRPr lang="pl-PL"/>
            </a:defPPr>
            <a:lvl1pPr indent="0" defTabSz="1087636">
              <a:lnSpc>
                <a:spcPct val="114000"/>
              </a:lnSpc>
              <a:spcBef>
                <a:spcPts val="300"/>
              </a:spcBef>
              <a:buFont typeface="Arial"/>
              <a:buNone/>
              <a:defRPr sz="800" i="1">
                <a:solidFill>
                  <a:schemeClr val="bg1">
                    <a:lumMod val="65000"/>
                  </a:schemeClr>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sz="900" dirty="0"/>
              <a:t>Stan na 31.03.2024 / </a:t>
            </a:r>
            <a:r>
              <a:rPr lang="en-GB" sz="900" dirty="0"/>
              <a:t>As of 3</a:t>
            </a:r>
            <a:r>
              <a:rPr lang="pl-PL" sz="900" dirty="0"/>
              <a:t>1</a:t>
            </a:r>
            <a:r>
              <a:rPr lang="en-GB" sz="900" dirty="0"/>
              <a:t>.</a:t>
            </a:r>
            <a:r>
              <a:rPr lang="pl-PL" sz="900" dirty="0"/>
              <a:t>03</a:t>
            </a:r>
            <a:r>
              <a:rPr lang="en-GB" sz="900" dirty="0"/>
              <a:t>.202</a:t>
            </a:r>
            <a:r>
              <a:rPr lang="pl-PL" sz="900" dirty="0"/>
              <a:t>4</a:t>
            </a:r>
            <a:endParaRPr lang="en-GB" sz="900" dirty="0"/>
          </a:p>
        </p:txBody>
      </p:sp>
      <p:sp>
        <p:nvSpPr>
          <p:cNvPr id="9" name="TextBox 36">
            <a:extLst>
              <a:ext uri="{FF2B5EF4-FFF2-40B4-BE49-F238E27FC236}">
                <a16:creationId xmlns:a16="http://schemas.microsoft.com/office/drawing/2014/main" id="{02D61E2A-45F3-4228-A221-7366A78AED8D}"/>
              </a:ext>
            </a:extLst>
          </p:cNvPr>
          <p:cNvSpPr txBox="1">
            <a:spLocks noChangeArrowheads="1"/>
          </p:cNvSpPr>
          <p:nvPr/>
        </p:nvSpPr>
        <p:spPr bwMode="auto">
          <a:xfrm>
            <a:off x="0" y="5289338"/>
            <a:ext cx="2761896" cy="623122"/>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spcBef>
                <a:spcPts val="0"/>
              </a:spcBef>
            </a:pPr>
            <a:r>
              <a:rPr lang="pl-PL" dirty="0"/>
              <a:t>Udział w kapitale UNIMOT S.A.</a:t>
            </a:r>
          </a:p>
          <a:p>
            <a:pPr>
              <a:spcBef>
                <a:spcPts val="0"/>
              </a:spcBef>
            </a:pPr>
            <a:r>
              <a:rPr lang="en-GB" i="1" dirty="0"/>
              <a:t>Share in capital of UNIMOT S.A.</a:t>
            </a:r>
          </a:p>
        </p:txBody>
      </p:sp>
      <p:sp>
        <p:nvSpPr>
          <p:cNvPr id="6" name="Nawias klamrowy zamykający 5">
            <a:extLst>
              <a:ext uri="{FF2B5EF4-FFF2-40B4-BE49-F238E27FC236}">
                <a16:creationId xmlns:a16="http://schemas.microsoft.com/office/drawing/2014/main" id="{6AA435C0-1558-4F67-9D08-D3963EB8232E}"/>
              </a:ext>
            </a:extLst>
          </p:cNvPr>
          <p:cNvSpPr/>
          <p:nvPr/>
        </p:nvSpPr>
        <p:spPr>
          <a:xfrm>
            <a:off x="8306533" y="4674010"/>
            <a:ext cx="143814" cy="364269"/>
          </a:xfrm>
          <a:prstGeom prst="rightBrace">
            <a:avLst>
              <a:gd name="adj1" fmla="val 39511"/>
              <a:gd name="adj2" fmla="val 5397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TextBox 36">
            <a:extLst>
              <a:ext uri="{FF2B5EF4-FFF2-40B4-BE49-F238E27FC236}">
                <a16:creationId xmlns:a16="http://schemas.microsoft.com/office/drawing/2014/main" id="{A1E50957-6407-4652-BED1-A78521B38AA1}"/>
              </a:ext>
            </a:extLst>
          </p:cNvPr>
          <p:cNvSpPr txBox="1">
            <a:spLocks noChangeArrowheads="1"/>
          </p:cNvSpPr>
          <p:nvPr/>
        </p:nvSpPr>
        <p:spPr bwMode="auto">
          <a:xfrm>
            <a:off x="8345709" y="4583099"/>
            <a:ext cx="3564709" cy="589523"/>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spcBef>
                <a:spcPts val="0"/>
              </a:spcBef>
            </a:pPr>
            <a:r>
              <a:rPr lang="pl-PL" sz="1100" dirty="0">
                <a:solidFill>
                  <a:schemeClr val="bg1">
                    <a:lumMod val="65000"/>
                  </a:schemeClr>
                </a:solidFill>
              </a:rPr>
              <a:t>Spółki należące do rodziny Prezesa Zarządu</a:t>
            </a:r>
          </a:p>
          <a:p>
            <a:pPr algn="l">
              <a:spcBef>
                <a:spcPts val="0"/>
              </a:spcBef>
            </a:pPr>
            <a:r>
              <a:rPr lang="en-GB" sz="1100" i="1" dirty="0">
                <a:solidFill>
                  <a:schemeClr val="bg1">
                    <a:lumMod val="65000"/>
                  </a:schemeClr>
                </a:solidFill>
              </a:rPr>
              <a:t>Companies owned by the Sikorski family</a:t>
            </a:r>
          </a:p>
        </p:txBody>
      </p:sp>
      <p:sp>
        <p:nvSpPr>
          <p:cNvPr id="4" name="Tytuł 2">
            <a:extLst>
              <a:ext uri="{FF2B5EF4-FFF2-40B4-BE49-F238E27FC236}">
                <a16:creationId xmlns:a16="http://schemas.microsoft.com/office/drawing/2014/main" id="{AC5E60D0-286F-C6D1-B26E-6A39A227E232}"/>
              </a:ext>
            </a:extLst>
          </p:cNvPr>
          <p:cNvSpPr txBox="1">
            <a:spLocks/>
          </p:cNvSpPr>
          <p:nvPr/>
        </p:nvSpPr>
        <p:spPr>
          <a:xfrm>
            <a:off x="655094" y="524030"/>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a:t>SHAREHOLDERS OF UNIMOT S.A.</a:t>
            </a:r>
            <a:endParaRPr lang="en-GB" i="1" dirty="0"/>
          </a:p>
        </p:txBody>
      </p:sp>
    </p:spTree>
    <p:extLst>
      <p:ext uri="{BB962C8B-B14F-4D97-AF65-F5344CB8AC3E}">
        <p14:creationId xmlns:p14="http://schemas.microsoft.com/office/powerpoint/2010/main" val="370742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1B5FCFF7-B4D4-4277-8894-D5A7C00E6725}"/>
              </a:ext>
            </a:extLst>
          </p:cNvPr>
          <p:cNvSpPr>
            <a:spLocks noGrp="1"/>
          </p:cNvSpPr>
          <p:nvPr>
            <p:ph type="sldNum" sz="quarter" idx="12"/>
          </p:nvPr>
        </p:nvSpPr>
        <p:spPr/>
        <p:txBody>
          <a:bodyPr/>
          <a:lstStyle/>
          <a:p>
            <a:fld id="{0CFB07CD-79C9-B141-B626-E75E2D2ABC36}" type="slidenum">
              <a:rPr lang="pl-PL" smtClean="0"/>
              <a:pPr/>
              <a:t>3</a:t>
            </a:fld>
            <a:endParaRPr lang="pl-PL" dirty="0"/>
          </a:p>
        </p:txBody>
      </p:sp>
      <p:sp>
        <p:nvSpPr>
          <p:cNvPr id="3" name="Tytuł 2">
            <a:extLst>
              <a:ext uri="{FF2B5EF4-FFF2-40B4-BE49-F238E27FC236}">
                <a16:creationId xmlns:a16="http://schemas.microsoft.com/office/drawing/2014/main" id="{F6D788C7-79FB-45A3-A496-0AE2838130B6}"/>
              </a:ext>
            </a:extLst>
          </p:cNvPr>
          <p:cNvSpPr>
            <a:spLocks noGrp="1"/>
          </p:cNvSpPr>
          <p:nvPr>
            <p:ph type="title"/>
          </p:nvPr>
        </p:nvSpPr>
        <p:spPr/>
        <p:txBody>
          <a:bodyPr>
            <a:normAutofit/>
          </a:bodyPr>
          <a:lstStyle/>
          <a:p>
            <a:r>
              <a:rPr lang="pl-PL" dirty="0"/>
              <a:t>I KWARTAŁ 2024 ROK: PODSTAWOWE DANE FINANSOWE I OPERACYJNE</a:t>
            </a:r>
          </a:p>
        </p:txBody>
      </p:sp>
      <p:sp>
        <p:nvSpPr>
          <p:cNvPr id="38" name="TextBox 36">
            <a:extLst>
              <a:ext uri="{FF2B5EF4-FFF2-40B4-BE49-F238E27FC236}">
                <a16:creationId xmlns:a16="http://schemas.microsoft.com/office/drawing/2014/main" id="{AF53F842-8BD8-4B54-877C-B62ED8EB982B}"/>
              </a:ext>
            </a:extLst>
          </p:cNvPr>
          <p:cNvSpPr txBox="1"/>
          <p:nvPr/>
        </p:nvSpPr>
        <p:spPr>
          <a:xfrm>
            <a:off x="119063" y="6252873"/>
            <a:ext cx="11727912" cy="421400"/>
          </a:xfrm>
          <a:prstGeom prst="rect">
            <a:avLst/>
          </a:prstGeom>
        </p:spPr>
        <p:txBody>
          <a:bodyPr vert="horz" wrap="square" lIns="217490" tIns="108745" rIns="217490" bIns="108745" rtlCol="0">
            <a:spAutoFit/>
          </a:bodyPr>
          <a:lstStyle>
            <a:defPPr>
              <a:defRPr lang="pl-PL"/>
            </a:defPPr>
            <a:lvl1pPr indent="0"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sz="600" i="1" dirty="0">
                <a:solidFill>
                  <a:schemeClr val="bg1">
                    <a:lumMod val="65000"/>
                  </a:schemeClr>
                </a:solidFill>
                <a:latin typeface="Helvetica" panose="020B0604020202020204" pitchFamily="34" charset="0"/>
                <a:cs typeface="Helvetica" panose="020B0604020202020204" pitchFamily="34" charset="0"/>
              </a:rPr>
              <a:t>* EBITDA: zysk przed odliczeniem odsetek, podatków, deprecjacją i amortyzacją; ** EBITDA skorygowana, EBITDA (S): EBITDA skorygowana o wpływ wyceny zapasów paliw ciekłych i gazowych oraz innych produktów energetycznych, przesunięcia w czasie w zakresie kosztów i przychodów związanych z obrotem paliwami ciekłymi i gazowymi oraz innymi produktami energetycznymi oraz inne zdarzenia jednorazowe; </a:t>
            </a:r>
          </a:p>
        </p:txBody>
      </p:sp>
      <p:graphicFrame>
        <p:nvGraphicFramePr>
          <p:cNvPr id="8" name="Tabela 8">
            <a:extLst>
              <a:ext uri="{FF2B5EF4-FFF2-40B4-BE49-F238E27FC236}">
                <a16:creationId xmlns:a16="http://schemas.microsoft.com/office/drawing/2014/main" id="{F593BCA5-735B-844A-28A9-4792C7CD4CDB}"/>
              </a:ext>
            </a:extLst>
          </p:cNvPr>
          <p:cNvGraphicFramePr>
            <a:graphicFrameLocks noGrp="1"/>
          </p:cNvGraphicFramePr>
          <p:nvPr>
            <p:extLst>
              <p:ext uri="{D42A27DB-BD31-4B8C-83A1-F6EECF244321}">
                <p14:modId xmlns:p14="http://schemas.microsoft.com/office/powerpoint/2010/main" val="311929856"/>
              </p:ext>
            </p:extLst>
          </p:nvPr>
        </p:nvGraphicFramePr>
        <p:xfrm>
          <a:off x="332883" y="1089025"/>
          <a:ext cx="11514092" cy="1005253"/>
        </p:xfrm>
        <a:graphic>
          <a:graphicData uri="http://schemas.openxmlformats.org/drawingml/2006/table">
            <a:tbl>
              <a:tblPr firstRow="1" bandRow="1">
                <a:tableStyleId>{5C22544A-7EE6-4342-B048-85BDC9FD1C3A}</a:tableStyleId>
              </a:tblPr>
              <a:tblGrid>
                <a:gridCol w="2878523">
                  <a:extLst>
                    <a:ext uri="{9D8B030D-6E8A-4147-A177-3AD203B41FA5}">
                      <a16:colId xmlns:a16="http://schemas.microsoft.com/office/drawing/2014/main" val="3085008615"/>
                    </a:ext>
                  </a:extLst>
                </a:gridCol>
                <a:gridCol w="2878523">
                  <a:extLst>
                    <a:ext uri="{9D8B030D-6E8A-4147-A177-3AD203B41FA5}">
                      <a16:colId xmlns:a16="http://schemas.microsoft.com/office/drawing/2014/main" val="3908311971"/>
                    </a:ext>
                  </a:extLst>
                </a:gridCol>
                <a:gridCol w="2878523">
                  <a:extLst>
                    <a:ext uri="{9D8B030D-6E8A-4147-A177-3AD203B41FA5}">
                      <a16:colId xmlns:a16="http://schemas.microsoft.com/office/drawing/2014/main" val="2528060850"/>
                    </a:ext>
                  </a:extLst>
                </a:gridCol>
                <a:gridCol w="2878523">
                  <a:extLst>
                    <a:ext uri="{9D8B030D-6E8A-4147-A177-3AD203B41FA5}">
                      <a16:colId xmlns:a16="http://schemas.microsoft.com/office/drawing/2014/main" val="160130244"/>
                    </a:ext>
                  </a:extLst>
                </a:gridCol>
              </a:tblGrid>
              <a:tr h="1005253">
                <a:tc>
                  <a:txBody>
                    <a:bodyPr/>
                    <a:lstStyle/>
                    <a:p>
                      <a:endParaRPr lang="pl-PL"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lumMod val="95000"/>
                      </a:schemeClr>
                    </a:solidFill>
                  </a:tcPr>
                </a:tc>
                <a:tc>
                  <a:txBody>
                    <a:bodyPr/>
                    <a:lstStyle/>
                    <a:p>
                      <a:endParaRPr lang="pl-PL"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lumMod val="95000"/>
                      </a:schemeClr>
                    </a:solidFill>
                  </a:tcPr>
                </a:tc>
                <a:tc>
                  <a:txBody>
                    <a:bodyPr/>
                    <a:lstStyle/>
                    <a:p>
                      <a:endParaRPr lang="pl-PL"/>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lumMod val="95000"/>
                      </a:schemeClr>
                    </a:solidFill>
                  </a:tcPr>
                </a:tc>
                <a:tc>
                  <a:txBody>
                    <a:bodyPr/>
                    <a:lstStyle/>
                    <a:p>
                      <a:endParaRPr lang="pl-PL"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7975793"/>
                  </a:ext>
                </a:extLst>
              </a:tr>
            </a:tbl>
          </a:graphicData>
        </a:graphic>
      </p:graphicFrame>
      <p:pic>
        <p:nvPicPr>
          <p:cNvPr id="34" name="Obraz 33">
            <a:extLst>
              <a:ext uri="{FF2B5EF4-FFF2-40B4-BE49-F238E27FC236}">
                <a16:creationId xmlns:a16="http://schemas.microsoft.com/office/drawing/2014/main" id="{FC222C82-CFD4-CD87-B432-7EAD5D72B0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932" y="1371003"/>
            <a:ext cx="445135" cy="435610"/>
          </a:xfrm>
          <a:prstGeom prst="rect">
            <a:avLst/>
          </a:prstGeom>
          <a:noFill/>
          <a:ln>
            <a:noFill/>
          </a:ln>
        </p:spPr>
      </p:pic>
      <p:sp>
        <p:nvSpPr>
          <p:cNvPr id="36" name="pole tekstowe 35">
            <a:extLst>
              <a:ext uri="{FF2B5EF4-FFF2-40B4-BE49-F238E27FC236}">
                <a16:creationId xmlns:a16="http://schemas.microsoft.com/office/drawing/2014/main" id="{B733404A-CD8E-2310-B366-F0E8AA386582}"/>
              </a:ext>
            </a:extLst>
          </p:cNvPr>
          <p:cNvSpPr txBox="1"/>
          <p:nvPr/>
        </p:nvSpPr>
        <p:spPr>
          <a:xfrm>
            <a:off x="1209001" y="1180541"/>
            <a:ext cx="1743075" cy="769441"/>
          </a:xfrm>
          <a:prstGeom prst="rect">
            <a:avLst/>
          </a:prstGeom>
          <a:noFill/>
        </p:spPr>
        <p:txBody>
          <a:bodyPr wrap="square">
            <a:spAutoFit/>
          </a:bodyPr>
          <a:lstStyle/>
          <a:p>
            <a:r>
              <a:rPr lang="pl-PL" sz="1200" dirty="0">
                <a:solidFill>
                  <a:srgbClr val="44546A"/>
                </a:solidFill>
                <a:effectLst/>
                <a:latin typeface="Helvetica" panose="020B0604020202020204" pitchFamily="34" charset="0"/>
                <a:ea typeface="Lato" panose="020F0502020204030203" pitchFamily="34" charset="0"/>
                <a:cs typeface="Helvetica" panose="020B0604020202020204" pitchFamily="34" charset="0"/>
              </a:rPr>
              <a:t>Przychody ogółem</a:t>
            </a:r>
          </a:p>
          <a:p>
            <a:r>
              <a:rPr lang="pl-PL" sz="1200" i="1" dirty="0">
                <a:solidFill>
                  <a:srgbClr val="44546A"/>
                </a:solidFill>
                <a:latin typeface="Helvetica" panose="020B0604020202020204" pitchFamily="34" charset="0"/>
                <a:ea typeface="Lato" panose="020F0502020204030203" pitchFamily="34" charset="0"/>
                <a:cs typeface="Helvetica" panose="020B0604020202020204" pitchFamily="34" charset="0"/>
              </a:rPr>
              <a:t>Total r</a:t>
            </a:r>
            <a:r>
              <a:rPr lang="en-GB" sz="1200" i="1" dirty="0" err="1">
                <a:solidFill>
                  <a:srgbClr val="44546A"/>
                </a:solidFill>
                <a:effectLst/>
                <a:latin typeface="Helvetica" panose="020B0604020202020204" pitchFamily="34" charset="0"/>
                <a:ea typeface="Lato" panose="020F0502020204030203" pitchFamily="34" charset="0"/>
                <a:cs typeface="Helvetica" panose="020B0604020202020204" pitchFamily="34" charset="0"/>
              </a:rPr>
              <a:t>evenues</a:t>
            </a:r>
            <a:r>
              <a:rPr lang="pl-PL" sz="1200" dirty="0">
                <a:solidFill>
                  <a:srgbClr val="44546A"/>
                </a:solidFill>
                <a:effectLst/>
                <a:latin typeface="Helvetica" panose="020B0604020202020204" pitchFamily="34" charset="0"/>
                <a:ea typeface="Lato" panose="020F0502020204030203" pitchFamily="34" charset="0"/>
                <a:cs typeface="Helvetica" panose="020B0604020202020204" pitchFamily="34" charset="0"/>
              </a:rPr>
              <a:t> </a:t>
            </a:r>
            <a:br>
              <a:rPr lang="pl-PL" sz="1800" dirty="0">
                <a:effectLst/>
                <a:latin typeface="Helvetica" panose="020B0604020202020204" pitchFamily="34" charset="0"/>
                <a:ea typeface="Lato" panose="020F0502020204030203" pitchFamily="34" charset="0"/>
                <a:cs typeface="Helvetica" panose="020B0604020202020204" pitchFamily="34" charset="0"/>
              </a:rPr>
            </a:br>
            <a:r>
              <a:rPr lang="pl-PL" sz="2000" dirty="0">
                <a:solidFill>
                  <a:srgbClr val="E10000"/>
                </a:solidFill>
                <a:latin typeface="Helvetica" panose="020B0604020202020204" pitchFamily="34" charset="0"/>
                <a:ea typeface="Lato" panose="020F0502020204030203" pitchFamily="34" charset="0"/>
                <a:cs typeface="Helvetica" panose="020B0604020202020204" pitchFamily="34" charset="0"/>
              </a:rPr>
              <a:t>2 996 </a:t>
            </a:r>
            <a:r>
              <a:rPr lang="pl-PL" sz="20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mln zł</a:t>
            </a:r>
            <a:endParaRPr lang="pl-PL" sz="2000" dirty="0">
              <a:latin typeface="Helvetica" panose="020B0604020202020204" pitchFamily="34" charset="0"/>
              <a:cs typeface="Helvetica" panose="020B0604020202020204" pitchFamily="34" charset="0"/>
            </a:endParaRPr>
          </a:p>
        </p:txBody>
      </p:sp>
      <p:pic>
        <p:nvPicPr>
          <p:cNvPr id="37" name="Obraz 36">
            <a:extLst>
              <a:ext uri="{FF2B5EF4-FFF2-40B4-BE49-F238E27FC236}">
                <a16:creationId xmlns:a16="http://schemas.microsoft.com/office/drawing/2014/main" id="{E3AD4B2F-F83D-C207-2C47-728D05D077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2879" y="1374516"/>
            <a:ext cx="436880" cy="433070"/>
          </a:xfrm>
          <a:prstGeom prst="rect">
            <a:avLst/>
          </a:prstGeom>
          <a:noFill/>
          <a:ln>
            <a:noFill/>
          </a:ln>
        </p:spPr>
      </p:pic>
      <p:pic>
        <p:nvPicPr>
          <p:cNvPr id="39" name="Grafika 3">
            <a:extLst>
              <a:ext uri="{FF2B5EF4-FFF2-40B4-BE49-F238E27FC236}">
                <a16:creationId xmlns:a16="http://schemas.microsoft.com/office/drawing/2014/main" id="{D3946D09-008B-CA2C-AD8D-70D2347541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08182" y="1371753"/>
            <a:ext cx="431800" cy="419100"/>
          </a:xfrm>
          <a:prstGeom prst="rect">
            <a:avLst/>
          </a:prstGeom>
        </p:spPr>
      </p:pic>
      <p:pic>
        <p:nvPicPr>
          <p:cNvPr id="40" name="Obraz 39">
            <a:extLst>
              <a:ext uri="{FF2B5EF4-FFF2-40B4-BE49-F238E27FC236}">
                <a16:creationId xmlns:a16="http://schemas.microsoft.com/office/drawing/2014/main" id="{586A3CDA-4DBA-2210-AAAC-E0CD6552F75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348722" y="1331963"/>
            <a:ext cx="400050" cy="506095"/>
          </a:xfrm>
          <a:prstGeom prst="rect">
            <a:avLst/>
          </a:prstGeom>
          <a:noFill/>
          <a:ln>
            <a:noFill/>
          </a:ln>
        </p:spPr>
      </p:pic>
      <p:sp>
        <p:nvSpPr>
          <p:cNvPr id="42" name="pole tekstowe 41">
            <a:extLst>
              <a:ext uri="{FF2B5EF4-FFF2-40B4-BE49-F238E27FC236}">
                <a16:creationId xmlns:a16="http://schemas.microsoft.com/office/drawing/2014/main" id="{F66B181A-F89E-1A59-A44D-6B708A685D51}"/>
              </a:ext>
            </a:extLst>
          </p:cNvPr>
          <p:cNvSpPr txBox="1"/>
          <p:nvPr/>
        </p:nvSpPr>
        <p:spPr>
          <a:xfrm>
            <a:off x="4012693" y="1190394"/>
            <a:ext cx="1930895" cy="769441"/>
          </a:xfrm>
          <a:prstGeom prst="rect">
            <a:avLst/>
          </a:prstGeom>
          <a:noFill/>
        </p:spPr>
        <p:txBody>
          <a:bodyPr wrap="square">
            <a:spAutoFit/>
          </a:bodyPr>
          <a:lstStyle/>
          <a:p>
            <a:r>
              <a:rPr lang="pl-PL" sz="1200" dirty="0">
                <a:solidFill>
                  <a:srgbClr val="44546A"/>
                </a:solidFill>
                <a:latin typeface="Helvetica" panose="020B0604020202020204" pitchFamily="34" charset="0"/>
                <a:ea typeface="Lato" panose="020F0502020204030203" pitchFamily="34" charset="0"/>
                <a:cs typeface="Helvetica" panose="020B0604020202020204" pitchFamily="34" charset="0"/>
              </a:rPr>
              <a:t>EBITDA skorygowana**</a:t>
            </a:r>
          </a:p>
          <a:p>
            <a:r>
              <a:rPr lang="en-GB" sz="1200" i="1" dirty="0">
                <a:solidFill>
                  <a:srgbClr val="44546A"/>
                </a:solidFill>
                <a:latin typeface="Helvetica" panose="020B0604020202020204" pitchFamily="34" charset="0"/>
                <a:ea typeface="Lato" panose="020F0502020204030203" pitchFamily="34" charset="0"/>
                <a:cs typeface="Helvetica" panose="020B0604020202020204" pitchFamily="34" charset="0"/>
              </a:rPr>
              <a:t>Adjusted EBITDA**</a:t>
            </a:r>
            <a:endParaRPr lang="pl-PL" sz="1200" i="1" dirty="0">
              <a:solidFill>
                <a:srgbClr val="44546A"/>
              </a:solidFill>
              <a:latin typeface="Helvetica" panose="020B0604020202020204" pitchFamily="34" charset="0"/>
              <a:ea typeface="Lato" panose="020F0502020204030203" pitchFamily="34" charset="0"/>
              <a:cs typeface="Helvetica" panose="020B0604020202020204" pitchFamily="34" charset="0"/>
            </a:endParaRPr>
          </a:p>
          <a:p>
            <a:r>
              <a:rPr lang="pl-PL" sz="20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47 mln zł</a:t>
            </a:r>
            <a:endParaRPr lang="pl-PL" sz="2000" dirty="0">
              <a:latin typeface="Helvetica" panose="020B0604020202020204" pitchFamily="34" charset="0"/>
              <a:cs typeface="Helvetica" panose="020B0604020202020204" pitchFamily="34" charset="0"/>
            </a:endParaRPr>
          </a:p>
        </p:txBody>
      </p:sp>
      <p:sp>
        <p:nvSpPr>
          <p:cNvPr id="44" name="pole tekstowe 43">
            <a:extLst>
              <a:ext uri="{FF2B5EF4-FFF2-40B4-BE49-F238E27FC236}">
                <a16:creationId xmlns:a16="http://schemas.microsoft.com/office/drawing/2014/main" id="{4FEA6473-59E0-113B-8CF3-58B9737893E5}"/>
              </a:ext>
            </a:extLst>
          </p:cNvPr>
          <p:cNvSpPr txBox="1"/>
          <p:nvPr/>
        </p:nvSpPr>
        <p:spPr>
          <a:xfrm>
            <a:off x="6953032" y="1285875"/>
            <a:ext cx="1743075" cy="584775"/>
          </a:xfrm>
          <a:prstGeom prst="rect">
            <a:avLst/>
          </a:prstGeom>
          <a:noFill/>
        </p:spPr>
        <p:txBody>
          <a:bodyPr wrap="square">
            <a:spAutoFit/>
          </a:bodyPr>
          <a:lstStyle/>
          <a:p>
            <a:r>
              <a:rPr lang="pl-PL" sz="1200" dirty="0">
                <a:solidFill>
                  <a:srgbClr val="44546A"/>
                </a:solidFill>
                <a:latin typeface="Helvetica" panose="020B0604020202020204" pitchFamily="34" charset="0"/>
                <a:ea typeface="Lato" panose="020F0502020204030203" pitchFamily="34" charset="0"/>
                <a:cs typeface="Helvetica" panose="020B0604020202020204" pitchFamily="34" charset="0"/>
              </a:rPr>
              <a:t>EBITDA*</a:t>
            </a:r>
            <a:br>
              <a:rPr lang="pl-PL" sz="1800" dirty="0">
                <a:effectLst/>
                <a:latin typeface="Helvetica" panose="020B0604020202020204" pitchFamily="34" charset="0"/>
                <a:ea typeface="Lato" panose="020F0502020204030203" pitchFamily="34" charset="0"/>
                <a:cs typeface="Helvetica" panose="020B0604020202020204" pitchFamily="34" charset="0"/>
              </a:rPr>
            </a:br>
            <a:r>
              <a:rPr lang="pl-PL" sz="20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74 mln zł</a:t>
            </a:r>
            <a:endParaRPr lang="pl-PL" sz="2000" dirty="0">
              <a:latin typeface="Helvetica" panose="020B0604020202020204" pitchFamily="34" charset="0"/>
              <a:cs typeface="Helvetica" panose="020B0604020202020204" pitchFamily="34" charset="0"/>
            </a:endParaRPr>
          </a:p>
        </p:txBody>
      </p:sp>
      <p:sp>
        <p:nvSpPr>
          <p:cNvPr id="45" name="pole tekstowe 44">
            <a:extLst>
              <a:ext uri="{FF2B5EF4-FFF2-40B4-BE49-F238E27FC236}">
                <a16:creationId xmlns:a16="http://schemas.microsoft.com/office/drawing/2014/main" id="{F4BCD179-0D03-489D-2685-80B916D0B2F9}"/>
              </a:ext>
            </a:extLst>
          </p:cNvPr>
          <p:cNvSpPr txBox="1"/>
          <p:nvPr/>
        </p:nvSpPr>
        <p:spPr>
          <a:xfrm>
            <a:off x="9852194" y="1208682"/>
            <a:ext cx="1743075" cy="769441"/>
          </a:xfrm>
          <a:prstGeom prst="rect">
            <a:avLst/>
          </a:prstGeom>
          <a:noFill/>
        </p:spPr>
        <p:txBody>
          <a:bodyPr wrap="square">
            <a:spAutoFit/>
          </a:bodyPr>
          <a:lstStyle/>
          <a:p>
            <a:r>
              <a:rPr lang="pl-PL" sz="1200" dirty="0">
                <a:solidFill>
                  <a:srgbClr val="44546A"/>
                </a:solidFill>
                <a:latin typeface="Helvetica" panose="020B0604020202020204" pitchFamily="34" charset="0"/>
                <a:ea typeface="Lato" panose="020F0502020204030203" pitchFamily="34" charset="0"/>
                <a:cs typeface="Helvetica" panose="020B0604020202020204" pitchFamily="34" charset="0"/>
              </a:rPr>
              <a:t>Zysk netto</a:t>
            </a:r>
          </a:p>
          <a:p>
            <a:r>
              <a:rPr lang="pl-PL" sz="1200" i="1" dirty="0">
                <a:solidFill>
                  <a:srgbClr val="44546A"/>
                </a:solidFill>
                <a:latin typeface="Helvetica" panose="020B0604020202020204" pitchFamily="34" charset="0"/>
                <a:ea typeface="Lato" panose="020F0502020204030203" pitchFamily="34" charset="0"/>
                <a:cs typeface="Helvetica" panose="020B0604020202020204" pitchFamily="34" charset="0"/>
              </a:rPr>
              <a:t>Net profit</a:t>
            </a:r>
            <a:br>
              <a:rPr lang="pl-PL" sz="1800" dirty="0">
                <a:effectLst/>
                <a:latin typeface="Helvetica" panose="020B0604020202020204" pitchFamily="34" charset="0"/>
                <a:ea typeface="Lato" panose="020F0502020204030203" pitchFamily="34" charset="0"/>
                <a:cs typeface="Helvetica" panose="020B0604020202020204" pitchFamily="34" charset="0"/>
              </a:rPr>
            </a:br>
            <a:r>
              <a:rPr lang="pl-PL" sz="2000" dirty="0">
                <a:solidFill>
                  <a:srgbClr val="E10000"/>
                </a:solidFill>
                <a:latin typeface="Helvetica" panose="020B0604020202020204" pitchFamily="34" charset="0"/>
                <a:ea typeface="Lato" panose="020F0502020204030203" pitchFamily="34" charset="0"/>
                <a:cs typeface="Helvetica" panose="020B0604020202020204" pitchFamily="34" charset="0"/>
              </a:rPr>
              <a:t>17</a:t>
            </a:r>
            <a:r>
              <a:rPr lang="pl-PL" sz="20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 mln zł</a:t>
            </a:r>
            <a:endParaRPr lang="pl-PL" sz="2000" dirty="0">
              <a:latin typeface="Helvetica" panose="020B0604020202020204" pitchFamily="34" charset="0"/>
              <a:cs typeface="Helvetica" panose="020B0604020202020204" pitchFamily="34" charset="0"/>
            </a:endParaRPr>
          </a:p>
        </p:txBody>
      </p:sp>
      <p:graphicFrame>
        <p:nvGraphicFramePr>
          <p:cNvPr id="60" name="Tabela 8">
            <a:extLst>
              <a:ext uri="{FF2B5EF4-FFF2-40B4-BE49-F238E27FC236}">
                <a16:creationId xmlns:a16="http://schemas.microsoft.com/office/drawing/2014/main" id="{02EE1275-C41F-5B4E-4444-525FF49848AB}"/>
              </a:ext>
            </a:extLst>
          </p:cNvPr>
          <p:cNvGraphicFramePr>
            <a:graphicFrameLocks noGrp="1"/>
          </p:cNvGraphicFramePr>
          <p:nvPr>
            <p:extLst>
              <p:ext uri="{D42A27DB-BD31-4B8C-83A1-F6EECF244321}">
                <p14:modId xmlns:p14="http://schemas.microsoft.com/office/powerpoint/2010/main" val="3467975005"/>
              </p:ext>
            </p:extLst>
          </p:nvPr>
        </p:nvGraphicFramePr>
        <p:xfrm>
          <a:off x="332883" y="2258044"/>
          <a:ext cx="11514092" cy="1005253"/>
        </p:xfrm>
        <a:graphic>
          <a:graphicData uri="http://schemas.openxmlformats.org/drawingml/2006/table">
            <a:tbl>
              <a:tblPr firstRow="1" bandRow="1">
                <a:tableStyleId>{5C22544A-7EE6-4342-B048-85BDC9FD1C3A}</a:tableStyleId>
              </a:tblPr>
              <a:tblGrid>
                <a:gridCol w="2878523">
                  <a:extLst>
                    <a:ext uri="{9D8B030D-6E8A-4147-A177-3AD203B41FA5}">
                      <a16:colId xmlns:a16="http://schemas.microsoft.com/office/drawing/2014/main" val="3085008615"/>
                    </a:ext>
                  </a:extLst>
                </a:gridCol>
                <a:gridCol w="2878523">
                  <a:extLst>
                    <a:ext uri="{9D8B030D-6E8A-4147-A177-3AD203B41FA5}">
                      <a16:colId xmlns:a16="http://schemas.microsoft.com/office/drawing/2014/main" val="3908311971"/>
                    </a:ext>
                  </a:extLst>
                </a:gridCol>
                <a:gridCol w="2878523">
                  <a:extLst>
                    <a:ext uri="{9D8B030D-6E8A-4147-A177-3AD203B41FA5}">
                      <a16:colId xmlns:a16="http://schemas.microsoft.com/office/drawing/2014/main" val="2528060850"/>
                    </a:ext>
                  </a:extLst>
                </a:gridCol>
                <a:gridCol w="2878523">
                  <a:extLst>
                    <a:ext uri="{9D8B030D-6E8A-4147-A177-3AD203B41FA5}">
                      <a16:colId xmlns:a16="http://schemas.microsoft.com/office/drawing/2014/main" val="160130244"/>
                    </a:ext>
                  </a:extLst>
                </a:gridCol>
              </a:tblGrid>
              <a:tr h="1005253">
                <a:tc>
                  <a:txBody>
                    <a:bodyPr/>
                    <a:lstStyle/>
                    <a:p>
                      <a:endParaRPr lang="pl-PL"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lumMod val="95000"/>
                      </a:schemeClr>
                    </a:solidFill>
                  </a:tcPr>
                </a:tc>
                <a:tc>
                  <a:txBody>
                    <a:bodyPr/>
                    <a:lstStyle/>
                    <a:p>
                      <a:endParaRPr lang="pl-PL"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lumMod val="95000"/>
                      </a:schemeClr>
                    </a:solidFill>
                  </a:tcPr>
                </a:tc>
                <a:tc>
                  <a:txBody>
                    <a:bodyPr/>
                    <a:lstStyle/>
                    <a:p>
                      <a:endParaRPr lang="pl-PL"/>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lumMod val="95000"/>
                      </a:schemeClr>
                    </a:solidFill>
                  </a:tcPr>
                </a:tc>
                <a:tc>
                  <a:txBody>
                    <a:bodyPr/>
                    <a:lstStyle/>
                    <a:p>
                      <a:endParaRPr lang="pl-PL"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7975793"/>
                  </a:ext>
                </a:extLst>
              </a:tr>
            </a:tbl>
          </a:graphicData>
        </a:graphic>
      </p:graphicFrame>
      <p:pic>
        <p:nvPicPr>
          <p:cNvPr id="50" name="Grafika 52">
            <a:extLst>
              <a:ext uri="{FF2B5EF4-FFF2-40B4-BE49-F238E27FC236}">
                <a16:creationId xmlns:a16="http://schemas.microsoft.com/office/drawing/2014/main" id="{9EAB9EFC-08FB-7611-BCB6-35A632B90F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83658" y="2504342"/>
            <a:ext cx="470535" cy="419100"/>
          </a:xfrm>
          <a:prstGeom prst="rect">
            <a:avLst/>
          </a:prstGeom>
        </p:spPr>
      </p:pic>
      <p:sp>
        <p:nvSpPr>
          <p:cNvPr id="51" name="pole tekstowe 50">
            <a:extLst>
              <a:ext uri="{FF2B5EF4-FFF2-40B4-BE49-F238E27FC236}">
                <a16:creationId xmlns:a16="http://schemas.microsoft.com/office/drawing/2014/main" id="{8D6C8E60-515F-72FA-2BE3-5831C5F71139}"/>
              </a:ext>
            </a:extLst>
          </p:cNvPr>
          <p:cNvSpPr txBox="1"/>
          <p:nvPr/>
        </p:nvSpPr>
        <p:spPr>
          <a:xfrm>
            <a:off x="3990719" y="2340601"/>
            <a:ext cx="2536841" cy="738664"/>
          </a:xfrm>
          <a:prstGeom prst="rect">
            <a:avLst/>
          </a:prstGeom>
          <a:noFill/>
        </p:spPr>
        <p:txBody>
          <a:bodyPr wrap="square">
            <a:spAutoFit/>
          </a:bodyPr>
          <a:lstStyle/>
          <a:p>
            <a:r>
              <a:rPr lang="pl-PL" sz="1100" dirty="0">
                <a:solidFill>
                  <a:srgbClr val="44546A"/>
                </a:solidFill>
                <a:latin typeface="Helvetica" panose="020B0604020202020204" pitchFamily="34" charset="0"/>
                <a:ea typeface="Lato" panose="020F0502020204030203" pitchFamily="34" charset="0"/>
                <a:cs typeface="Helvetica" panose="020B0604020202020204" pitchFamily="34" charset="0"/>
              </a:rPr>
              <a:t>Wolumen sprzedaży gazu LPG</a:t>
            </a:r>
          </a:p>
          <a:p>
            <a:r>
              <a:rPr lang="pl-PL" sz="1100" i="1" dirty="0">
                <a:solidFill>
                  <a:srgbClr val="44546A"/>
                </a:solidFill>
                <a:latin typeface="Helvetica" panose="020B0604020202020204" pitchFamily="34" charset="0"/>
                <a:ea typeface="Lato" panose="020F0502020204030203" pitchFamily="34" charset="0"/>
                <a:cs typeface="Helvetica" panose="020B0604020202020204" pitchFamily="34" charset="0"/>
              </a:rPr>
              <a:t>LPG </a:t>
            </a:r>
            <a:r>
              <a:rPr lang="pl-PL" sz="1100" i="1" dirty="0" err="1">
                <a:solidFill>
                  <a:srgbClr val="44546A"/>
                </a:solidFill>
                <a:latin typeface="Helvetica" panose="020B0604020202020204" pitchFamily="34" charset="0"/>
                <a:ea typeface="Lato" panose="020F0502020204030203" pitchFamily="34" charset="0"/>
                <a:cs typeface="Helvetica" panose="020B0604020202020204" pitchFamily="34" charset="0"/>
              </a:rPr>
              <a:t>sales</a:t>
            </a:r>
            <a:r>
              <a:rPr lang="pl-PL" sz="1100" i="1" dirty="0">
                <a:solidFill>
                  <a:srgbClr val="44546A"/>
                </a:solidFill>
                <a:latin typeface="Helvetica" panose="020B0604020202020204" pitchFamily="34" charset="0"/>
                <a:ea typeface="Lato" panose="020F0502020204030203" pitchFamily="34" charset="0"/>
                <a:cs typeface="Helvetica" panose="020B0604020202020204" pitchFamily="34" charset="0"/>
              </a:rPr>
              <a:t> </a:t>
            </a:r>
            <a:r>
              <a:rPr lang="pl-PL" sz="1100" i="1" dirty="0" err="1">
                <a:solidFill>
                  <a:srgbClr val="44546A"/>
                </a:solidFill>
                <a:latin typeface="Helvetica" panose="020B0604020202020204" pitchFamily="34" charset="0"/>
                <a:ea typeface="Lato" panose="020F0502020204030203" pitchFamily="34" charset="0"/>
                <a:cs typeface="Helvetica" panose="020B0604020202020204" pitchFamily="34" charset="0"/>
              </a:rPr>
              <a:t>volume</a:t>
            </a:r>
            <a:r>
              <a:rPr lang="pl-PL" sz="1100" i="1" dirty="0">
                <a:solidFill>
                  <a:srgbClr val="44546A"/>
                </a:solidFill>
                <a:latin typeface="Helvetica" panose="020B0604020202020204" pitchFamily="34" charset="0"/>
                <a:ea typeface="Lato" panose="020F0502020204030203" pitchFamily="34" charset="0"/>
                <a:cs typeface="Helvetica" panose="020B0604020202020204" pitchFamily="34" charset="0"/>
              </a:rPr>
              <a:t> </a:t>
            </a:r>
            <a:br>
              <a:rPr lang="pl-PL" sz="1800" i="1" dirty="0">
                <a:effectLst/>
                <a:latin typeface="Helvetica" panose="020B0604020202020204" pitchFamily="34" charset="0"/>
                <a:ea typeface="Lato" panose="020F0502020204030203" pitchFamily="34" charset="0"/>
                <a:cs typeface="Helvetica" panose="020B0604020202020204" pitchFamily="34" charset="0"/>
              </a:rPr>
            </a:br>
            <a:r>
              <a:rPr lang="pl-PL" sz="2000" i="1" dirty="0">
                <a:solidFill>
                  <a:srgbClr val="E10000"/>
                </a:solidFill>
                <a:latin typeface="Helvetica" panose="020B0604020202020204" pitchFamily="34" charset="0"/>
                <a:ea typeface="Lato" panose="020F0502020204030203" pitchFamily="34" charset="0"/>
                <a:cs typeface="Helvetica" panose="020B0604020202020204" pitchFamily="34" charset="0"/>
              </a:rPr>
              <a:t>72</a:t>
            </a:r>
            <a:r>
              <a:rPr lang="pl-PL" sz="20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 </a:t>
            </a:r>
            <a:r>
              <a:rPr lang="pl-PL" sz="18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tys./</a:t>
            </a:r>
            <a:r>
              <a:rPr lang="en-GB" sz="1800" i="1" dirty="0" err="1">
                <a:solidFill>
                  <a:srgbClr val="E10000"/>
                </a:solidFill>
                <a:effectLst/>
                <a:latin typeface="Helvetica" panose="020B0604020202020204" pitchFamily="34" charset="0"/>
                <a:ea typeface="Lato" panose="020F0502020204030203" pitchFamily="34" charset="0"/>
                <a:cs typeface="Helvetica" panose="020B0604020202020204" pitchFamily="34" charset="0"/>
              </a:rPr>
              <a:t>thous</a:t>
            </a:r>
            <a:r>
              <a:rPr lang="pl-PL" sz="1800" i="1"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 </a:t>
            </a:r>
            <a:r>
              <a:rPr lang="pl-PL" sz="18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Mg</a:t>
            </a:r>
            <a:endParaRPr lang="pl-PL" sz="2000" dirty="0">
              <a:latin typeface="Helvetica" panose="020B0604020202020204" pitchFamily="34" charset="0"/>
              <a:cs typeface="Helvetica" panose="020B0604020202020204" pitchFamily="34" charset="0"/>
            </a:endParaRPr>
          </a:p>
        </p:txBody>
      </p:sp>
      <p:pic>
        <p:nvPicPr>
          <p:cNvPr id="48" name="Obraz 47">
            <a:extLst>
              <a:ext uri="{FF2B5EF4-FFF2-40B4-BE49-F238E27FC236}">
                <a16:creationId xmlns:a16="http://schemas.microsoft.com/office/drawing/2014/main" id="{4F24DA9E-9BD0-DE5E-4B37-5F8811342D2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8877" y="2488912"/>
            <a:ext cx="561975" cy="469265"/>
          </a:xfrm>
          <a:prstGeom prst="rect">
            <a:avLst/>
          </a:prstGeom>
          <a:noFill/>
          <a:ln>
            <a:noFill/>
          </a:ln>
        </p:spPr>
      </p:pic>
      <p:sp>
        <p:nvSpPr>
          <p:cNvPr id="49" name="pole tekstowe 48">
            <a:extLst>
              <a:ext uri="{FF2B5EF4-FFF2-40B4-BE49-F238E27FC236}">
                <a16:creationId xmlns:a16="http://schemas.microsoft.com/office/drawing/2014/main" id="{6FDD6B86-E525-CEC0-8CD7-3B481C5F2460}"/>
              </a:ext>
            </a:extLst>
          </p:cNvPr>
          <p:cNvSpPr txBox="1"/>
          <p:nvPr/>
        </p:nvSpPr>
        <p:spPr>
          <a:xfrm>
            <a:off x="1195666" y="2344237"/>
            <a:ext cx="2430011" cy="907941"/>
          </a:xfrm>
          <a:prstGeom prst="rect">
            <a:avLst/>
          </a:prstGeom>
          <a:noFill/>
        </p:spPr>
        <p:txBody>
          <a:bodyPr wrap="square">
            <a:spAutoFit/>
          </a:bodyPr>
          <a:lstStyle/>
          <a:p>
            <a:r>
              <a:rPr lang="pl-PL" sz="1100" dirty="0">
                <a:solidFill>
                  <a:srgbClr val="44546A"/>
                </a:solidFill>
                <a:latin typeface="Helvetica" panose="020B0604020202020204" pitchFamily="34" charset="0"/>
                <a:ea typeface="Lato" panose="020F0502020204030203" pitchFamily="34" charset="0"/>
                <a:cs typeface="Helvetica" panose="020B0604020202020204" pitchFamily="34" charset="0"/>
              </a:rPr>
              <a:t>Wolumen sprzedaży </a:t>
            </a:r>
            <a:br>
              <a:rPr lang="pl-PL" sz="1100" dirty="0">
                <a:solidFill>
                  <a:srgbClr val="44546A"/>
                </a:solidFill>
                <a:latin typeface="Helvetica" panose="020B0604020202020204" pitchFamily="34" charset="0"/>
                <a:ea typeface="Lato" panose="020F0502020204030203" pitchFamily="34" charset="0"/>
                <a:cs typeface="Helvetica" panose="020B0604020202020204" pitchFamily="34" charset="0"/>
              </a:rPr>
            </a:br>
            <a:r>
              <a:rPr lang="pl-PL" sz="1100" dirty="0">
                <a:solidFill>
                  <a:srgbClr val="44546A"/>
                </a:solidFill>
                <a:latin typeface="Helvetica" panose="020B0604020202020204" pitchFamily="34" charset="0"/>
                <a:ea typeface="Lato" panose="020F0502020204030203" pitchFamily="34" charset="0"/>
                <a:cs typeface="Helvetica" panose="020B0604020202020204" pitchFamily="34" charset="0"/>
              </a:rPr>
              <a:t>paliw ciekłych</a:t>
            </a:r>
          </a:p>
          <a:p>
            <a:r>
              <a:rPr lang="en-GB" sz="1100" i="1" dirty="0">
                <a:solidFill>
                  <a:srgbClr val="44546A"/>
                </a:solidFill>
                <a:latin typeface="Helvetica" panose="020B0604020202020204" pitchFamily="34" charset="0"/>
                <a:ea typeface="Lato" panose="020F0502020204030203" pitchFamily="34" charset="0"/>
                <a:cs typeface="Helvetica" panose="020B0604020202020204" pitchFamily="34" charset="0"/>
              </a:rPr>
              <a:t>L</a:t>
            </a:r>
            <a:r>
              <a:rPr lang="pl-PL" sz="1100" i="1" dirty="0" err="1">
                <a:solidFill>
                  <a:srgbClr val="44546A"/>
                </a:solidFill>
                <a:latin typeface="Helvetica" panose="020B0604020202020204" pitchFamily="34" charset="0"/>
                <a:ea typeface="Lato" panose="020F0502020204030203" pitchFamily="34" charset="0"/>
                <a:cs typeface="Helvetica" panose="020B0604020202020204" pitchFamily="34" charset="0"/>
              </a:rPr>
              <a:t>iquid</a:t>
            </a:r>
            <a:r>
              <a:rPr lang="pl-PL" sz="1100" i="1" dirty="0">
                <a:solidFill>
                  <a:srgbClr val="44546A"/>
                </a:solidFill>
                <a:latin typeface="Helvetica" panose="020B0604020202020204" pitchFamily="34" charset="0"/>
                <a:ea typeface="Lato" panose="020F0502020204030203" pitchFamily="34" charset="0"/>
                <a:cs typeface="Helvetica" panose="020B0604020202020204" pitchFamily="34" charset="0"/>
              </a:rPr>
              <a:t> </a:t>
            </a:r>
            <a:r>
              <a:rPr lang="pl-PL" sz="1100" i="1" dirty="0" err="1">
                <a:solidFill>
                  <a:srgbClr val="44546A"/>
                </a:solidFill>
                <a:latin typeface="Helvetica" panose="020B0604020202020204" pitchFamily="34" charset="0"/>
                <a:ea typeface="Lato" panose="020F0502020204030203" pitchFamily="34" charset="0"/>
                <a:cs typeface="Helvetica" panose="020B0604020202020204" pitchFamily="34" charset="0"/>
              </a:rPr>
              <a:t>fuel</a:t>
            </a:r>
            <a:r>
              <a:rPr lang="en-GB" sz="1100" i="1" dirty="0">
                <a:solidFill>
                  <a:srgbClr val="44546A"/>
                </a:solidFill>
                <a:latin typeface="Helvetica" panose="020B0604020202020204" pitchFamily="34" charset="0"/>
                <a:ea typeface="Lato" panose="020F0502020204030203" pitchFamily="34" charset="0"/>
                <a:cs typeface="Helvetica" panose="020B0604020202020204" pitchFamily="34" charset="0"/>
              </a:rPr>
              <a:t> volume</a:t>
            </a:r>
            <a:br>
              <a:rPr lang="pl-PL" sz="1800" dirty="0">
                <a:effectLst/>
                <a:latin typeface="Helvetica" panose="020B0604020202020204" pitchFamily="34" charset="0"/>
                <a:ea typeface="Lato" panose="020F0502020204030203" pitchFamily="34" charset="0"/>
                <a:cs typeface="Helvetica" panose="020B0604020202020204" pitchFamily="34" charset="0"/>
              </a:rPr>
            </a:br>
            <a:r>
              <a:rPr lang="pl-PL" sz="20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479 </a:t>
            </a:r>
            <a:r>
              <a:rPr lang="pl-PL" sz="18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tys./</a:t>
            </a:r>
            <a:r>
              <a:rPr lang="en-GB" sz="1800" i="1" dirty="0" err="1">
                <a:solidFill>
                  <a:srgbClr val="E10000"/>
                </a:solidFill>
                <a:effectLst/>
                <a:latin typeface="Helvetica" panose="020B0604020202020204" pitchFamily="34" charset="0"/>
                <a:ea typeface="Lato" panose="020F0502020204030203" pitchFamily="34" charset="0"/>
                <a:cs typeface="Helvetica" panose="020B0604020202020204" pitchFamily="34" charset="0"/>
              </a:rPr>
              <a:t>thous</a:t>
            </a:r>
            <a:r>
              <a:rPr lang="pl-PL" sz="1800" i="1"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a:t>
            </a:r>
            <a:r>
              <a:rPr lang="pl-PL" sz="18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 m</a:t>
            </a:r>
            <a:r>
              <a:rPr lang="pl-PL" sz="1800" baseline="300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3</a:t>
            </a:r>
            <a:endParaRPr lang="pl-PL" sz="2000" dirty="0">
              <a:latin typeface="Helvetica" panose="020B0604020202020204" pitchFamily="34" charset="0"/>
              <a:cs typeface="Helvetica" panose="020B0604020202020204" pitchFamily="34" charset="0"/>
            </a:endParaRPr>
          </a:p>
        </p:txBody>
      </p:sp>
      <p:pic>
        <p:nvPicPr>
          <p:cNvPr id="52" name="Obraz 51">
            <a:extLst>
              <a:ext uri="{FF2B5EF4-FFF2-40B4-BE49-F238E27FC236}">
                <a16:creationId xmlns:a16="http://schemas.microsoft.com/office/drawing/2014/main" id="{3D164286-EB5C-D421-608F-608EA10C808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00213" y="2451749"/>
            <a:ext cx="447675" cy="438150"/>
          </a:xfrm>
          <a:prstGeom prst="rect">
            <a:avLst/>
          </a:prstGeom>
          <a:noFill/>
          <a:ln>
            <a:noFill/>
          </a:ln>
        </p:spPr>
      </p:pic>
      <p:sp>
        <p:nvSpPr>
          <p:cNvPr id="53" name="pole tekstowe 52">
            <a:extLst>
              <a:ext uri="{FF2B5EF4-FFF2-40B4-BE49-F238E27FC236}">
                <a16:creationId xmlns:a16="http://schemas.microsoft.com/office/drawing/2014/main" id="{1E562EF0-608C-755D-7CFC-36373E46BA95}"/>
              </a:ext>
            </a:extLst>
          </p:cNvPr>
          <p:cNvSpPr txBox="1"/>
          <p:nvPr/>
        </p:nvSpPr>
        <p:spPr>
          <a:xfrm>
            <a:off x="9878225" y="2292493"/>
            <a:ext cx="2013738" cy="954107"/>
          </a:xfrm>
          <a:prstGeom prst="rect">
            <a:avLst/>
          </a:prstGeom>
          <a:noFill/>
        </p:spPr>
        <p:txBody>
          <a:bodyPr wrap="square">
            <a:spAutoFit/>
          </a:bodyPr>
          <a:lstStyle/>
          <a:p>
            <a:r>
              <a:rPr lang="pl-PL" sz="1200" dirty="0">
                <a:solidFill>
                  <a:srgbClr val="44546A"/>
                </a:solidFill>
                <a:latin typeface="Helvetica" panose="020B0604020202020204" pitchFamily="34" charset="0"/>
                <a:ea typeface="Lato" panose="020F0502020204030203" pitchFamily="34" charset="0"/>
                <a:cs typeface="Helvetica" panose="020B0604020202020204" pitchFamily="34" charset="0"/>
              </a:rPr>
              <a:t>Wolumen sprzedaży energii elektrycznej</a:t>
            </a:r>
          </a:p>
          <a:p>
            <a:r>
              <a:rPr lang="pl-PL" sz="1200" i="1" dirty="0" err="1">
                <a:solidFill>
                  <a:srgbClr val="44546A"/>
                </a:solidFill>
                <a:latin typeface="Helvetica" panose="020B0604020202020204" pitchFamily="34" charset="0"/>
                <a:ea typeface="Lato" panose="020F0502020204030203" pitchFamily="34" charset="0"/>
                <a:cs typeface="Helvetica" panose="020B0604020202020204" pitchFamily="34" charset="0"/>
              </a:rPr>
              <a:t>Electricity</a:t>
            </a:r>
            <a:r>
              <a:rPr lang="pl-PL" sz="1200" i="1" dirty="0">
                <a:solidFill>
                  <a:srgbClr val="44546A"/>
                </a:solidFill>
                <a:latin typeface="Helvetica" panose="020B0604020202020204" pitchFamily="34" charset="0"/>
                <a:ea typeface="Lato" panose="020F0502020204030203" pitchFamily="34" charset="0"/>
                <a:cs typeface="Helvetica" panose="020B0604020202020204" pitchFamily="34" charset="0"/>
              </a:rPr>
              <a:t> </a:t>
            </a:r>
            <a:r>
              <a:rPr lang="pl-PL" sz="1200" i="1" dirty="0" err="1">
                <a:solidFill>
                  <a:srgbClr val="44546A"/>
                </a:solidFill>
                <a:latin typeface="Helvetica" panose="020B0604020202020204" pitchFamily="34" charset="0"/>
                <a:ea typeface="Lato" panose="020F0502020204030203" pitchFamily="34" charset="0"/>
                <a:cs typeface="Helvetica" panose="020B0604020202020204" pitchFamily="34" charset="0"/>
              </a:rPr>
              <a:t>sales</a:t>
            </a:r>
            <a:r>
              <a:rPr lang="pl-PL" sz="1200" i="1" dirty="0">
                <a:solidFill>
                  <a:srgbClr val="44546A"/>
                </a:solidFill>
                <a:latin typeface="Helvetica" panose="020B0604020202020204" pitchFamily="34" charset="0"/>
                <a:ea typeface="Lato" panose="020F0502020204030203" pitchFamily="34" charset="0"/>
                <a:cs typeface="Helvetica" panose="020B0604020202020204" pitchFamily="34" charset="0"/>
              </a:rPr>
              <a:t> </a:t>
            </a:r>
            <a:r>
              <a:rPr lang="pl-PL" sz="1200" i="1" dirty="0" err="1">
                <a:solidFill>
                  <a:srgbClr val="44546A"/>
                </a:solidFill>
                <a:latin typeface="Helvetica" panose="020B0604020202020204" pitchFamily="34" charset="0"/>
                <a:ea typeface="Lato" panose="020F0502020204030203" pitchFamily="34" charset="0"/>
                <a:cs typeface="Helvetica" panose="020B0604020202020204" pitchFamily="34" charset="0"/>
              </a:rPr>
              <a:t>volume</a:t>
            </a:r>
            <a:br>
              <a:rPr lang="pl-PL" sz="1800" dirty="0">
                <a:effectLst/>
                <a:latin typeface="Helvetica" panose="020B0604020202020204" pitchFamily="34" charset="0"/>
                <a:ea typeface="Lato" panose="020F0502020204030203" pitchFamily="34" charset="0"/>
                <a:cs typeface="Helvetica" panose="020B0604020202020204" pitchFamily="34" charset="0"/>
              </a:rPr>
            </a:br>
            <a:r>
              <a:rPr lang="pl-PL" sz="20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386 </a:t>
            </a:r>
            <a:r>
              <a:rPr lang="pl-PL" sz="2000" dirty="0" err="1">
                <a:solidFill>
                  <a:srgbClr val="E10000"/>
                </a:solidFill>
                <a:effectLst/>
                <a:latin typeface="Helvetica" panose="020B0604020202020204" pitchFamily="34" charset="0"/>
                <a:ea typeface="Lato" panose="020F0502020204030203" pitchFamily="34" charset="0"/>
                <a:cs typeface="Helvetica" panose="020B0604020202020204" pitchFamily="34" charset="0"/>
              </a:rPr>
              <a:t>GWh</a:t>
            </a:r>
            <a:endParaRPr lang="pl-PL" sz="2000" dirty="0">
              <a:latin typeface="Helvetica" panose="020B0604020202020204" pitchFamily="34" charset="0"/>
              <a:cs typeface="Helvetica" panose="020B0604020202020204" pitchFamily="34" charset="0"/>
            </a:endParaRPr>
          </a:p>
        </p:txBody>
      </p:sp>
      <p:sp>
        <p:nvSpPr>
          <p:cNvPr id="55" name="pole tekstowe 54">
            <a:extLst>
              <a:ext uri="{FF2B5EF4-FFF2-40B4-BE49-F238E27FC236}">
                <a16:creationId xmlns:a16="http://schemas.microsoft.com/office/drawing/2014/main" id="{1C82040B-CA20-A4CA-1A12-7FF1A95DEC91}"/>
              </a:ext>
            </a:extLst>
          </p:cNvPr>
          <p:cNvSpPr txBox="1"/>
          <p:nvPr/>
        </p:nvSpPr>
        <p:spPr>
          <a:xfrm>
            <a:off x="6953032" y="2297874"/>
            <a:ext cx="1942289" cy="954107"/>
          </a:xfrm>
          <a:prstGeom prst="rect">
            <a:avLst/>
          </a:prstGeom>
          <a:noFill/>
        </p:spPr>
        <p:txBody>
          <a:bodyPr wrap="square">
            <a:spAutoFit/>
          </a:bodyPr>
          <a:lstStyle/>
          <a:p>
            <a:r>
              <a:rPr lang="pl-PL" sz="1200" dirty="0">
                <a:solidFill>
                  <a:srgbClr val="44546A"/>
                </a:solidFill>
                <a:latin typeface="Helvetica" panose="020B0604020202020204" pitchFamily="34" charset="0"/>
                <a:ea typeface="Lato" panose="020F0502020204030203" pitchFamily="34" charset="0"/>
                <a:cs typeface="Helvetica" panose="020B0604020202020204" pitchFamily="34" charset="0"/>
              </a:rPr>
              <a:t>Wolumen sprzedaży gazu ziemnego</a:t>
            </a:r>
          </a:p>
          <a:p>
            <a:r>
              <a:rPr lang="pl-PL" sz="1200" i="1" dirty="0">
                <a:solidFill>
                  <a:srgbClr val="44546A"/>
                </a:solidFill>
                <a:latin typeface="Helvetica" panose="020B0604020202020204" pitchFamily="34" charset="0"/>
                <a:ea typeface="Lato" panose="020F0502020204030203" pitchFamily="34" charset="0"/>
                <a:cs typeface="Helvetica" panose="020B0604020202020204" pitchFamily="34" charset="0"/>
              </a:rPr>
              <a:t>Natural </a:t>
            </a:r>
            <a:r>
              <a:rPr lang="pl-PL" sz="1200" i="1" dirty="0" err="1">
                <a:solidFill>
                  <a:srgbClr val="44546A"/>
                </a:solidFill>
                <a:latin typeface="Helvetica" panose="020B0604020202020204" pitchFamily="34" charset="0"/>
                <a:ea typeface="Lato" panose="020F0502020204030203" pitchFamily="34" charset="0"/>
                <a:cs typeface="Helvetica" panose="020B0604020202020204" pitchFamily="34" charset="0"/>
              </a:rPr>
              <a:t>gas</a:t>
            </a:r>
            <a:r>
              <a:rPr lang="pl-PL" sz="1200" i="1" dirty="0">
                <a:solidFill>
                  <a:srgbClr val="44546A"/>
                </a:solidFill>
                <a:latin typeface="Helvetica" panose="020B0604020202020204" pitchFamily="34" charset="0"/>
                <a:ea typeface="Lato" panose="020F0502020204030203" pitchFamily="34" charset="0"/>
                <a:cs typeface="Helvetica" panose="020B0604020202020204" pitchFamily="34" charset="0"/>
              </a:rPr>
              <a:t> </a:t>
            </a:r>
            <a:r>
              <a:rPr lang="pl-PL" sz="1200" i="1" dirty="0" err="1">
                <a:solidFill>
                  <a:srgbClr val="44546A"/>
                </a:solidFill>
                <a:latin typeface="Helvetica" panose="020B0604020202020204" pitchFamily="34" charset="0"/>
                <a:ea typeface="Lato" panose="020F0502020204030203" pitchFamily="34" charset="0"/>
                <a:cs typeface="Helvetica" panose="020B0604020202020204" pitchFamily="34" charset="0"/>
              </a:rPr>
              <a:t>sales</a:t>
            </a:r>
            <a:r>
              <a:rPr lang="pl-PL" sz="1200" i="1" dirty="0">
                <a:solidFill>
                  <a:srgbClr val="44546A"/>
                </a:solidFill>
                <a:latin typeface="Helvetica" panose="020B0604020202020204" pitchFamily="34" charset="0"/>
                <a:ea typeface="Lato" panose="020F0502020204030203" pitchFamily="34" charset="0"/>
                <a:cs typeface="Helvetica" panose="020B0604020202020204" pitchFamily="34" charset="0"/>
              </a:rPr>
              <a:t> </a:t>
            </a:r>
            <a:r>
              <a:rPr lang="pl-PL" sz="1200" i="1" dirty="0" err="1">
                <a:solidFill>
                  <a:srgbClr val="44546A"/>
                </a:solidFill>
                <a:latin typeface="Helvetica" panose="020B0604020202020204" pitchFamily="34" charset="0"/>
                <a:ea typeface="Lato" panose="020F0502020204030203" pitchFamily="34" charset="0"/>
                <a:cs typeface="Helvetica" panose="020B0604020202020204" pitchFamily="34" charset="0"/>
              </a:rPr>
              <a:t>volume</a:t>
            </a:r>
            <a:br>
              <a:rPr lang="pl-PL" sz="1800" dirty="0">
                <a:effectLst/>
                <a:latin typeface="Helvetica" panose="020B0604020202020204" pitchFamily="34" charset="0"/>
                <a:ea typeface="Lato" panose="020F0502020204030203" pitchFamily="34" charset="0"/>
                <a:cs typeface="Helvetica" panose="020B0604020202020204" pitchFamily="34" charset="0"/>
              </a:rPr>
            </a:br>
            <a:r>
              <a:rPr lang="pl-PL" sz="2000" dirty="0">
                <a:solidFill>
                  <a:srgbClr val="E10000"/>
                </a:solidFill>
                <a:latin typeface="Helvetica" panose="020B0604020202020204" pitchFamily="34" charset="0"/>
                <a:ea typeface="Lato" panose="020F0502020204030203" pitchFamily="34" charset="0"/>
                <a:cs typeface="Helvetica" panose="020B0604020202020204" pitchFamily="34" charset="0"/>
              </a:rPr>
              <a:t>677</a:t>
            </a:r>
            <a:r>
              <a:rPr lang="pl-PL" sz="20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 </a:t>
            </a:r>
            <a:r>
              <a:rPr lang="pl-PL" dirty="0" err="1">
                <a:solidFill>
                  <a:srgbClr val="E10000"/>
                </a:solidFill>
                <a:latin typeface="Helvetica" panose="020B0604020202020204" pitchFamily="34" charset="0"/>
                <a:ea typeface="Lato" panose="020F0502020204030203" pitchFamily="34" charset="0"/>
                <a:cs typeface="Helvetica" panose="020B0604020202020204" pitchFamily="34" charset="0"/>
              </a:rPr>
              <a:t>GWh</a:t>
            </a:r>
            <a:endParaRPr lang="pl-PL" sz="2000" dirty="0">
              <a:latin typeface="Helvetica" panose="020B0604020202020204" pitchFamily="34" charset="0"/>
              <a:cs typeface="Helvetica" panose="020B0604020202020204" pitchFamily="34" charset="0"/>
            </a:endParaRPr>
          </a:p>
        </p:txBody>
      </p:sp>
      <p:pic>
        <p:nvPicPr>
          <p:cNvPr id="1040" name="Picture 16" descr="image">
            <a:extLst>
              <a:ext uri="{FF2B5EF4-FFF2-40B4-BE49-F238E27FC236}">
                <a16:creationId xmlns:a16="http://schemas.microsoft.com/office/drawing/2014/main" id="{17C3BB2D-32DA-9340-9ED2-DB9E4472BB8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594" b="10503"/>
          <a:stretch/>
        </p:blipFill>
        <p:spPr bwMode="auto">
          <a:xfrm>
            <a:off x="2049413" y="3387902"/>
            <a:ext cx="4040516" cy="2847808"/>
          </a:xfrm>
          <a:prstGeom prst="rect">
            <a:avLst/>
          </a:prstGeom>
          <a:ln w="12700">
            <a:solidFill>
              <a:srgbClr val="E10613"/>
            </a:solidFill>
          </a:ln>
          <a:extLst>
            <a:ext uri="{909E8E84-426E-40DD-AFC4-6F175D3DCCD1}">
              <a14:hiddenFill xmlns:a14="http://schemas.microsoft.com/office/drawing/2010/main">
                <a:solidFill>
                  <a:srgbClr val="FFFFFF"/>
                </a:solidFill>
              </a14:hiddenFill>
            </a:ext>
          </a:extLst>
        </p:spPr>
      </p:pic>
      <p:graphicFrame>
        <p:nvGraphicFramePr>
          <p:cNvPr id="71" name="Tabela 8">
            <a:extLst>
              <a:ext uri="{FF2B5EF4-FFF2-40B4-BE49-F238E27FC236}">
                <a16:creationId xmlns:a16="http://schemas.microsoft.com/office/drawing/2014/main" id="{A0A73FE7-0F66-D306-BBD8-D92BC976D79C}"/>
              </a:ext>
            </a:extLst>
          </p:cNvPr>
          <p:cNvGraphicFramePr>
            <a:graphicFrameLocks noGrp="1"/>
          </p:cNvGraphicFramePr>
          <p:nvPr>
            <p:extLst>
              <p:ext uri="{D42A27DB-BD31-4B8C-83A1-F6EECF244321}">
                <p14:modId xmlns:p14="http://schemas.microsoft.com/office/powerpoint/2010/main" val="1438168291"/>
              </p:ext>
            </p:extLst>
          </p:nvPr>
        </p:nvGraphicFramePr>
        <p:xfrm>
          <a:off x="334963" y="3653003"/>
          <a:ext cx="2874712" cy="1005253"/>
        </p:xfrm>
        <a:graphic>
          <a:graphicData uri="http://schemas.openxmlformats.org/drawingml/2006/table">
            <a:tbl>
              <a:tblPr firstRow="1" bandRow="1">
                <a:tableStyleId>{5C22544A-7EE6-4342-B048-85BDC9FD1C3A}</a:tableStyleId>
              </a:tblPr>
              <a:tblGrid>
                <a:gridCol w="2874712">
                  <a:extLst>
                    <a:ext uri="{9D8B030D-6E8A-4147-A177-3AD203B41FA5}">
                      <a16:colId xmlns:a16="http://schemas.microsoft.com/office/drawing/2014/main" val="3085008615"/>
                    </a:ext>
                  </a:extLst>
                </a:gridCol>
              </a:tblGrid>
              <a:tr h="1005253">
                <a:tc>
                  <a:txBody>
                    <a:bodyPr/>
                    <a:lstStyle/>
                    <a:p>
                      <a:endParaRPr lang="pl-PL"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7975793"/>
                  </a:ext>
                </a:extLst>
              </a:tr>
            </a:tbl>
          </a:graphicData>
        </a:graphic>
      </p:graphicFrame>
      <p:pic>
        <p:nvPicPr>
          <p:cNvPr id="56" name="Obraz 55">
            <a:extLst>
              <a:ext uri="{FF2B5EF4-FFF2-40B4-BE49-F238E27FC236}">
                <a16:creationId xmlns:a16="http://schemas.microsoft.com/office/drawing/2014/main" id="{2E8D32EF-C05C-5CE0-330B-DABE635E1AF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20724" y="3874146"/>
            <a:ext cx="400685" cy="466090"/>
          </a:xfrm>
          <a:prstGeom prst="rect">
            <a:avLst/>
          </a:prstGeom>
          <a:noFill/>
          <a:ln>
            <a:noFill/>
          </a:ln>
        </p:spPr>
      </p:pic>
      <p:sp>
        <p:nvSpPr>
          <p:cNvPr id="57" name="pole tekstowe 56">
            <a:extLst>
              <a:ext uri="{FF2B5EF4-FFF2-40B4-BE49-F238E27FC236}">
                <a16:creationId xmlns:a16="http://schemas.microsoft.com/office/drawing/2014/main" id="{FD176B6F-21F2-1AD2-0E86-96FC3A76CEE8}"/>
              </a:ext>
            </a:extLst>
          </p:cNvPr>
          <p:cNvSpPr txBox="1"/>
          <p:nvPr/>
        </p:nvSpPr>
        <p:spPr>
          <a:xfrm>
            <a:off x="1146067" y="3860841"/>
            <a:ext cx="2104945" cy="769441"/>
          </a:xfrm>
          <a:prstGeom prst="rect">
            <a:avLst/>
          </a:prstGeom>
          <a:noFill/>
        </p:spPr>
        <p:txBody>
          <a:bodyPr wrap="square">
            <a:spAutoFit/>
          </a:bodyPr>
          <a:lstStyle/>
          <a:p>
            <a:r>
              <a:rPr lang="pl-PL" sz="1200" dirty="0">
                <a:solidFill>
                  <a:srgbClr val="44546A"/>
                </a:solidFill>
                <a:latin typeface="Helvetica" panose="020B0604020202020204" pitchFamily="34" charset="0"/>
                <a:ea typeface="Lato" panose="020F0502020204030203" pitchFamily="34" charset="0"/>
                <a:cs typeface="Helvetica" panose="020B0604020202020204" pitchFamily="34" charset="0"/>
              </a:rPr>
              <a:t>Liczba stacji AVIA</a:t>
            </a:r>
          </a:p>
          <a:p>
            <a:r>
              <a:rPr lang="en-GB" sz="1200" i="1" dirty="0">
                <a:solidFill>
                  <a:srgbClr val="44546A"/>
                </a:solidFill>
                <a:latin typeface="Helvetica" panose="020B0604020202020204" pitchFamily="34" charset="0"/>
                <a:ea typeface="Lato" panose="020F0502020204030203" pitchFamily="34" charset="0"/>
                <a:cs typeface="Helvetica" panose="020B0604020202020204" pitchFamily="34" charset="0"/>
              </a:rPr>
              <a:t>Number of AVIA stations</a:t>
            </a:r>
            <a:br>
              <a:rPr lang="pl-PL" sz="1800" dirty="0">
                <a:effectLst/>
                <a:latin typeface="Helvetica" panose="020B0604020202020204" pitchFamily="34" charset="0"/>
                <a:ea typeface="Lato" panose="020F0502020204030203" pitchFamily="34" charset="0"/>
                <a:cs typeface="Helvetica" panose="020B0604020202020204" pitchFamily="34" charset="0"/>
              </a:rPr>
            </a:br>
            <a:r>
              <a:rPr lang="pl-PL" sz="20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130</a:t>
            </a:r>
            <a:endParaRPr lang="pl-PL" sz="2000" dirty="0">
              <a:latin typeface="Helvetica" panose="020B0604020202020204" pitchFamily="34" charset="0"/>
              <a:cs typeface="Helvetica" panose="020B0604020202020204" pitchFamily="34" charset="0"/>
            </a:endParaRPr>
          </a:p>
        </p:txBody>
      </p:sp>
      <p:graphicFrame>
        <p:nvGraphicFramePr>
          <p:cNvPr id="78" name="Tabela 8">
            <a:extLst>
              <a:ext uri="{FF2B5EF4-FFF2-40B4-BE49-F238E27FC236}">
                <a16:creationId xmlns:a16="http://schemas.microsoft.com/office/drawing/2014/main" id="{1A588DC6-DC38-E81C-459C-97B8D4524A92}"/>
              </a:ext>
            </a:extLst>
          </p:cNvPr>
          <p:cNvGraphicFramePr>
            <a:graphicFrameLocks noGrp="1"/>
          </p:cNvGraphicFramePr>
          <p:nvPr>
            <p:extLst>
              <p:ext uri="{D42A27DB-BD31-4B8C-83A1-F6EECF244321}">
                <p14:modId xmlns:p14="http://schemas.microsoft.com/office/powerpoint/2010/main" val="1468069762"/>
              </p:ext>
            </p:extLst>
          </p:nvPr>
        </p:nvGraphicFramePr>
        <p:xfrm>
          <a:off x="334963" y="4849847"/>
          <a:ext cx="2878523" cy="1005253"/>
        </p:xfrm>
        <a:graphic>
          <a:graphicData uri="http://schemas.openxmlformats.org/drawingml/2006/table">
            <a:tbl>
              <a:tblPr firstRow="1" bandRow="1">
                <a:tableStyleId>{5C22544A-7EE6-4342-B048-85BDC9FD1C3A}</a:tableStyleId>
              </a:tblPr>
              <a:tblGrid>
                <a:gridCol w="2878523">
                  <a:extLst>
                    <a:ext uri="{9D8B030D-6E8A-4147-A177-3AD203B41FA5}">
                      <a16:colId xmlns:a16="http://schemas.microsoft.com/office/drawing/2014/main" val="160130244"/>
                    </a:ext>
                  </a:extLst>
                </a:gridCol>
              </a:tblGrid>
              <a:tr h="1005253">
                <a:tc>
                  <a:txBody>
                    <a:bodyPr/>
                    <a:lstStyle/>
                    <a:p>
                      <a:endParaRPr lang="pl-PL"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7975793"/>
                  </a:ext>
                </a:extLst>
              </a:tr>
            </a:tbl>
          </a:graphicData>
        </a:graphic>
      </p:graphicFrame>
      <p:sp>
        <p:nvSpPr>
          <p:cNvPr id="84" name="pole tekstowe 83">
            <a:extLst>
              <a:ext uri="{FF2B5EF4-FFF2-40B4-BE49-F238E27FC236}">
                <a16:creationId xmlns:a16="http://schemas.microsoft.com/office/drawing/2014/main" id="{129AF67D-F0B9-8DE1-89A1-D57CEEE117B2}"/>
              </a:ext>
            </a:extLst>
          </p:cNvPr>
          <p:cNvSpPr txBox="1"/>
          <p:nvPr/>
        </p:nvSpPr>
        <p:spPr>
          <a:xfrm>
            <a:off x="1237274" y="4929596"/>
            <a:ext cx="2013738" cy="907941"/>
          </a:xfrm>
          <a:prstGeom prst="rect">
            <a:avLst/>
          </a:prstGeom>
          <a:noFill/>
        </p:spPr>
        <p:txBody>
          <a:bodyPr wrap="square">
            <a:spAutoFit/>
          </a:bodyPr>
          <a:lstStyle/>
          <a:p>
            <a:r>
              <a:rPr lang="pl-PL" sz="1100" dirty="0">
                <a:solidFill>
                  <a:srgbClr val="44546A"/>
                </a:solidFill>
                <a:latin typeface="Helvetica" panose="020B0604020202020204" pitchFamily="34" charset="0"/>
                <a:ea typeface="Lato" panose="020F0502020204030203" pitchFamily="34" charset="0"/>
                <a:cs typeface="Helvetica" panose="020B0604020202020204" pitchFamily="34" charset="0"/>
              </a:rPr>
              <a:t>Wolumen sprzedaży paliw na stacjach własnych</a:t>
            </a:r>
          </a:p>
          <a:p>
            <a:r>
              <a:rPr lang="en-GB" sz="1100" i="1" dirty="0">
                <a:solidFill>
                  <a:srgbClr val="44546A"/>
                </a:solidFill>
                <a:latin typeface="Helvetica" panose="020B0604020202020204" pitchFamily="34" charset="0"/>
                <a:ea typeface="Lato" panose="020F0502020204030203" pitchFamily="34" charset="0"/>
                <a:cs typeface="Helvetica" panose="020B0604020202020204" pitchFamily="34" charset="0"/>
              </a:rPr>
              <a:t>Sales volume at own stations</a:t>
            </a:r>
            <a:br>
              <a:rPr lang="pl-PL" sz="1800" dirty="0">
                <a:effectLst/>
                <a:latin typeface="Helvetica" panose="020B0604020202020204" pitchFamily="34" charset="0"/>
                <a:ea typeface="Lato" panose="020F0502020204030203" pitchFamily="34" charset="0"/>
                <a:cs typeface="Helvetica" panose="020B0604020202020204" pitchFamily="34" charset="0"/>
              </a:rPr>
            </a:br>
            <a:r>
              <a:rPr lang="pl-PL" sz="2000" dirty="0">
                <a:solidFill>
                  <a:srgbClr val="E10000"/>
                </a:solidFill>
                <a:latin typeface="Helvetica" panose="020B0604020202020204" pitchFamily="34" charset="0"/>
                <a:ea typeface="Lato" panose="020F0502020204030203" pitchFamily="34" charset="0"/>
                <a:cs typeface="Helvetica" panose="020B0604020202020204" pitchFamily="34" charset="0"/>
              </a:rPr>
              <a:t>32 722 </a:t>
            </a:r>
            <a:r>
              <a:rPr lang="pl-PL" sz="18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m</a:t>
            </a:r>
            <a:r>
              <a:rPr lang="pl-PL" sz="1800" baseline="30000" dirty="0">
                <a:solidFill>
                  <a:srgbClr val="E10000"/>
                </a:solidFill>
                <a:effectLst/>
                <a:latin typeface="Helvetica" panose="020B0604020202020204" pitchFamily="34" charset="0"/>
                <a:ea typeface="Lato" panose="020F0502020204030203" pitchFamily="34" charset="0"/>
                <a:cs typeface="Helvetica" panose="020B0604020202020204" pitchFamily="34" charset="0"/>
              </a:rPr>
              <a:t>3</a:t>
            </a:r>
            <a:endParaRPr lang="pl-PL" sz="2000" dirty="0">
              <a:latin typeface="Helvetica" panose="020B0604020202020204" pitchFamily="34" charset="0"/>
              <a:cs typeface="Helvetica" panose="020B0604020202020204" pitchFamily="34" charset="0"/>
            </a:endParaRPr>
          </a:p>
        </p:txBody>
      </p:sp>
      <p:pic>
        <p:nvPicPr>
          <p:cNvPr id="85" name="Obraz 84">
            <a:extLst>
              <a:ext uri="{FF2B5EF4-FFF2-40B4-BE49-F238E27FC236}">
                <a16:creationId xmlns:a16="http://schemas.microsoft.com/office/drawing/2014/main" id="{79D9C187-A5D0-506E-1502-8BE2FC98845D}"/>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6107" y="5122838"/>
            <a:ext cx="457200" cy="429260"/>
          </a:xfrm>
          <a:prstGeom prst="rect">
            <a:avLst/>
          </a:prstGeom>
          <a:noFill/>
          <a:ln>
            <a:noFill/>
          </a:ln>
        </p:spPr>
      </p:pic>
      <p:pic>
        <p:nvPicPr>
          <p:cNvPr id="87" name="Obraz 86">
            <a:extLst>
              <a:ext uri="{FF2B5EF4-FFF2-40B4-BE49-F238E27FC236}">
                <a16:creationId xmlns:a16="http://schemas.microsoft.com/office/drawing/2014/main" id="{8F61DA6C-781B-7F25-F3EE-918251B17EE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320792" y="2560660"/>
            <a:ext cx="512445" cy="438150"/>
          </a:xfrm>
          <a:prstGeom prst="rect">
            <a:avLst/>
          </a:prstGeom>
          <a:noFill/>
          <a:ln>
            <a:noFill/>
          </a:ln>
        </p:spPr>
      </p:pic>
      <p:sp>
        <p:nvSpPr>
          <p:cNvPr id="6" name="Tytuł 2">
            <a:extLst>
              <a:ext uri="{FF2B5EF4-FFF2-40B4-BE49-F238E27FC236}">
                <a16:creationId xmlns:a16="http://schemas.microsoft.com/office/drawing/2014/main" id="{DB16308A-7CCA-5624-359F-87F2B6A357EE}"/>
              </a:ext>
            </a:extLst>
          </p:cNvPr>
          <p:cNvSpPr txBox="1">
            <a:spLocks/>
          </p:cNvSpPr>
          <p:nvPr/>
        </p:nvSpPr>
        <p:spPr>
          <a:xfrm>
            <a:off x="663963" y="526051"/>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dirty="0"/>
              <a:t>Q</a:t>
            </a:r>
            <a:r>
              <a:rPr lang="pl-PL" i="1" dirty="0"/>
              <a:t>1</a:t>
            </a:r>
            <a:r>
              <a:rPr lang="en-GB" i="1" dirty="0"/>
              <a:t> 202</a:t>
            </a:r>
            <a:r>
              <a:rPr lang="pl-PL" i="1" dirty="0"/>
              <a:t>4</a:t>
            </a:r>
            <a:r>
              <a:rPr lang="en-GB" i="1" dirty="0"/>
              <a:t>: KEY FINANCIAL AND OPERATIONAL DATA</a:t>
            </a:r>
          </a:p>
        </p:txBody>
      </p:sp>
      <p:sp>
        <p:nvSpPr>
          <p:cNvPr id="10" name="TextBox 36">
            <a:extLst>
              <a:ext uri="{FF2B5EF4-FFF2-40B4-BE49-F238E27FC236}">
                <a16:creationId xmlns:a16="http://schemas.microsoft.com/office/drawing/2014/main" id="{498E44D3-DB87-403C-642F-5CDBF3FD036D}"/>
              </a:ext>
            </a:extLst>
          </p:cNvPr>
          <p:cNvSpPr txBox="1"/>
          <p:nvPr/>
        </p:nvSpPr>
        <p:spPr>
          <a:xfrm>
            <a:off x="119063" y="6460899"/>
            <a:ext cx="11727912" cy="421400"/>
          </a:xfrm>
          <a:prstGeom prst="rect">
            <a:avLst/>
          </a:prstGeom>
        </p:spPr>
        <p:txBody>
          <a:bodyPr vert="horz" wrap="square" lIns="217490" tIns="108745" rIns="217490" bIns="108745" rtlCol="0">
            <a:spAutoFit/>
          </a:bodyPr>
          <a:lstStyle>
            <a:defPPr>
              <a:defRPr lang="pl-PL"/>
            </a:defPPr>
            <a:lvl1pPr indent="0"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sz="600" i="1" dirty="0">
                <a:solidFill>
                  <a:schemeClr val="bg1">
                    <a:lumMod val="65000"/>
                  </a:schemeClr>
                </a:solidFill>
                <a:latin typeface="Helvetica" panose="020B0604020202020204" pitchFamily="34" charset="0"/>
                <a:cs typeface="Helvetica" panose="020B0604020202020204" pitchFamily="34" charset="0"/>
              </a:rPr>
              <a:t>* EBITDA: Earnings Before Interest, Taxes, Depreciation and Amortization; ** Adjusted EBITDA, EBITDA (S): EBITDA adjusted for the impact of valuation of liquid and gaseous fuels reserves and other energy products, time shifts of costs and revenues related to liquid and gaseous fuels trade and other energy products, as well as other non-recurring events</a:t>
            </a:r>
            <a:r>
              <a:rPr lang="pl-PL" sz="600" i="1" dirty="0">
                <a:solidFill>
                  <a:schemeClr val="bg1">
                    <a:lumMod val="65000"/>
                  </a:schemeClr>
                </a:solidFill>
                <a:latin typeface="Helvetica" panose="020B0604020202020204" pitchFamily="34" charset="0"/>
                <a:cs typeface="Helvetica" panose="020B0604020202020204" pitchFamily="34" charset="0"/>
              </a:rPr>
              <a:t>; </a:t>
            </a:r>
            <a:endParaRPr lang="en-GB" sz="600" i="1" dirty="0">
              <a:solidFill>
                <a:schemeClr val="bg1">
                  <a:lumMod val="65000"/>
                </a:schemeClr>
              </a:solidFill>
              <a:latin typeface="Helvetica" panose="020B0604020202020204" pitchFamily="34" charset="0"/>
              <a:cs typeface="Helvetica" panose="020B0604020202020204" pitchFamily="34" charset="0"/>
            </a:endParaRPr>
          </a:p>
        </p:txBody>
      </p:sp>
      <p:sp>
        <p:nvSpPr>
          <p:cNvPr id="11" name="Subtitle 2">
            <a:extLst>
              <a:ext uri="{FF2B5EF4-FFF2-40B4-BE49-F238E27FC236}">
                <a16:creationId xmlns:a16="http://schemas.microsoft.com/office/drawing/2014/main" id="{AA70693C-E814-81E6-CACD-0D4452F88DA6}"/>
              </a:ext>
            </a:extLst>
          </p:cNvPr>
          <p:cNvSpPr txBox="1">
            <a:spLocks/>
          </p:cNvSpPr>
          <p:nvPr/>
        </p:nvSpPr>
        <p:spPr>
          <a:xfrm>
            <a:off x="6086463" y="3300593"/>
            <a:ext cx="5948375" cy="3251213"/>
          </a:xfrm>
          <a:prstGeom prst="rect">
            <a:avLst/>
          </a:prstGeom>
        </p:spPr>
        <p:txBody>
          <a:bodyPr wrap="square"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defTabSz="1087636" rtl="0" eaLnBrk="1" fontAlgn="auto" latinLnBrk="0" hangingPunct="1">
              <a:lnSpc>
                <a:spcPct val="100000"/>
              </a:lnSpc>
              <a:spcBef>
                <a:spcPts val="300"/>
              </a:spcBef>
              <a:spcAft>
                <a:spcPts val="0"/>
              </a:spcAft>
              <a:buClr>
                <a:srgbClr val="008000"/>
              </a:buClr>
              <a:buFont typeface="Wingdings" panose="05000000000000000000" pitchFamily="2" charset="2"/>
              <a:buChar char="ü"/>
              <a:defRPr/>
            </a:pPr>
            <a:r>
              <a:rPr lang="pl-PL" sz="1100" dirty="0">
                <a:solidFill>
                  <a:srgbClr val="44546A"/>
                </a:solidFill>
                <a:latin typeface="Helvetica" panose="020B0604020202020204" pitchFamily="34" charset="0"/>
                <a:cs typeface="Helvetica" panose="020B0604020202020204" pitchFamily="34" charset="0"/>
              </a:rPr>
              <a:t>Realizacja przyjętej w kwietniu Strategii Grupy UNIMOT na lata 2024-2028</a:t>
            </a:r>
            <a:br>
              <a:rPr lang="pl-PL" sz="1100" dirty="0">
                <a:solidFill>
                  <a:srgbClr val="44546A"/>
                </a:solidFill>
                <a:latin typeface="Helvetica" panose="020B0604020202020204" pitchFamily="34" charset="0"/>
                <a:cs typeface="Helvetica" panose="020B0604020202020204" pitchFamily="34" charset="0"/>
              </a:rPr>
            </a:br>
            <a:r>
              <a:rPr lang="en-US" sz="1100" i="1" dirty="0">
                <a:solidFill>
                  <a:srgbClr val="44546A"/>
                </a:solidFill>
                <a:latin typeface="Helvetica" panose="020B0604020202020204" pitchFamily="34" charset="0"/>
                <a:cs typeface="Helvetica" panose="020B0604020202020204" pitchFamily="34" charset="0"/>
              </a:rPr>
              <a:t>Implementation of the UNIMOT Group Strategy for 2024-2028 adopted in April </a:t>
            </a:r>
            <a:endParaRPr lang="pl-PL" sz="1100" i="1" dirty="0">
              <a:solidFill>
                <a:srgbClr val="44546A"/>
              </a:solidFill>
              <a:highlight>
                <a:srgbClr val="FFFF00"/>
              </a:highlight>
              <a:latin typeface="Helvetica" panose="020B0604020202020204" pitchFamily="34" charset="0"/>
              <a:cs typeface="Helvetica" panose="020B0604020202020204" pitchFamily="34" charset="0"/>
            </a:endParaRPr>
          </a:p>
          <a:p>
            <a:pPr marL="171450" indent="-171450" algn="just">
              <a:lnSpc>
                <a:spcPct val="100000"/>
              </a:lnSpc>
              <a:spcBef>
                <a:spcPts val="0"/>
              </a:spcBef>
              <a:buClr>
                <a:srgbClr val="008000"/>
              </a:buClr>
              <a:buFont typeface="Wingdings" panose="05000000000000000000" pitchFamily="2" charset="2"/>
              <a:buChar char="ü"/>
              <a:defRPr/>
            </a:pPr>
            <a:endParaRPr lang="pl-PL" sz="500" dirty="0">
              <a:solidFill>
                <a:srgbClr val="44546A"/>
              </a:solidFill>
              <a:latin typeface="Helvetica" panose="020B0604020202020204" pitchFamily="34" charset="0"/>
              <a:cs typeface="Helvetica" panose="020B0604020202020204" pitchFamily="34" charset="0"/>
            </a:endParaRPr>
          </a:p>
          <a:p>
            <a:pPr marL="171450" indent="-171450" algn="l">
              <a:lnSpc>
                <a:spcPct val="100000"/>
              </a:lnSpc>
              <a:spcBef>
                <a:spcPts val="0"/>
              </a:spcBef>
              <a:buClr>
                <a:srgbClr val="008000"/>
              </a:buClr>
              <a:buFont typeface="Wingdings" panose="05000000000000000000" pitchFamily="2" charset="2"/>
              <a:buChar char="ü"/>
              <a:defRPr/>
            </a:pPr>
            <a:r>
              <a:rPr lang="pl-PL" sz="1100" dirty="0">
                <a:solidFill>
                  <a:srgbClr val="44546A"/>
                </a:solidFill>
                <a:latin typeface="Helvetica" panose="020B0604020202020204" pitchFamily="34" charset="0"/>
                <a:cs typeface="Helvetica" panose="020B0604020202020204" pitchFamily="34" charset="0"/>
              </a:rPr>
              <a:t>Rozszerzenie oferty o paliwa o obniżonej emisyjności (HVO)</a:t>
            </a:r>
            <a:br>
              <a:rPr lang="pl-PL" sz="1100" dirty="0">
                <a:solidFill>
                  <a:srgbClr val="44546A"/>
                </a:solidFill>
                <a:latin typeface="Helvetica" panose="020B0604020202020204" pitchFamily="34" charset="0"/>
                <a:cs typeface="Helvetica" panose="020B0604020202020204" pitchFamily="34" charset="0"/>
              </a:rPr>
            </a:br>
            <a:r>
              <a:rPr lang="en-US" sz="1100" i="1" dirty="0">
                <a:solidFill>
                  <a:srgbClr val="44546A"/>
                </a:solidFill>
                <a:latin typeface="Helvetica" panose="020B0604020202020204" pitchFamily="34" charset="0"/>
                <a:cs typeface="Helvetica" panose="020B0604020202020204" pitchFamily="34" charset="0"/>
              </a:rPr>
              <a:t>Extension of the offer to include low-emission fuels (HVO)</a:t>
            </a:r>
            <a:endParaRPr lang="pl-PL" sz="1100" i="1" dirty="0">
              <a:solidFill>
                <a:srgbClr val="44546A"/>
              </a:solidFill>
              <a:latin typeface="Helvetica" panose="020B0604020202020204" pitchFamily="34" charset="0"/>
              <a:cs typeface="Helvetica" panose="020B0604020202020204" pitchFamily="34" charset="0"/>
            </a:endParaRPr>
          </a:p>
          <a:p>
            <a:pPr marL="171450" indent="-171450" algn="l">
              <a:lnSpc>
                <a:spcPct val="100000"/>
              </a:lnSpc>
              <a:spcBef>
                <a:spcPts val="0"/>
              </a:spcBef>
              <a:buClr>
                <a:srgbClr val="008000"/>
              </a:buClr>
              <a:buFont typeface="Wingdings" panose="05000000000000000000" pitchFamily="2" charset="2"/>
              <a:buChar char="ü"/>
              <a:defRPr/>
            </a:pPr>
            <a:endParaRPr lang="pl-PL" sz="500" i="1" dirty="0">
              <a:solidFill>
                <a:srgbClr val="44546A"/>
              </a:solidFill>
              <a:highlight>
                <a:srgbClr val="FFFF00"/>
              </a:highlight>
              <a:latin typeface="Helvetica" panose="020B0604020202020204" pitchFamily="34" charset="0"/>
              <a:cs typeface="Helvetica" panose="020B0604020202020204" pitchFamily="34" charset="0"/>
            </a:endParaRPr>
          </a:p>
          <a:p>
            <a:pPr marL="171450" indent="-171450" algn="l">
              <a:lnSpc>
                <a:spcPct val="100000"/>
              </a:lnSpc>
              <a:spcBef>
                <a:spcPts val="0"/>
              </a:spcBef>
              <a:buClr>
                <a:srgbClr val="008000"/>
              </a:buClr>
              <a:buFont typeface="Wingdings" panose="05000000000000000000" pitchFamily="2" charset="2"/>
              <a:buChar char="ü"/>
              <a:defRPr/>
            </a:pPr>
            <a:r>
              <a:rPr lang="pl-PL" sz="1100" dirty="0">
                <a:solidFill>
                  <a:srgbClr val="44546A"/>
                </a:solidFill>
                <a:latin typeface="Helvetica" panose="020B0604020202020204" pitchFamily="34" charset="0"/>
                <a:cs typeface="Helvetica" panose="020B0604020202020204" pitchFamily="34" charset="0"/>
              </a:rPr>
              <a:t>Rozpoczęcie obrotu paliwem żeglugowym i lotniczym oraz podpisanie z </a:t>
            </a:r>
            <a:r>
              <a:rPr lang="pl-PL" sz="1100" dirty="0" err="1">
                <a:solidFill>
                  <a:srgbClr val="44546A"/>
                </a:solidFill>
                <a:latin typeface="Helvetica" panose="020B0604020202020204" pitchFamily="34" charset="0"/>
                <a:cs typeface="Helvetica" panose="020B0604020202020204" pitchFamily="34" charset="0"/>
              </a:rPr>
              <a:t>Peninsula</a:t>
            </a:r>
            <a:r>
              <a:rPr lang="pl-PL" sz="1100" dirty="0">
                <a:solidFill>
                  <a:srgbClr val="44546A"/>
                </a:solidFill>
                <a:latin typeface="Helvetica" panose="020B0604020202020204" pitchFamily="34" charset="0"/>
                <a:cs typeface="Helvetica" panose="020B0604020202020204" pitchFamily="34" charset="0"/>
              </a:rPr>
              <a:t> Petroleum Limited listu intencyjnego w sprawie współpracy w zakresie fizycznych dostaw paliwa żeglugowego w polskich portach</a:t>
            </a:r>
            <a:br>
              <a:rPr lang="pl-PL" sz="1100" dirty="0">
                <a:solidFill>
                  <a:srgbClr val="44546A"/>
                </a:solidFill>
                <a:latin typeface="Helvetica" panose="020B0604020202020204" pitchFamily="34" charset="0"/>
                <a:cs typeface="Helvetica" panose="020B0604020202020204" pitchFamily="34" charset="0"/>
              </a:rPr>
            </a:br>
            <a:r>
              <a:rPr lang="en-US" sz="1100" i="1" dirty="0">
                <a:solidFill>
                  <a:srgbClr val="44546A"/>
                </a:solidFill>
                <a:latin typeface="Helvetica" panose="020B0604020202020204" pitchFamily="34" charset="0"/>
                <a:cs typeface="Helvetica" panose="020B0604020202020204" pitchFamily="34" charset="0"/>
              </a:rPr>
              <a:t>Commencement of trading in marine and aviation fuel and signing a letter of intent with Peninsula Petroleum Limited regarding cooperation in the field of physical deliveries of marine fuel in Polish ports</a:t>
            </a:r>
            <a:endParaRPr lang="pl-PL" sz="1100" i="1" dirty="0">
              <a:solidFill>
                <a:srgbClr val="44546A"/>
              </a:solidFill>
              <a:latin typeface="Helvetica" panose="020B0604020202020204" pitchFamily="34" charset="0"/>
              <a:cs typeface="Helvetica" panose="020B0604020202020204" pitchFamily="34" charset="0"/>
            </a:endParaRPr>
          </a:p>
          <a:p>
            <a:pPr marL="171450" indent="-171450" algn="l">
              <a:lnSpc>
                <a:spcPct val="100000"/>
              </a:lnSpc>
              <a:spcBef>
                <a:spcPts val="0"/>
              </a:spcBef>
              <a:buClr>
                <a:srgbClr val="008000"/>
              </a:buClr>
              <a:buFont typeface="Wingdings" panose="05000000000000000000" pitchFamily="2" charset="2"/>
              <a:buChar char="ü"/>
              <a:defRPr/>
            </a:pPr>
            <a:endParaRPr lang="pl-PL" sz="500" i="1" dirty="0">
              <a:solidFill>
                <a:srgbClr val="44546A"/>
              </a:solidFill>
              <a:latin typeface="Helvetica" panose="020B0604020202020204" pitchFamily="34" charset="0"/>
              <a:cs typeface="Helvetica" panose="020B0604020202020204" pitchFamily="34" charset="0"/>
            </a:endParaRPr>
          </a:p>
          <a:p>
            <a:pPr marL="171450" indent="-171450" algn="l">
              <a:lnSpc>
                <a:spcPct val="100000"/>
              </a:lnSpc>
              <a:spcBef>
                <a:spcPts val="0"/>
              </a:spcBef>
              <a:buClr>
                <a:srgbClr val="008000"/>
              </a:buClr>
              <a:buFont typeface="Wingdings" panose="05000000000000000000" pitchFamily="2" charset="2"/>
              <a:buChar char="ü"/>
              <a:defRPr/>
            </a:pPr>
            <a:r>
              <a:rPr lang="pl-PL" sz="1100" dirty="0">
                <a:solidFill>
                  <a:srgbClr val="44546A"/>
                </a:solidFill>
                <a:latin typeface="Helvetica" panose="020B0604020202020204" pitchFamily="34" charset="0"/>
                <a:cs typeface="Helvetica" panose="020B0604020202020204" pitchFamily="34" charset="0"/>
              </a:rPr>
              <a:t>Podpisanie umowy na przeładunku i magazynowania gazu LPG w terminalu w Niemczech (wolumen około 8 tys. ton) oraz planowanie podpisania umowy na magazynowanie oleju napędowego (wolumen 78 tys. m3)</a:t>
            </a:r>
            <a:br>
              <a:rPr lang="pl-PL" sz="1100" dirty="0">
                <a:solidFill>
                  <a:srgbClr val="44546A"/>
                </a:solidFill>
                <a:latin typeface="Helvetica" panose="020B0604020202020204" pitchFamily="34" charset="0"/>
                <a:cs typeface="Helvetica" panose="020B0604020202020204" pitchFamily="34" charset="0"/>
              </a:rPr>
            </a:br>
            <a:r>
              <a:rPr lang="en-US" sz="1100" i="1" dirty="0">
                <a:solidFill>
                  <a:srgbClr val="44546A"/>
                </a:solidFill>
                <a:latin typeface="Helvetica" panose="020B0604020202020204" pitchFamily="34" charset="0"/>
                <a:cs typeface="Helvetica" panose="020B0604020202020204" pitchFamily="34" charset="0"/>
              </a:rPr>
              <a:t>Signing a contract for handling and storing of LPG in a terminal in Germany (volume of approximately 8 thousand tons) and planning to sign a contract for the storage of diesel oil (volume of 78 thousand m3)</a:t>
            </a:r>
            <a:endParaRPr lang="pl-PL" sz="1100" i="1" dirty="0">
              <a:solidFill>
                <a:srgbClr val="44546A"/>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584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55110B1A-DDD1-49DD-B7DD-F5C03C730F24}"/>
              </a:ext>
            </a:extLst>
          </p:cNvPr>
          <p:cNvSpPr>
            <a:spLocks noGrp="1"/>
          </p:cNvSpPr>
          <p:nvPr>
            <p:ph type="sldNum" sz="quarter" idx="12"/>
          </p:nvPr>
        </p:nvSpPr>
        <p:spPr/>
        <p:txBody>
          <a:bodyPr/>
          <a:lstStyle/>
          <a:p>
            <a:fld id="{0CFB07CD-79C9-B141-B626-E75E2D2ABC36}" type="slidenum">
              <a:rPr lang="pl-PL" smtClean="0"/>
              <a:pPr/>
              <a:t>30</a:t>
            </a:fld>
            <a:endParaRPr lang="pl-PL"/>
          </a:p>
        </p:txBody>
      </p:sp>
      <p:sp>
        <p:nvSpPr>
          <p:cNvPr id="3" name="Tytuł 2">
            <a:extLst>
              <a:ext uri="{FF2B5EF4-FFF2-40B4-BE49-F238E27FC236}">
                <a16:creationId xmlns:a16="http://schemas.microsoft.com/office/drawing/2014/main" id="{59D1C94F-2ED5-4A18-A524-DCBE62B18B2A}"/>
              </a:ext>
            </a:extLst>
          </p:cNvPr>
          <p:cNvSpPr>
            <a:spLocks noGrp="1"/>
          </p:cNvSpPr>
          <p:nvPr>
            <p:ph type="title"/>
          </p:nvPr>
        </p:nvSpPr>
        <p:spPr/>
        <p:txBody>
          <a:bodyPr>
            <a:normAutofit/>
          </a:bodyPr>
          <a:lstStyle/>
          <a:p>
            <a:r>
              <a:rPr lang="pl-PL" dirty="0"/>
              <a:t>SŁOWNICZEK / </a:t>
            </a:r>
            <a:r>
              <a:rPr lang="pl-PL" i="1" dirty="0"/>
              <a:t>DICTIONARY</a:t>
            </a:r>
          </a:p>
        </p:txBody>
      </p:sp>
      <p:sp>
        <p:nvSpPr>
          <p:cNvPr id="4" name="Subtitle 2">
            <a:extLst>
              <a:ext uri="{FF2B5EF4-FFF2-40B4-BE49-F238E27FC236}">
                <a16:creationId xmlns:a16="http://schemas.microsoft.com/office/drawing/2014/main" id="{D8BB9526-86A5-4096-8C2B-4A4AE5F2EC96}"/>
              </a:ext>
            </a:extLst>
          </p:cNvPr>
          <p:cNvSpPr txBox="1">
            <a:spLocks/>
          </p:cNvSpPr>
          <p:nvPr/>
        </p:nvSpPr>
        <p:spPr>
          <a:xfrm>
            <a:off x="240952" y="597154"/>
            <a:ext cx="5855048" cy="638655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14000"/>
              </a:lnSpc>
              <a:spcBef>
                <a:spcPts val="400"/>
              </a:spcBef>
              <a:spcAft>
                <a:spcPts val="400"/>
              </a:spcAft>
            </a:pPr>
            <a:r>
              <a:rPr lang="pl-PL" sz="900" b="1" dirty="0" err="1">
                <a:solidFill>
                  <a:srgbClr val="E10000"/>
                </a:solidFill>
                <a:latin typeface="Helvetica Neue" charset="0"/>
                <a:ea typeface="Helvetica Neue" charset="0"/>
                <a:cs typeface="Helvetica Neue" charset="0"/>
              </a:rPr>
              <a:t>Blending</a:t>
            </a:r>
            <a:r>
              <a:rPr lang="pl-PL" sz="900" b="1" dirty="0">
                <a:solidFill>
                  <a:srgbClr val="E10000"/>
                </a:solidFill>
                <a:latin typeface="Helvetica Neue" charset="0"/>
                <a:ea typeface="Helvetica Neue" charset="0"/>
                <a:cs typeface="Helvetica Neue" charset="0"/>
              </a:rPr>
              <a:t> biopaliw </a:t>
            </a:r>
            <a:r>
              <a:rPr lang="pl-PL" sz="900" dirty="0">
                <a:solidFill>
                  <a:srgbClr val="44546A"/>
                </a:solidFill>
                <a:latin typeface="Helvetica Neue" charset="0"/>
                <a:ea typeface="Helvetica Neue" charset="0"/>
                <a:cs typeface="Helvetica Neue" charset="0"/>
              </a:rPr>
              <a:t>– fizyczne mieszanie paliw pochodzenia kopalnego z biokomponentami pochodzącymi z przetwórstwa biomasy. Od 2017 r. </a:t>
            </a:r>
            <a:r>
              <a:rPr lang="pl-PL" sz="900" dirty="0" err="1">
                <a:solidFill>
                  <a:srgbClr val="44546A"/>
                </a:solidFill>
                <a:latin typeface="Helvetica Neue" charset="0"/>
                <a:ea typeface="Helvetica Neue" charset="0"/>
                <a:cs typeface="Helvetica Neue" charset="0"/>
              </a:rPr>
              <a:t>bioblending</a:t>
            </a:r>
            <a:r>
              <a:rPr lang="pl-PL" sz="900" dirty="0">
                <a:solidFill>
                  <a:srgbClr val="44546A"/>
                </a:solidFill>
                <a:latin typeface="Helvetica Neue" charset="0"/>
                <a:ea typeface="Helvetica Neue" charset="0"/>
                <a:cs typeface="Helvetica Neue" charset="0"/>
              </a:rPr>
              <a:t> jest obowiązkowym sposobem na częściowe wykonanie Narodowego Celu Wskaźnikowego. </a:t>
            </a:r>
          </a:p>
          <a:p>
            <a:pPr algn="just">
              <a:lnSpc>
                <a:spcPct val="114000"/>
              </a:lnSpc>
              <a:spcBef>
                <a:spcPts val="400"/>
              </a:spcBef>
              <a:spcAft>
                <a:spcPts val="400"/>
              </a:spcAft>
            </a:pPr>
            <a:r>
              <a:rPr lang="pl-PL" sz="900" b="1" dirty="0">
                <a:solidFill>
                  <a:srgbClr val="E10000"/>
                </a:solidFill>
                <a:latin typeface="Helvetica Neue" charset="0"/>
                <a:ea typeface="Helvetica Neue" charset="0"/>
                <a:cs typeface="Helvetica Neue" charset="0"/>
              </a:rPr>
              <a:t>EBITDA</a:t>
            </a:r>
            <a:r>
              <a:rPr lang="pl-PL" sz="900" dirty="0">
                <a:solidFill>
                  <a:srgbClr val="44546A"/>
                </a:solidFill>
                <a:latin typeface="Helvetica Neue" charset="0"/>
                <a:ea typeface="Helvetica Neue" charset="0"/>
                <a:cs typeface="Helvetica Neue" charset="0"/>
              </a:rPr>
              <a:t> – zysk przed odliczeniem odsetek, podatków, deprecjacją i amortyzacją (ang. </a:t>
            </a:r>
            <a:r>
              <a:rPr lang="pl-PL" sz="900" dirty="0" err="1">
                <a:solidFill>
                  <a:srgbClr val="44546A"/>
                </a:solidFill>
                <a:latin typeface="Helvetica Neue" charset="0"/>
                <a:ea typeface="Helvetica Neue" charset="0"/>
                <a:cs typeface="Helvetica Neue" charset="0"/>
              </a:rPr>
              <a:t>Earnings</a:t>
            </a:r>
            <a:r>
              <a:rPr lang="pl-PL" sz="900" dirty="0">
                <a:solidFill>
                  <a:srgbClr val="44546A"/>
                </a:solidFill>
                <a:latin typeface="Helvetica Neue" charset="0"/>
                <a:ea typeface="Helvetica Neue" charset="0"/>
                <a:cs typeface="Helvetica Neue" charset="0"/>
              </a:rPr>
              <a:t> </a:t>
            </a:r>
            <a:r>
              <a:rPr lang="pl-PL" sz="900" dirty="0" err="1">
                <a:solidFill>
                  <a:srgbClr val="44546A"/>
                </a:solidFill>
                <a:latin typeface="Helvetica Neue" charset="0"/>
                <a:ea typeface="Helvetica Neue" charset="0"/>
                <a:cs typeface="Helvetica Neue" charset="0"/>
              </a:rPr>
              <a:t>Before</a:t>
            </a:r>
            <a:r>
              <a:rPr lang="pl-PL" sz="900" dirty="0">
                <a:solidFill>
                  <a:srgbClr val="44546A"/>
                </a:solidFill>
                <a:latin typeface="Helvetica Neue" charset="0"/>
                <a:ea typeface="Helvetica Neue" charset="0"/>
                <a:cs typeface="Helvetica Neue" charset="0"/>
              </a:rPr>
              <a:t> </a:t>
            </a:r>
            <a:r>
              <a:rPr lang="pl-PL" sz="900" dirty="0" err="1">
                <a:solidFill>
                  <a:srgbClr val="44546A"/>
                </a:solidFill>
                <a:latin typeface="Helvetica Neue" charset="0"/>
                <a:ea typeface="Helvetica Neue" charset="0"/>
                <a:cs typeface="Helvetica Neue" charset="0"/>
              </a:rPr>
              <a:t>Interest</a:t>
            </a:r>
            <a:r>
              <a:rPr lang="pl-PL" sz="900" dirty="0">
                <a:solidFill>
                  <a:srgbClr val="44546A"/>
                </a:solidFill>
                <a:latin typeface="Helvetica Neue" charset="0"/>
                <a:ea typeface="Helvetica Neue" charset="0"/>
                <a:cs typeface="Helvetica Neue" charset="0"/>
              </a:rPr>
              <a:t>, </a:t>
            </a:r>
            <a:r>
              <a:rPr lang="pl-PL" sz="900" dirty="0" err="1">
                <a:solidFill>
                  <a:srgbClr val="44546A"/>
                </a:solidFill>
                <a:latin typeface="Helvetica Neue" charset="0"/>
                <a:ea typeface="Helvetica Neue" charset="0"/>
                <a:cs typeface="Helvetica Neue" charset="0"/>
              </a:rPr>
              <a:t>Taxes</a:t>
            </a:r>
            <a:r>
              <a:rPr lang="pl-PL" sz="900" dirty="0">
                <a:solidFill>
                  <a:srgbClr val="44546A"/>
                </a:solidFill>
                <a:latin typeface="Helvetica Neue" charset="0"/>
                <a:ea typeface="Helvetica Neue" charset="0"/>
                <a:cs typeface="Helvetica Neue" charset="0"/>
              </a:rPr>
              <a:t>, </a:t>
            </a:r>
            <a:r>
              <a:rPr lang="pl-PL" sz="900" dirty="0" err="1">
                <a:solidFill>
                  <a:srgbClr val="44546A"/>
                </a:solidFill>
                <a:latin typeface="Helvetica Neue" charset="0"/>
                <a:ea typeface="Helvetica Neue" charset="0"/>
                <a:cs typeface="Helvetica Neue" charset="0"/>
              </a:rPr>
              <a:t>Depreciation</a:t>
            </a:r>
            <a:r>
              <a:rPr lang="pl-PL" sz="900" dirty="0">
                <a:solidFill>
                  <a:srgbClr val="44546A"/>
                </a:solidFill>
                <a:latin typeface="Helvetica Neue" charset="0"/>
                <a:ea typeface="Helvetica Neue" charset="0"/>
                <a:cs typeface="Helvetica Neue" charset="0"/>
              </a:rPr>
              <a:t> and </a:t>
            </a:r>
            <a:r>
              <a:rPr lang="pl-PL" sz="900" dirty="0" err="1">
                <a:solidFill>
                  <a:srgbClr val="44546A"/>
                </a:solidFill>
                <a:latin typeface="Helvetica Neue" charset="0"/>
                <a:ea typeface="Helvetica Neue" charset="0"/>
                <a:cs typeface="Helvetica Neue" charset="0"/>
              </a:rPr>
              <a:t>Amortization</a:t>
            </a:r>
            <a:r>
              <a:rPr lang="pl-PL" sz="900" dirty="0">
                <a:solidFill>
                  <a:srgbClr val="44546A"/>
                </a:solidFill>
                <a:latin typeface="Helvetica Neue" charset="0"/>
                <a:ea typeface="Helvetica Neue" charset="0"/>
                <a:cs typeface="Helvetica Neue" charset="0"/>
              </a:rPr>
              <a:t>).</a:t>
            </a:r>
          </a:p>
          <a:p>
            <a:pPr algn="just">
              <a:lnSpc>
                <a:spcPct val="114000"/>
              </a:lnSpc>
              <a:spcBef>
                <a:spcPts val="400"/>
              </a:spcBef>
              <a:spcAft>
                <a:spcPts val="400"/>
              </a:spcAft>
            </a:pPr>
            <a:r>
              <a:rPr lang="pl-PL" sz="900" b="1" dirty="0">
                <a:solidFill>
                  <a:srgbClr val="E10000"/>
                </a:solidFill>
                <a:latin typeface="Helvetica Neue" charset="0"/>
                <a:ea typeface="Helvetica Neue" charset="0"/>
                <a:cs typeface="Helvetica Neue" charset="0"/>
              </a:rPr>
              <a:t>EBITDA skorygowana, EBITDA (S) </a:t>
            </a:r>
            <a:r>
              <a:rPr lang="pl-PL" sz="900" dirty="0">
                <a:solidFill>
                  <a:srgbClr val="44546A"/>
                </a:solidFill>
                <a:latin typeface="Helvetica Neue" charset="0"/>
                <a:ea typeface="Helvetica Neue" charset="0"/>
                <a:cs typeface="Helvetica Neue" charset="0"/>
              </a:rPr>
              <a:t>– wartość EBITDA skorygowana o zdarzenia jednorazowe oraz pozycje mające charakter niepieniężny (w przypadku UNIMOT to np. wycena zapasów, przesunięcia kosztów, rezerwy)</a:t>
            </a:r>
          </a:p>
          <a:p>
            <a:pPr algn="just">
              <a:lnSpc>
                <a:spcPct val="114000"/>
              </a:lnSpc>
              <a:spcBef>
                <a:spcPts val="400"/>
              </a:spcBef>
              <a:spcAft>
                <a:spcPts val="400"/>
              </a:spcAft>
            </a:pPr>
            <a:r>
              <a:rPr lang="pl-PL" sz="900" b="1" dirty="0" err="1">
                <a:solidFill>
                  <a:srgbClr val="E10000"/>
                </a:solidFill>
                <a:latin typeface="Helvetica Neue" charset="0"/>
                <a:ea typeface="Helvetica Neue" charset="0"/>
                <a:cs typeface="Helvetica Neue" charset="0"/>
              </a:rPr>
              <a:t>Hedging</a:t>
            </a:r>
            <a:r>
              <a:rPr lang="pl-PL" sz="900" b="1" dirty="0">
                <a:solidFill>
                  <a:srgbClr val="E10000"/>
                </a:solidFill>
                <a:latin typeface="Helvetica Neue" charset="0"/>
                <a:ea typeface="Helvetica Neue" charset="0"/>
                <a:cs typeface="Helvetica Neue" charset="0"/>
              </a:rPr>
              <a:t> </a:t>
            </a:r>
            <a:r>
              <a:rPr lang="pl-PL" sz="900" dirty="0">
                <a:solidFill>
                  <a:srgbClr val="44546A"/>
                </a:solidFill>
                <a:latin typeface="Helvetica Neue" charset="0"/>
                <a:ea typeface="Helvetica Neue" charset="0"/>
                <a:cs typeface="Helvetica Neue" charset="0"/>
              </a:rPr>
              <a:t>– strategia zabezpieczająca przed niekorzystnymi zmianami cen produktów, walut lub papierów wartościowych. UNIMOT wykorzystuje </a:t>
            </a:r>
            <a:r>
              <a:rPr lang="pl-PL" sz="900" dirty="0" err="1">
                <a:solidFill>
                  <a:srgbClr val="44546A"/>
                </a:solidFill>
                <a:latin typeface="Helvetica Neue" charset="0"/>
                <a:ea typeface="Helvetica Neue" charset="0"/>
                <a:cs typeface="Helvetica Neue" charset="0"/>
              </a:rPr>
              <a:t>hedging</a:t>
            </a:r>
            <a:r>
              <a:rPr lang="pl-PL" sz="900" dirty="0">
                <a:solidFill>
                  <a:srgbClr val="44546A"/>
                </a:solidFill>
                <a:latin typeface="Helvetica Neue" charset="0"/>
                <a:ea typeface="Helvetica Neue" charset="0"/>
                <a:cs typeface="Helvetica Neue" charset="0"/>
              </a:rPr>
              <a:t> do zabezpieczania się przed zmianami cen oleju napędowego, gazu ziemnego, energii elektrycznej oraz walut (głownie USD).</a:t>
            </a:r>
          </a:p>
          <a:p>
            <a:pPr algn="just">
              <a:lnSpc>
                <a:spcPct val="114000"/>
              </a:lnSpc>
              <a:spcBef>
                <a:spcPts val="400"/>
              </a:spcBef>
              <a:spcAft>
                <a:spcPts val="400"/>
              </a:spcAft>
            </a:pPr>
            <a:r>
              <a:rPr lang="pl-PL" sz="900" b="1" dirty="0">
                <a:solidFill>
                  <a:srgbClr val="E10000"/>
                </a:solidFill>
                <a:latin typeface="Helvetica Neue" charset="0"/>
                <a:ea typeface="Helvetica Neue" charset="0"/>
                <a:cs typeface="Helvetica Neue" charset="0"/>
              </a:rPr>
              <a:t>Marża detaliczna </a:t>
            </a:r>
            <a:r>
              <a:rPr lang="pl-PL" sz="900" dirty="0">
                <a:solidFill>
                  <a:srgbClr val="44546A"/>
                </a:solidFill>
                <a:latin typeface="Helvetica Neue" charset="0"/>
                <a:ea typeface="Helvetica Neue" charset="0"/>
                <a:cs typeface="Helvetica Neue" charset="0"/>
              </a:rPr>
              <a:t>– różnica pomiędzy ceną hurtową a detaliczną. W związku z tym, że UNIMOT rozwija sieć stacji paliw w systemie franczyzowym, marża detaliczna uzyskiwana jest jedynie na stacjach własnych spółki.</a:t>
            </a:r>
          </a:p>
          <a:p>
            <a:pPr algn="just">
              <a:lnSpc>
                <a:spcPct val="114000"/>
              </a:lnSpc>
              <a:spcBef>
                <a:spcPts val="400"/>
              </a:spcBef>
              <a:spcAft>
                <a:spcPts val="400"/>
              </a:spcAft>
            </a:pPr>
            <a:r>
              <a:rPr lang="pl-PL" sz="900" b="1" dirty="0">
                <a:solidFill>
                  <a:srgbClr val="E10000"/>
                </a:solidFill>
                <a:latin typeface="Helvetica Neue" charset="0"/>
                <a:ea typeface="Helvetica Neue" charset="0"/>
                <a:cs typeface="Helvetica Neue" charset="0"/>
              </a:rPr>
              <a:t>Marża hurtowa </a:t>
            </a:r>
            <a:r>
              <a:rPr lang="pl-PL" sz="900" dirty="0">
                <a:solidFill>
                  <a:srgbClr val="44546A"/>
                </a:solidFill>
                <a:latin typeface="Helvetica Neue" charset="0"/>
                <a:ea typeface="Helvetica Neue" charset="0"/>
                <a:cs typeface="Helvetica Neue" charset="0"/>
              </a:rPr>
              <a:t>– różnica pomiędzy ceną zbytu, a ceną pozyskania towaru do sprzedaży. Marża hurtowa to wartość jaką UNIMOT generuje na sprzedaży paliw po potrąceniu kosztów związanych z dostępnością towaru do sprzedaży (m.in. kosztów samego towaru, jego transportu, wykonania NCW, kosztów magazynowania).</a:t>
            </a:r>
          </a:p>
          <a:p>
            <a:pPr algn="just">
              <a:lnSpc>
                <a:spcPct val="114000"/>
              </a:lnSpc>
              <a:spcBef>
                <a:spcPts val="400"/>
              </a:spcBef>
              <a:spcAft>
                <a:spcPts val="400"/>
              </a:spcAft>
            </a:pPr>
            <a:r>
              <a:rPr lang="pl-PL" sz="900" b="1" dirty="0">
                <a:solidFill>
                  <a:srgbClr val="E10000"/>
                </a:solidFill>
                <a:latin typeface="Helvetica Neue" charset="0"/>
                <a:ea typeface="Helvetica Neue" charset="0"/>
                <a:cs typeface="Helvetica Neue" charset="0"/>
              </a:rPr>
              <a:t>Narodowy Cel Wskaźnikowy (NCW) </a:t>
            </a:r>
            <a:r>
              <a:rPr lang="pl-PL" sz="900" dirty="0">
                <a:solidFill>
                  <a:srgbClr val="44546A"/>
                </a:solidFill>
                <a:latin typeface="Helvetica Neue" charset="0"/>
                <a:ea typeface="Helvetica Neue" charset="0"/>
                <a:cs typeface="Helvetica Neue" charset="0"/>
              </a:rPr>
              <a:t>– obowiązek wprowadzania na rynek paliw transportowych ze źródeł odnawialnych (biokomponentów/biopaliw).</a:t>
            </a:r>
          </a:p>
          <a:p>
            <a:pPr algn="just">
              <a:lnSpc>
                <a:spcPct val="114000"/>
              </a:lnSpc>
              <a:spcBef>
                <a:spcPts val="400"/>
              </a:spcBef>
              <a:spcAft>
                <a:spcPts val="400"/>
              </a:spcAft>
            </a:pPr>
            <a:r>
              <a:rPr lang="pl-PL" sz="900" b="1" dirty="0">
                <a:solidFill>
                  <a:srgbClr val="E10000"/>
                </a:solidFill>
                <a:latin typeface="Helvetica Neue" charset="0"/>
                <a:ea typeface="Helvetica Neue" charset="0"/>
                <a:cs typeface="Helvetica Neue" charset="0"/>
              </a:rPr>
              <a:t>Opłata emisyjna </a:t>
            </a:r>
            <a:r>
              <a:rPr lang="pl-PL" sz="900" dirty="0">
                <a:solidFill>
                  <a:srgbClr val="44546A"/>
                </a:solidFill>
                <a:latin typeface="Helvetica Neue" charset="0"/>
                <a:ea typeface="Helvetica Neue" charset="0"/>
                <a:cs typeface="Helvetica Neue" charset="0"/>
              </a:rPr>
              <a:t>– opłata w wysokości 8 gr od każdego litra benzyny i oleju napędowego nałożona na podmioty sprzedające paliwa na terenie Polski. Opłata obowiązuje od 2019 r., a pobierane środki zostaną przeznaczone na nowoutworzony Fundusz Niskoemisyjnego Transportu.</a:t>
            </a:r>
          </a:p>
          <a:p>
            <a:pPr algn="just">
              <a:lnSpc>
                <a:spcPct val="114000"/>
              </a:lnSpc>
              <a:spcBef>
                <a:spcPts val="400"/>
              </a:spcBef>
              <a:spcAft>
                <a:spcPts val="400"/>
              </a:spcAft>
            </a:pPr>
            <a:r>
              <a:rPr lang="pl-PL" sz="900" b="1" dirty="0">
                <a:solidFill>
                  <a:srgbClr val="E10000"/>
                </a:solidFill>
                <a:latin typeface="Helvetica Neue" charset="0"/>
                <a:ea typeface="Helvetica Neue" charset="0"/>
                <a:cs typeface="Helvetica Neue" charset="0"/>
              </a:rPr>
              <a:t>Paliwo B100 </a:t>
            </a:r>
            <a:r>
              <a:rPr lang="pl-PL" sz="900" dirty="0">
                <a:solidFill>
                  <a:srgbClr val="44546A"/>
                </a:solidFill>
                <a:latin typeface="Helvetica Neue" charset="0"/>
                <a:ea typeface="Helvetica Neue" charset="0"/>
                <a:cs typeface="Helvetica Neue" charset="0"/>
              </a:rPr>
              <a:t>– ester metylowy stosowany jako samoistne paliwo do silników z zapłonem samoczynnym.</a:t>
            </a:r>
          </a:p>
          <a:p>
            <a:pPr algn="just">
              <a:lnSpc>
                <a:spcPct val="114000"/>
              </a:lnSpc>
              <a:spcBef>
                <a:spcPts val="400"/>
              </a:spcBef>
              <a:spcAft>
                <a:spcPts val="400"/>
              </a:spcAft>
            </a:pPr>
            <a:r>
              <a:rPr lang="pl-PL" sz="900" b="1" dirty="0" err="1">
                <a:solidFill>
                  <a:srgbClr val="E10000"/>
                </a:solidFill>
                <a:latin typeface="Helvetica Neue" charset="0"/>
                <a:ea typeface="Helvetica Neue" charset="0"/>
                <a:cs typeface="Helvetica Neue" charset="0"/>
              </a:rPr>
              <a:t>Platts</a:t>
            </a:r>
            <a:r>
              <a:rPr lang="pl-PL" sz="900" b="1" dirty="0">
                <a:solidFill>
                  <a:srgbClr val="E10000"/>
                </a:solidFill>
                <a:latin typeface="Helvetica Neue" charset="0"/>
                <a:ea typeface="Helvetica Neue" charset="0"/>
                <a:cs typeface="Helvetica Neue" charset="0"/>
              </a:rPr>
              <a:t> ARA </a:t>
            </a:r>
            <a:r>
              <a:rPr lang="pl-PL" sz="900" dirty="0">
                <a:solidFill>
                  <a:srgbClr val="44546A"/>
                </a:solidFill>
                <a:latin typeface="Helvetica Neue" charset="0"/>
                <a:ea typeface="Helvetica Neue" charset="0"/>
                <a:cs typeface="Helvetica Neue" charset="0"/>
              </a:rPr>
              <a:t>– ceny referencyjne dla paliw  w transakcjach natychmiastowych zbierane i publikowane codziennie przez agencję </a:t>
            </a:r>
            <a:r>
              <a:rPr lang="pl-PL" sz="900" dirty="0" err="1">
                <a:solidFill>
                  <a:srgbClr val="44546A"/>
                </a:solidFill>
                <a:latin typeface="Helvetica Neue" charset="0"/>
                <a:ea typeface="Helvetica Neue" charset="0"/>
                <a:cs typeface="Helvetica Neue" charset="0"/>
              </a:rPr>
              <a:t>Platt’s</a:t>
            </a:r>
            <a:r>
              <a:rPr lang="pl-PL" sz="900" dirty="0">
                <a:solidFill>
                  <a:srgbClr val="44546A"/>
                </a:solidFill>
                <a:latin typeface="Helvetica Neue" charset="0"/>
                <a:ea typeface="Helvetica Neue" charset="0"/>
                <a:cs typeface="Helvetica Neue" charset="0"/>
              </a:rPr>
              <a:t>. ARA dotyczy miejsca odbioru/dostarczenia towaru – </a:t>
            </a:r>
            <a:br>
              <a:rPr lang="pl-PL" sz="900" dirty="0">
                <a:solidFill>
                  <a:srgbClr val="44546A"/>
                </a:solidFill>
                <a:latin typeface="Helvetica Neue" charset="0"/>
                <a:ea typeface="Helvetica Neue" charset="0"/>
                <a:cs typeface="Helvetica Neue" charset="0"/>
              </a:rPr>
            </a:br>
            <a:r>
              <a:rPr lang="pl-PL" sz="900" dirty="0">
                <a:solidFill>
                  <a:srgbClr val="44546A"/>
                </a:solidFill>
                <a:latin typeface="Helvetica Neue" charset="0"/>
                <a:ea typeface="Helvetica Neue" charset="0"/>
                <a:cs typeface="Helvetica Neue" charset="0"/>
              </a:rPr>
              <a:t>w tym wypadku porty Amsterdam, Rotterdam, Antwerpia.</a:t>
            </a:r>
          </a:p>
          <a:p>
            <a:pPr algn="just">
              <a:lnSpc>
                <a:spcPct val="114000"/>
              </a:lnSpc>
              <a:spcBef>
                <a:spcPts val="400"/>
              </a:spcBef>
              <a:spcAft>
                <a:spcPts val="400"/>
              </a:spcAft>
            </a:pPr>
            <a:r>
              <a:rPr lang="pl-PL" sz="900" b="1" dirty="0">
                <a:solidFill>
                  <a:srgbClr val="E10000"/>
                </a:solidFill>
                <a:latin typeface="Helvetica Neue" charset="0"/>
                <a:ea typeface="Helvetica Neue" charset="0"/>
                <a:cs typeface="Helvetica Neue" charset="0"/>
              </a:rPr>
              <a:t>Towarowa Giełda Energii (TGE) </a:t>
            </a:r>
            <a:r>
              <a:rPr lang="pl-PL" sz="900" dirty="0">
                <a:solidFill>
                  <a:srgbClr val="44546A"/>
                </a:solidFill>
                <a:latin typeface="Helvetica Neue" charset="0"/>
                <a:ea typeface="Helvetica Neue" charset="0"/>
                <a:cs typeface="Helvetica Neue" charset="0"/>
              </a:rPr>
              <a:t>– licencjonowany podmiot prowadzący rynek regulowany. Przedmiotem obrotu na TGE są m.in. gaz ziemny oraz energia elektryczna, którymi obrót prowadzi Grupa UNIMOT.</a:t>
            </a:r>
          </a:p>
          <a:p>
            <a:pPr algn="just">
              <a:lnSpc>
                <a:spcPct val="114000"/>
              </a:lnSpc>
              <a:spcBef>
                <a:spcPts val="400"/>
              </a:spcBef>
              <a:spcAft>
                <a:spcPts val="400"/>
              </a:spcAft>
            </a:pPr>
            <a:r>
              <a:rPr lang="pl-PL" sz="900" b="1" dirty="0">
                <a:solidFill>
                  <a:srgbClr val="E10000"/>
                </a:solidFill>
                <a:latin typeface="Helvetica Neue" charset="0"/>
                <a:ea typeface="Helvetica Neue" charset="0"/>
                <a:cs typeface="Helvetica Neue" charset="0"/>
              </a:rPr>
              <a:t>Zapas obowiązkowy </a:t>
            </a:r>
            <a:r>
              <a:rPr lang="pl-PL" sz="900" dirty="0">
                <a:solidFill>
                  <a:srgbClr val="44546A"/>
                </a:solidFill>
                <a:latin typeface="Helvetica Neue" charset="0"/>
                <a:ea typeface="Helvetica Neue" charset="0"/>
                <a:cs typeface="Helvetica Neue" charset="0"/>
              </a:rPr>
              <a:t>– zapas paliwa utrzymywany przez podmioty wytwarzające i sprowadzające na teren Polski określone paliwa ciekłe. Podmioty te zobligowane są bowiem do utrzymywania określonych rezerw paliw, którymi handlują, w celu zapewnienia bezpieczeństwa energetycznego kraju.</a:t>
            </a:r>
          </a:p>
        </p:txBody>
      </p:sp>
      <p:sp>
        <p:nvSpPr>
          <p:cNvPr id="7" name="Tytuł 2">
            <a:extLst>
              <a:ext uri="{FF2B5EF4-FFF2-40B4-BE49-F238E27FC236}">
                <a16:creationId xmlns:a16="http://schemas.microsoft.com/office/drawing/2014/main" id="{E3402D12-6DBF-0534-ECB7-C4EACB761403}"/>
              </a:ext>
            </a:extLst>
          </p:cNvPr>
          <p:cNvSpPr txBox="1">
            <a:spLocks/>
          </p:cNvSpPr>
          <p:nvPr/>
        </p:nvSpPr>
        <p:spPr>
          <a:xfrm>
            <a:off x="663964" y="549275"/>
            <a:ext cx="4774811"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endParaRPr lang="pl-PL" dirty="0"/>
          </a:p>
        </p:txBody>
      </p:sp>
      <p:sp>
        <p:nvSpPr>
          <p:cNvPr id="8" name="Subtitle 2">
            <a:extLst>
              <a:ext uri="{FF2B5EF4-FFF2-40B4-BE49-F238E27FC236}">
                <a16:creationId xmlns:a16="http://schemas.microsoft.com/office/drawing/2014/main" id="{72BC4581-CD17-E57E-5D14-C7A7E45A49AE}"/>
              </a:ext>
            </a:extLst>
          </p:cNvPr>
          <p:cNvSpPr txBox="1">
            <a:spLocks/>
          </p:cNvSpPr>
          <p:nvPr/>
        </p:nvSpPr>
        <p:spPr>
          <a:xfrm>
            <a:off x="6058338" y="589548"/>
            <a:ext cx="5892710" cy="575510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Bio-fuels blending </a:t>
            </a:r>
            <a:r>
              <a:rPr lang="en-GB" sz="900" dirty="0">
                <a:solidFill>
                  <a:srgbClr val="44546A"/>
                </a:solidFill>
                <a:latin typeface="Helvetica Neue" charset="0"/>
                <a:ea typeface="Helvetica Neue" charset="0"/>
                <a:cs typeface="Helvetica Neue" charset="0"/>
              </a:rPr>
              <a:t>– physical blending of fossil fuels with biocomponents that come from processing biomass. Since 2017 bio-blending has been an obligatory element to partially fulfil the National Indicative Target. </a:t>
            </a:r>
          </a:p>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EBITDA</a:t>
            </a:r>
            <a:r>
              <a:rPr lang="en-GB" sz="900" dirty="0">
                <a:solidFill>
                  <a:srgbClr val="44546A"/>
                </a:solidFill>
                <a:latin typeface="Helvetica Neue" charset="0"/>
                <a:ea typeface="Helvetica Neue" charset="0"/>
                <a:cs typeface="Helvetica Neue" charset="0"/>
              </a:rPr>
              <a:t> – Earnings Before Interest, Taxes, Depreciation and Amortization.</a:t>
            </a:r>
          </a:p>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Adj. EBITDA </a:t>
            </a:r>
            <a:r>
              <a:rPr lang="en-GB" sz="900" dirty="0">
                <a:solidFill>
                  <a:srgbClr val="44546A"/>
                </a:solidFill>
                <a:latin typeface="Helvetica Neue" charset="0"/>
                <a:ea typeface="Helvetica Neue" charset="0"/>
                <a:cs typeface="Helvetica Neue" charset="0"/>
              </a:rPr>
              <a:t>– EBITDA value adjusted by single events and items of non-monetary nature (in case of UNIMOT this is e.g. valuation of reserves, relocation of costs, provisions)</a:t>
            </a:r>
          </a:p>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Hedging </a:t>
            </a:r>
            <a:r>
              <a:rPr lang="en-GB" sz="900" dirty="0">
                <a:solidFill>
                  <a:srgbClr val="44546A"/>
                </a:solidFill>
                <a:latin typeface="Helvetica Neue" charset="0"/>
                <a:ea typeface="Helvetica Neue" charset="0"/>
                <a:cs typeface="Helvetica Neue" charset="0"/>
              </a:rPr>
              <a:t>– a strategy of securing against excessive fluctuations in prices of commodities, currencies or securities. UNIMOT uses hedging to secure against alterations of prices of diesel, natural gas, electricity and currencies (mainly USD).</a:t>
            </a:r>
          </a:p>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Retail margin </a:t>
            </a:r>
            <a:r>
              <a:rPr lang="en-GB" sz="900" dirty="0">
                <a:solidFill>
                  <a:srgbClr val="44546A"/>
                </a:solidFill>
                <a:latin typeface="Helvetica Neue" charset="0"/>
                <a:ea typeface="Helvetica Neue" charset="0"/>
                <a:cs typeface="Helvetica Neue" charset="0"/>
              </a:rPr>
              <a:t>– the difference between the wholesale and retail price. As UNIMOT is developing the chain of franchise petrol stations, the retail margin is only obtained at Company’s own stations</a:t>
            </a:r>
          </a:p>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Wholesale margin </a:t>
            </a:r>
            <a:r>
              <a:rPr lang="en-GB" sz="900" dirty="0">
                <a:solidFill>
                  <a:srgbClr val="44546A"/>
                </a:solidFill>
                <a:latin typeface="Helvetica Neue" charset="0"/>
                <a:ea typeface="Helvetica Neue" charset="0"/>
                <a:cs typeface="Helvetica Neue" charset="0"/>
              </a:rPr>
              <a:t>– the difference between the disposal price and the price at which a product has been acquired for sale. The wholesale margin is a value that UNIMOT generates on sales of fuels net of costs related to availability of a product for sale (among others, cost of the product itself, its transport, NIT fulfilment, storage costs).</a:t>
            </a:r>
          </a:p>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National Indicative Target (NIT) </a:t>
            </a:r>
            <a:r>
              <a:rPr lang="en-GB" sz="900" dirty="0">
                <a:solidFill>
                  <a:srgbClr val="44546A"/>
                </a:solidFill>
                <a:latin typeface="Helvetica Neue" charset="0"/>
                <a:ea typeface="Helvetica Neue" charset="0"/>
                <a:cs typeface="Helvetica Neue" charset="0"/>
              </a:rPr>
              <a:t>– an obligation to introduce into the market transport fuels from renewable sources (biocomponents/bio-fuels).</a:t>
            </a:r>
          </a:p>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Emission  fee </a:t>
            </a:r>
            <a:r>
              <a:rPr lang="en-GB" sz="900" dirty="0">
                <a:solidFill>
                  <a:srgbClr val="44546A"/>
                </a:solidFill>
                <a:latin typeface="Helvetica Neue" charset="0"/>
                <a:ea typeface="Helvetica Neue" charset="0"/>
                <a:cs typeface="Helvetica Neue" charset="0"/>
              </a:rPr>
              <a:t>– a fee in the amount of PLN 8 grosz per each litre of petrol and diesel oil imposed on entities that sell fuels in the territory of Poland. The fee is in force since 2019 and the collected resources will be destined for the newly-created Low-Emission Transport Fund.</a:t>
            </a:r>
          </a:p>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B100 Fuel </a:t>
            </a:r>
            <a:r>
              <a:rPr lang="en-GB" sz="900" dirty="0">
                <a:solidFill>
                  <a:srgbClr val="44546A"/>
                </a:solidFill>
                <a:latin typeface="Helvetica Neue" charset="0"/>
                <a:ea typeface="Helvetica Neue" charset="0"/>
                <a:cs typeface="Helvetica Neue" charset="0"/>
              </a:rPr>
              <a:t>– methyl ester applied as autonomous fuel for compression ignition engines.</a:t>
            </a:r>
          </a:p>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Platts ARA </a:t>
            </a:r>
            <a:r>
              <a:rPr lang="en-GB" sz="900" dirty="0">
                <a:solidFill>
                  <a:srgbClr val="44546A"/>
                </a:solidFill>
                <a:latin typeface="Helvetica Neue" charset="0"/>
                <a:ea typeface="Helvetica Neue" charset="0"/>
                <a:cs typeface="Helvetica Neue" charset="0"/>
              </a:rPr>
              <a:t>– reference prices for fuels in spot transactions collected and published daily by Platt Agency. ARA concerns places of product delivery/supply – in this case ports of Amsterdam, Rotterdam, Antwerp.</a:t>
            </a:r>
          </a:p>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Polish Power Exchange (PPE) </a:t>
            </a:r>
            <a:r>
              <a:rPr lang="en-GB" sz="900" dirty="0">
                <a:solidFill>
                  <a:srgbClr val="44546A"/>
                </a:solidFill>
                <a:latin typeface="Helvetica Neue" charset="0"/>
                <a:ea typeface="Helvetica Neue" charset="0"/>
                <a:cs typeface="Helvetica Neue" charset="0"/>
              </a:rPr>
              <a:t>– a licenced entity that manages the regulated market. The subject of trading at the PPE are, among others, natural gas and electricity, which are traded by the UNIMOT Group.</a:t>
            </a:r>
          </a:p>
          <a:p>
            <a:pPr algn="just">
              <a:lnSpc>
                <a:spcPct val="114000"/>
              </a:lnSpc>
              <a:spcBef>
                <a:spcPts val="400"/>
              </a:spcBef>
              <a:spcAft>
                <a:spcPts val="400"/>
              </a:spcAft>
            </a:pPr>
            <a:r>
              <a:rPr lang="en-GB" sz="900" b="1" dirty="0">
                <a:solidFill>
                  <a:srgbClr val="E10000"/>
                </a:solidFill>
                <a:latin typeface="Helvetica Neue" charset="0"/>
                <a:ea typeface="Helvetica Neue" charset="0"/>
                <a:cs typeface="Helvetica Neue" charset="0"/>
              </a:rPr>
              <a:t>Compulsory reserve </a:t>
            </a:r>
            <a:r>
              <a:rPr lang="en-GB" sz="900" dirty="0">
                <a:solidFill>
                  <a:srgbClr val="44546A"/>
                </a:solidFill>
                <a:latin typeface="Helvetica Neue" charset="0"/>
                <a:ea typeface="Helvetica Neue" charset="0"/>
                <a:cs typeface="Helvetica Neue" charset="0"/>
              </a:rPr>
              <a:t>– reserve of fuel maintained by entities that produce and import into the territory of Poland particular liquid fuels. These entities are obliged to maintain determined reserves of fuels that they trade so as to ensure the energy security of the country.</a:t>
            </a:r>
          </a:p>
        </p:txBody>
      </p:sp>
    </p:spTree>
    <p:extLst>
      <p:ext uri="{BB962C8B-B14F-4D97-AF65-F5344CB8AC3E}">
        <p14:creationId xmlns:p14="http://schemas.microsoft.com/office/powerpoint/2010/main" val="189933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a:extLst>
              <a:ext uri="{FF2B5EF4-FFF2-40B4-BE49-F238E27FC236}">
                <a16:creationId xmlns:a16="http://schemas.microsoft.com/office/drawing/2014/main" id="{6C239F23-D30A-4964-8582-E361FF09EB34}"/>
              </a:ext>
            </a:extLst>
          </p:cNvPr>
          <p:cNvSpPr/>
          <p:nvPr/>
        </p:nvSpPr>
        <p:spPr>
          <a:xfrm>
            <a:off x="5818624" y="3171650"/>
            <a:ext cx="6373375" cy="2692180"/>
          </a:xfrm>
          <a:prstGeom prst="rect">
            <a:avLst/>
          </a:prstGeom>
          <a:solidFill>
            <a:srgbClr val="E1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Helvetica" panose="020B0604020202020204" pitchFamily="34" charset="0"/>
              <a:cs typeface="Helvetica" panose="020B0604020202020204" pitchFamily="34" charset="0"/>
            </a:endParaRPr>
          </a:p>
        </p:txBody>
      </p:sp>
      <p:pic>
        <p:nvPicPr>
          <p:cNvPr id="9" name="Obraz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0362" y="5958188"/>
            <a:ext cx="3530839" cy="726048"/>
          </a:xfrm>
          <a:prstGeom prst="rect">
            <a:avLst/>
          </a:prstGeom>
        </p:spPr>
      </p:pic>
      <p:sp>
        <p:nvSpPr>
          <p:cNvPr id="11" name="Prostokąt 10"/>
          <p:cNvSpPr/>
          <p:nvPr/>
        </p:nvSpPr>
        <p:spPr>
          <a:xfrm>
            <a:off x="8752114" y="4"/>
            <a:ext cx="3439886" cy="1240971"/>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p:nvSpPr>
        <p:spPr>
          <a:xfrm>
            <a:off x="-1" y="0"/>
            <a:ext cx="1719943" cy="1240971"/>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a:extLst>
              <a:ext uri="{FF2B5EF4-FFF2-40B4-BE49-F238E27FC236}">
                <a16:creationId xmlns:a16="http://schemas.microsoft.com/office/drawing/2014/main" id="{6D7814E1-48D5-4985-86DB-26D74382128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33" y="4"/>
            <a:ext cx="5967919" cy="6858000"/>
          </a:xfrm>
          <a:prstGeom prst="rect">
            <a:avLst/>
          </a:prstGeom>
        </p:spPr>
      </p:pic>
      <p:sp>
        <p:nvSpPr>
          <p:cNvPr id="12" name="Rectangle 4">
            <a:extLst>
              <a:ext uri="{FF2B5EF4-FFF2-40B4-BE49-F238E27FC236}">
                <a16:creationId xmlns:a16="http://schemas.microsoft.com/office/drawing/2014/main" id="{68B6312F-D3ED-490F-84F9-3A317F35D9EA}"/>
              </a:ext>
            </a:extLst>
          </p:cNvPr>
          <p:cNvSpPr/>
          <p:nvPr/>
        </p:nvSpPr>
        <p:spPr>
          <a:xfrm>
            <a:off x="-1" y="3171651"/>
            <a:ext cx="5967920" cy="2692180"/>
          </a:xfrm>
          <a:prstGeom prst="rect">
            <a:avLst/>
          </a:prstGeom>
          <a:solidFill>
            <a:srgbClr val="FF0000">
              <a:alpha val="7254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Helvetica" panose="020B0604020202020204" pitchFamily="34" charset="0"/>
              <a:cs typeface="Helvetica" panose="020B0604020202020204" pitchFamily="34" charset="0"/>
            </a:endParaRPr>
          </a:p>
        </p:txBody>
      </p:sp>
      <p:sp>
        <p:nvSpPr>
          <p:cNvPr id="15" name="Prostokąt 14">
            <a:extLst>
              <a:ext uri="{FF2B5EF4-FFF2-40B4-BE49-F238E27FC236}">
                <a16:creationId xmlns:a16="http://schemas.microsoft.com/office/drawing/2014/main" id="{D6D6A71F-808C-4EE8-B036-5097B26C0FF3}"/>
              </a:ext>
            </a:extLst>
          </p:cNvPr>
          <p:cNvSpPr/>
          <p:nvPr/>
        </p:nvSpPr>
        <p:spPr>
          <a:xfrm>
            <a:off x="11301488" y="6168627"/>
            <a:ext cx="890512" cy="584775"/>
          </a:xfrm>
          <a:prstGeom prst="rect">
            <a:avLst/>
          </a:prstGeom>
          <a:solidFill>
            <a:schemeClr val="bg1"/>
          </a:solidFill>
        </p:spPr>
        <p:txBody>
          <a:bodyPr wrap="square">
            <a:spAutoFit/>
          </a:bodyPr>
          <a:lstStyle/>
          <a:p>
            <a:endParaRPr lang="pt-BR" sz="1600" dirty="0">
              <a:solidFill>
                <a:schemeClr val="tx1">
                  <a:lumMod val="75000"/>
                  <a:lumOff val="25000"/>
                </a:schemeClr>
              </a:solidFill>
              <a:latin typeface="Calibri" charset="0"/>
              <a:ea typeface="Calibri" charset="0"/>
              <a:cs typeface="Calibri" charset="0"/>
            </a:endParaRPr>
          </a:p>
          <a:p>
            <a:endParaRPr lang="pl-PL" sz="1600" dirty="0">
              <a:solidFill>
                <a:schemeClr val="tx1">
                  <a:lumMod val="75000"/>
                  <a:lumOff val="25000"/>
                </a:schemeClr>
              </a:solidFill>
              <a:latin typeface="Calibri" charset="0"/>
              <a:ea typeface="Calibri" charset="0"/>
              <a:cs typeface="Calibri" charset="0"/>
            </a:endParaRPr>
          </a:p>
        </p:txBody>
      </p:sp>
      <p:sp>
        <p:nvSpPr>
          <p:cNvPr id="16" name="Prostokąt 10">
            <a:extLst>
              <a:ext uri="{FF2B5EF4-FFF2-40B4-BE49-F238E27FC236}">
                <a16:creationId xmlns:a16="http://schemas.microsoft.com/office/drawing/2014/main" id="{DEC318A1-4F8E-4E59-AA4C-DB5B0C199649}"/>
              </a:ext>
            </a:extLst>
          </p:cNvPr>
          <p:cNvSpPr>
            <a:spLocks noChangeArrowheads="1"/>
          </p:cNvSpPr>
          <p:nvPr/>
        </p:nvSpPr>
        <p:spPr bwMode="auto">
          <a:xfrm>
            <a:off x="9066439" y="1213653"/>
            <a:ext cx="2868965" cy="830997"/>
          </a:xfrm>
          <a:prstGeom prst="rect">
            <a:avLst/>
          </a:prstGeom>
          <a:noFill/>
          <a:ln w="9525">
            <a:noFill/>
            <a:miter lim="800000"/>
            <a:headEnd/>
            <a:tailEnd/>
          </a:ln>
        </p:spPr>
        <p:txBody>
          <a:bodyPr wrap="square">
            <a:spAutoFit/>
          </a:bodyPr>
          <a:lstStyle/>
          <a:p>
            <a:pPr eaLnBrk="1" hangingPunct="1"/>
            <a:r>
              <a:rPr lang="pl-PL" sz="1200" b="1" dirty="0">
                <a:solidFill>
                  <a:srgbClr val="A6A6A6"/>
                </a:solidFill>
                <a:latin typeface="Helvetica" panose="020B0604020202020204" pitchFamily="34" charset="0"/>
                <a:ea typeface="Calibri" pitchFamily="34" charset="0"/>
                <a:cs typeface="Helvetica" panose="020B0604020202020204" pitchFamily="34" charset="0"/>
              </a:rPr>
              <a:t>RELACJE INWESTORSKIE</a:t>
            </a:r>
          </a:p>
          <a:p>
            <a:pPr eaLnBrk="1" hangingPunct="1"/>
            <a:r>
              <a:rPr lang="pl-PL" sz="1200" b="1" dirty="0">
                <a:solidFill>
                  <a:srgbClr val="A6A6A6"/>
                </a:solidFill>
                <a:latin typeface="Helvetica" panose="020B0604020202020204" pitchFamily="34" charset="0"/>
                <a:cs typeface="Helvetica" panose="020B0604020202020204" pitchFamily="34" charset="0"/>
              </a:rPr>
              <a:t>UNIMOT S.A.</a:t>
            </a:r>
          </a:p>
          <a:p>
            <a:pPr eaLnBrk="1" hangingPunct="1"/>
            <a:endParaRPr lang="pl-PL" sz="1200" b="1" dirty="0">
              <a:solidFill>
                <a:srgbClr val="A6A6A6"/>
              </a:solidFill>
              <a:latin typeface="Helvetica" panose="020B0604020202020204" pitchFamily="34" charset="0"/>
              <a:cs typeface="Helvetica" panose="020B0604020202020204" pitchFamily="34" charset="0"/>
            </a:endParaRPr>
          </a:p>
          <a:p>
            <a:pPr eaLnBrk="1" hangingPunct="1"/>
            <a:r>
              <a:rPr lang="pl-PL" sz="1200" b="1" dirty="0">
                <a:solidFill>
                  <a:srgbClr val="A6A6A6"/>
                </a:solidFill>
                <a:latin typeface="Helvetica" panose="020B0604020202020204" pitchFamily="34" charset="0"/>
                <a:ea typeface="Calibri" pitchFamily="34" charset="0"/>
                <a:cs typeface="Helvetica" panose="020B0604020202020204" pitchFamily="34" charset="0"/>
              </a:rPr>
              <a:t>gielda@unimot.pl</a:t>
            </a:r>
            <a:endParaRPr lang="pl-PL" sz="1200" dirty="0">
              <a:solidFill>
                <a:srgbClr val="A6A6A6"/>
              </a:solidFill>
              <a:latin typeface="Helvetica" panose="020B0604020202020204" pitchFamily="34" charset="0"/>
              <a:ea typeface="Calibri" pitchFamily="34" charset="0"/>
              <a:cs typeface="Helvetica" panose="020B0604020202020204" pitchFamily="34" charset="0"/>
            </a:endParaRPr>
          </a:p>
        </p:txBody>
      </p:sp>
      <p:sp>
        <p:nvSpPr>
          <p:cNvPr id="17" name="pole tekstowe 16">
            <a:extLst>
              <a:ext uri="{FF2B5EF4-FFF2-40B4-BE49-F238E27FC236}">
                <a16:creationId xmlns:a16="http://schemas.microsoft.com/office/drawing/2014/main" id="{26CDD7EC-183A-4171-832E-34FC2A136A84}"/>
              </a:ext>
            </a:extLst>
          </p:cNvPr>
          <p:cNvSpPr txBox="1"/>
          <p:nvPr/>
        </p:nvSpPr>
        <p:spPr>
          <a:xfrm>
            <a:off x="104108" y="3340495"/>
            <a:ext cx="5759702" cy="2354491"/>
          </a:xfrm>
          <a:prstGeom prst="rect">
            <a:avLst/>
          </a:prstGeom>
          <a:noFill/>
        </p:spPr>
        <p:txBody>
          <a:bodyPr wrap="square" rtlCol="0">
            <a:spAutoFit/>
          </a:bodyPr>
          <a:lstStyle/>
          <a:p>
            <a:pPr algn="just"/>
            <a:r>
              <a:rPr lang="pl-PL" sz="1050" i="1" dirty="0">
                <a:solidFill>
                  <a:schemeClr val="bg1"/>
                </a:solidFill>
                <a:latin typeface="Helvetica" panose="020B0604020202020204" pitchFamily="34" charset="0"/>
                <a:cs typeface="Helvetica" panose="020B0604020202020204" pitchFamily="34" charset="0"/>
              </a:rPr>
              <a:t>Niniejsza prezentacja została przygotowana przez Unimot S.A. („Spółka”) na potrzeby jej akcjonariuszy, analityków oraz innych kontrahentów. Niniejsza prezentacja została sporządzona wyłącznie w celach informacyjnych i nie stanowi oferty kupna bądź sprzedaży, ani oferty mającej na celu pozyskanie oferty kupna lub sprzedaży jakichkolwiek papierów wartościowych bądź instrumentów. Niniejsza prezentacja nie stanowi rekomendacji inwestycyjnej ani oferty świadczenia jakiejkolwiek usługi. Dane przedstawione w prezentacji zostały zaprezentowane z należytą starannością, jednak należy zwrócić uwagę, iż niektóre dane pochodzą ze źródeł zewnętrznych i nie były niezależnie weryfikowane. W odniesieniu do wyczerpującego charakteru lub rzetelności informacji przedstawionych w niniejszej Prezentacji nie mogą być udzielone żadne zapewnienia ani oświadczenia. Spółka nie ponosi żadnej odpowiedzialności za jakiekolwiek decyzje podjęte w oparciu o informacje i opinie zawarte w niniejszej prezentacji. Unimot S.A. informuje, że w celu uzyskania informacji dotyczących Spółki należy zapoznać się z raportami okresowymi lub bieżącymi, które są publikowane zgodnie z obowiązującymi przepisami prawa polskiego.</a:t>
            </a:r>
          </a:p>
        </p:txBody>
      </p:sp>
      <p:pic>
        <p:nvPicPr>
          <p:cNvPr id="13" name="Obraz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76354" y="169188"/>
            <a:ext cx="3699983" cy="816124"/>
          </a:xfrm>
          <a:prstGeom prst="rect">
            <a:avLst/>
          </a:prstGeom>
        </p:spPr>
      </p:pic>
      <p:sp>
        <p:nvSpPr>
          <p:cNvPr id="2" name="PoleTekstowe 34">
            <a:extLst>
              <a:ext uri="{FF2B5EF4-FFF2-40B4-BE49-F238E27FC236}">
                <a16:creationId xmlns:a16="http://schemas.microsoft.com/office/drawing/2014/main" id="{4AAEAB6C-1ED9-896E-AD33-217792E9B3D5}"/>
              </a:ext>
            </a:extLst>
          </p:cNvPr>
          <p:cNvSpPr txBox="1">
            <a:spLocks noChangeArrowheads="1"/>
          </p:cNvSpPr>
          <p:nvPr/>
        </p:nvSpPr>
        <p:spPr bwMode="auto">
          <a:xfrm>
            <a:off x="5967485" y="1105545"/>
            <a:ext cx="3439886" cy="1524266"/>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lnSpc>
                <a:spcPct val="150000"/>
              </a:lnSpc>
              <a:spcBef>
                <a:spcPts val="600"/>
              </a:spcBef>
            </a:pPr>
            <a:r>
              <a:rPr lang="pl-PL" u="sng" dirty="0"/>
              <a:t>Przydatne linki / </a:t>
            </a:r>
            <a:r>
              <a:rPr lang="pl-PL" u="sng" dirty="0" err="1"/>
              <a:t>Useful</a:t>
            </a:r>
            <a:r>
              <a:rPr lang="pl-PL" u="sng" dirty="0"/>
              <a:t> </a:t>
            </a:r>
            <a:r>
              <a:rPr lang="pl-PL" u="sng" dirty="0" err="1"/>
              <a:t>links</a:t>
            </a:r>
            <a:endParaRPr lang="pl-PL" u="sng" dirty="0"/>
          </a:p>
          <a:p>
            <a:pPr algn="l">
              <a:lnSpc>
                <a:spcPct val="150000"/>
              </a:lnSpc>
              <a:spcBef>
                <a:spcPts val="600"/>
              </a:spcBef>
            </a:pPr>
            <a:r>
              <a:rPr lang="pl-PL" dirty="0">
                <a:solidFill>
                  <a:srgbClr val="FF0000"/>
                </a:solidFill>
                <a:latin typeface="Helvetica" panose="020B0604020202020204" pitchFamily="34" charset="0"/>
                <a:cs typeface="Helvetica" panose="020B0604020202020204" pitchFamily="34" charset="0"/>
              </a:rPr>
              <a:t>► </a:t>
            </a:r>
            <a:r>
              <a:rPr lang="pl-PL" dirty="0">
                <a:hlinkClick r:id="rId6"/>
              </a:rPr>
              <a:t>Strategia Grupy UNIMOT </a:t>
            </a:r>
            <a:endParaRPr lang="pl-PL" dirty="0"/>
          </a:p>
          <a:p>
            <a:pPr algn="l">
              <a:lnSpc>
                <a:spcPct val="150000"/>
              </a:lnSpc>
              <a:spcBef>
                <a:spcPts val="600"/>
              </a:spcBef>
            </a:pPr>
            <a:r>
              <a:rPr lang="pl-PL" dirty="0">
                <a:solidFill>
                  <a:srgbClr val="FF0000"/>
                </a:solidFill>
                <a:latin typeface="Helvetica" panose="020B0604020202020204" pitchFamily="34" charset="0"/>
                <a:cs typeface="Helvetica" panose="020B0604020202020204" pitchFamily="34" charset="0"/>
              </a:rPr>
              <a:t>► </a:t>
            </a:r>
            <a:r>
              <a:rPr lang="pl-PL" dirty="0">
                <a:hlinkClick r:id="rId7"/>
              </a:rPr>
              <a:t>Raport ESG</a:t>
            </a:r>
            <a:endParaRPr lang="pl-PL" dirty="0"/>
          </a:p>
          <a:p>
            <a:pPr algn="l">
              <a:lnSpc>
                <a:spcPct val="150000"/>
              </a:lnSpc>
              <a:spcBef>
                <a:spcPts val="600"/>
              </a:spcBef>
            </a:pPr>
            <a:r>
              <a:rPr lang="pl-PL" dirty="0">
                <a:solidFill>
                  <a:srgbClr val="FF0000"/>
                </a:solidFill>
                <a:latin typeface="Helvetica" panose="020B0604020202020204" pitchFamily="34" charset="0"/>
                <a:cs typeface="Helvetica" panose="020B0604020202020204" pitchFamily="34" charset="0"/>
              </a:rPr>
              <a:t>► </a:t>
            </a:r>
            <a:r>
              <a:rPr lang="pl-PL" dirty="0">
                <a:hlinkClick r:id="rId8"/>
              </a:rPr>
              <a:t>Dane finansowe</a:t>
            </a:r>
            <a:endParaRPr lang="pl-PL" dirty="0"/>
          </a:p>
        </p:txBody>
      </p:sp>
      <p:sp>
        <p:nvSpPr>
          <p:cNvPr id="3" name="pole tekstowe 2">
            <a:extLst>
              <a:ext uri="{FF2B5EF4-FFF2-40B4-BE49-F238E27FC236}">
                <a16:creationId xmlns:a16="http://schemas.microsoft.com/office/drawing/2014/main" id="{C0EC9894-54CA-1A13-8E45-4D15F4C8F011}"/>
              </a:ext>
            </a:extLst>
          </p:cNvPr>
          <p:cNvSpPr txBox="1"/>
          <p:nvPr/>
        </p:nvSpPr>
        <p:spPr>
          <a:xfrm>
            <a:off x="6168899" y="3369070"/>
            <a:ext cx="5759702" cy="1869743"/>
          </a:xfrm>
          <a:prstGeom prst="rect">
            <a:avLst/>
          </a:prstGeom>
          <a:noFill/>
        </p:spPr>
        <p:txBody>
          <a:bodyPr wrap="square" rtlCol="0">
            <a:spAutoFit/>
          </a:bodyPr>
          <a:lstStyle>
            <a:defPPr>
              <a:defRPr lang="pl-PL"/>
            </a:defPPr>
            <a:lvl1pPr algn="just">
              <a:defRPr sz="1050" i="1">
                <a:solidFill>
                  <a:schemeClr val="bg1"/>
                </a:solidFill>
                <a:latin typeface="Helvetica" panose="020B0604020202020204" pitchFamily="34" charset="0"/>
                <a:cs typeface="Helvetica" panose="020B0604020202020204" pitchFamily="34" charset="0"/>
              </a:defRPr>
            </a:lvl1pPr>
          </a:lstStyle>
          <a:p>
            <a:r>
              <a:rPr lang="en-US" dirty="0"/>
              <a:t>This presentation has been prepared by Unimot S.A. (“Company”) for its shareholders, analysts, and other contractors. This presentation has been prepared solely for information and is not an offer to buy or sell or a solicitation of an offer to buy or sell any securities or instruments. This presentation is not an investment recommendation or an offer to provide any services. All efforts have been made to present the data in this presentation; however, some data are derived from external sources and have not been independently verified. No warranty or representation can be given that information in this presentation is exhaustive or true. The company holds no liability for any decisions made on the basis of any information or opinion in this presentation. Unimot S.A. informs that in order to obtain information about the Company reference should be made to periodic and current reports published in compliance with applicable provisions of Polish legislation</a:t>
            </a:r>
            <a:endParaRPr lang="pl-PL" dirty="0"/>
          </a:p>
        </p:txBody>
      </p:sp>
    </p:spTree>
    <p:extLst>
      <p:ext uri="{BB962C8B-B14F-4D97-AF65-F5344CB8AC3E}">
        <p14:creationId xmlns:p14="http://schemas.microsoft.com/office/powerpoint/2010/main" val="100446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1B5FCFF7-B4D4-4277-8894-D5A7C00E6725}"/>
              </a:ext>
            </a:extLst>
          </p:cNvPr>
          <p:cNvSpPr>
            <a:spLocks noGrp="1"/>
          </p:cNvSpPr>
          <p:nvPr>
            <p:ph type="sldNum" sz="quarter" idx="12"/>
          </p:nvPr>
        </p:nvSpPr>
        <p:spPr/>
        <p:txBody>
          <a:bodyPr/>
          <a:lstStyle/>
          <a:p>
            <a:fld id="{0CFB07CD-79C9-B141-B626-E75E2D2ABC36}" type="slidenum">
              <a:rPr lang="pl-PL" smtClean="0"/>
              <a:pPr/>
              <a:t>4</a:t>
            </a:fld>
            <a:endParaRPr lang="pl-PL" dirty="0"/>
          </a:p>
        </p:txBody>
      </p:sp>
      <p:sp>
        <p:nvSpPr>
          <p:cNvPr id="3" name="Tytuł 2">
            <a:extLst>
              <a:ext uri="{FF2B5EF4-FFF2-40B4-BE49-F238E27FC236}">
                <a16:creationId xmlns:a16="http://schemas.microsoft.com/office/drawing/2014/main" id="{F6D788C7-79FB-45A3-A496-0AE2838130B6}"/>
              </a:ext>
            </a:extLst>
          </p:cNvPr>
          <p:cNvSpPr>
            <a:spLocks noGrp="1"/>
          </p:cNvSpPr>
          <p:nvPr>
            <p:ph type="title"/>
          </p:nvPr>
        </p:nvSpPr>
        <p:spPr/>
        <p:txBody>
          <a:bodyPr>
            <a:normAutofit/>
          </a:bodyPr>
          <a:lstStyle/>
          <a:p>
            <a:r>
              <a:rPr lang="pl-PL" dirty="0"/>
              <a:t>WZROST EFEKTYWNOŚCI LOGISTYCZNEJ</a:t>
            </a:r>
          </a:p>
        </p:txBody>
      </p:sp>
      <p:sp>
        <p:nvSpPr>
          <p:cNvPr id="6" name="Tytuł 2">
            <a:extLst>
              <a:ext uri="{FF2B5EF4-FFF2-40B4-BE49-F238E27FC236}">
                <a16:creationId xmlns:a16="http://schemas.microsoft.com/office/drawing/2014/main" id="{DB16308A-7CCA-5624-359F-87F2B6A357EE}"/>
              </a:ext>
            </a:extLst>
          </p:cNvPr>
          <p:cNvSpPr txBox="1">
            <a:spLocks/>
          </p:cNvSpPr>
          <p:nvPr/>
        </p:nvSpPr>
        <p:spPr>
          <a:xfrm>
            <a:off x="663963" y="526051"/>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dirty="0"/>
              <a:t>INCREASED LOGISTIC EFFICIENCY</a:t>
            </a:r>
          </a:p>
        </p:txBody>
      </p:sp>
      <p:graphicFrame>
        <p:nvGraphicFramePr>
          <p:cNvPr id="7" name="Wykres 6">
            <a:extLst>
              <a:ext uri="{FF2B5EF4-FFF2-40B4-BE49-F238E27FC236}">
                <a16:creationId xmlns:a16="http://schemas.microsoft.com/office/drawing/2014/main" id="{C6C77E03-991E-B9ED-7538-F43A59EA1840}"/>
              </a:ext>
            </a:extLst>
          </p:cNvPr>
          <p:cNvGraphicFramePr>
            <a:graphicFrameLocks/>
          </p:cNvGraphicFramePr>
          <p:nvPr>
            <p:extLst>
              <p:ext uri="{D42A27DB-BD31-4B8C-83A1-F6EECF244321}">
                <p14:modId xmlns:p14="http://schemas.microsoft.com/office/powerpoint/2010/main" val="496844491"/>
              </p:ext>
            </p:extLst>
          </p:nvPr>
        </p:nvGraphicFramePr>
        <p:xfrm>
          <a:off x="349151" y="4074174"/>
          <a:ext cx="3847518" cy="2350548"/>
        </p:xfrm>
        <a:graphic>
          <a:graphicData uri="http://schemas.openxmlformats.org/drawingml/2006/chart">
            <c:chart xmlns:c="http://schemas.openxmlformats.org/drawingml/2006/chart" xmlns:r="http://schemas.openxmlformats.org/officeDocument/2006/relationships" r:id="rId3"/>
          </a:graphicData>
        </a:graphic>
      </p:graphicFrame>
      <p:sp>
        <p:nvSpPr>
          <p:cNvPr id="4" name="pole tekstowe 3">
            <a:extLst>
              <a:ext uri="{FF2B5EF4-FFF2-40B4-BE49-F238E27FC236}">
                <a16:creationId xmlns:a16="http://schemas.microsoft.com/office/drawing/2014/main" id="{EF3B367F-BD77-3A74-4A36-E342AC2EF735}"/>
              </a:ext>
            </a:extLst>
          </p:cNvPr>
          <p:cNvSpPr txBox="1"/>
          <p:nvPr/>
        </p:nvSpPr>
        <p:spPr>
          <a:xfrm>
            <a:off x="357602" y="1319200"/>
            <a:ext cx="11476795" cy="365125"/>
          </a:xfrm>
          <a:prstGeom prst="rect">
            <a:avLst/>
          </a:prstGeom>
          <a:solidFill>
            <a:srgbClr val="101E4B"/>
          </a:solidFill>
          <a:ln>
            <a:noFill/>
          </a:ln>
        </p:spPr>
        <p:txBody>
          <a:bodyPr wrap="square" rtlCol="0" anchor="ctr">
            <a:noAutofit/>
          </a:bodyPr>
          <a:lstStyle/>
          <a:p>
            <a:pPr algn="ctr"/>
            <a:r>
              <a:rPr lang="pl-PL" sz="1400" dirty="0">
                <a:solidFill>
                  <a:schemeClr val="bg1"/>
                </a:solidFill>
                <a:latin typeface="Helvetica Neue Light" panose="020B0604020202020204" charset="0"/>
              </a:rPr>
              <a:t>Uzyskanie dostępu do terminali gazu LPG i oleju napędowego w Niemczech / </a:t>
            </a:r>
            <a:r>
              <a:rPr lang="en-US" sz="1400" i="1" dirty="0">
                <a:solidFill>
                  <a:schemeClr val="bg1"/>
                </a:solidFill>
                <a:latin typeface="Helvetica Neue Light" panose="020B0604020202020204" charset="0"/>
              </a:rPr>
              <a:t>Gaining access to LPG and diesel terminals in Germany</a:t>
            </a:r>
            <a:endParaRPr lang="en-GB" sz="1400" i="1" dirty="0">
              <a:solidFill>
                <a:schemeClr val="bg1"/>
              </a:solidFill>
              <a:latin typeface="Helvetica Neue Light" panose="020B0604020202020204" charset="0"/>
            </a:endParaRPr>
          </a:p>
        </p:txBody>
      </p:sp>
      <p:sp>
        <p:nvSpPr>
          <p:cNvPr id="5" name="pole tekstowe 4">
            <a:extLst>
              <a:ext uri="{FF2B5EF4-FFF2-40B4-BE49-F238E27FC236}">
                <a16:creationId xmlns:a16="http://schemas.microsoft.com/office/drawing/2014/main" id="{D5EE1673-6544-B916-F1B0-8C94D834242A}"/>
              </a:ext>
            </a:extLst>
          </p:cNvPr>
          <p:cNvSpPr txBox="1"/>
          <p:nvPr/>
        </p:nvSpPr>
        <p:spPr>
          <a:xfrm>
            <a:off x="357831" y="1689662"/>
            <a:ext cx="5458507" cy="369332"/>
          </a:xfrm>
          <a:prstGeom prst="rect">
            <a:avLst/>
          </a:prstGeom>
          <a:solidFill>
            <a:srgbClr val="FF0000"/>
          </a:solidFill>
        </p:spPr>
        <p:txBody>
          <a:bodyPr wrap="square" rtlCol="0" anchor="ctr">
            <a:spAutoFit/>
          </a:bodyPr>
          <a:lstStyle/>
          <a:p>
            <a:pPr algn="ctr"/>
            <a:r>
              <a:rPr lang="pl-PL" b="1" dirty="0">
                <a:solidFill>
                  <a:schemeClr val="bg1"/>
                </a:solidFill>
              </a:rPr>
              <a:t>LPG</a:t>
            </a:r>
          </a:p>
        </p:txBody>
      </p:sp>
      <p:sp>
        <p:nvSpPr>
          <p:cNvPr id="9" name="pole tekstowe 8">
            <a:extLst>
              <a:ext uri="{FF2B5EF4-FFF2-40B4-BE49-F238E27FC236}">
                <a16:creationId xmlns:a16="http://schemas.microsoft.com/office/drawing/2014/main" id="{5DE3F417-7159-07A1-579E-4C6E1B290CB5}"/>
              </a:ext>
            </a:extLst>
          </p:cNvPr>
          <p:cNvSpPr txBox="1"/>
          <p:nvPr/>
        </p:nvSpPr>
        <p:spPr>
          <a:xfrm>
            <a:off x="334963" y="2212688"/>
            <a:ext cx="5481375" cy="1753758"/>
          </a:xfrm>
          <a:prstGeom prst="rect">
            <a:avLst/>
          </a:prstGeom>
          <a:solidFill>
            <a:schemeClr val="bg1">
              <a:lumMod val="95000"/>
            </a:schemeClr>
          </a:solidFill>
        </p:spPr>
        <p:txBody>
          <a:bodyPr wrap="square" lIns="144000" tIns="180000" rIns="144000" bIns="180000" anchor="ctr" anchorCtr="0">
            <a:noAutofit/>
          </a:bodyPr>
          <a:lstStyle/>
          <a:p>
            <a:pPr marL="171450" indent="-171450">
              <a:lnSpc>
                <a:spcPct val="150000"/>
              </a:lnSpc>
              <a:buClr>
                <a:srgbClr val="008000"/>
              </a:buClr>
              <a:buFont typeface="Wingdings" panose="05000000000000000000" pitchFamily="2" charset="2"/>
              <a:buChar char="ü"/>
            </a:pPr>
            <a:r>
              <a:rPr lang="pl-PL" sz="1200" dirty="0">
                <a:solidFill>
                  <a:srgbClr val="44546A"/>
                </a:solidFill>
              </a:rPr>
              <a:t>Pojemność magazynowa</a:t>
            </a:r>
            <a:r>
              <a:rPr lang="pl-PL" sz="1200" i="1" dirty="0">
                <a:solidFill>
                  <a:srgbClr val="44546A"/>
                </a:solidFill>
              </a:rPr>
              <a:t>: </a:t>
            </a:r>
            <a:r>
              <a:rPr lang="pl-PL" sz="1200" dirty="0">
                <a:solidFill>
                  <a:srgbClr val="44546A"/>
                </a:solidFill>
              </a:rPr>
              <a:t>8 tys. ton </a:t>
            </a:r>
            <a:r>
              <a:rPr lang="pl-PL" sz="1200" i="1" dirty="0">
                <a:solidFill>
                  <a:srgbClr val="44546A"/>
                </a:solidFill>
              </a:rPr>
              <a:t>/ </a:t>
            </a:r>
            <a:r>
              <a:rPr lang="pl-PL" sz="1200" i="1" dirty="0" err="1">
                <a:solidFill>
                  <a:srgbClr val="44546A"/>
                </a:solidFill>
              </a:rPr>
              <a:t>storage</a:t>
            </a:r>
            <a:r>
              <a:rPr lang="pl-PL" sz="1200" i="1" dirty="0">
                <a:solidFill>
                  <a:srgbClr val="44546A"/>
                </a:solidFill>
              </a:rPr>
              <a:t> </a:t>
            </a:r>
            <a:r>
              <a:rPr lang="pl-PL" sz="1200" i="1" dirty="0" err="1">
                <a:solidFill>
                  <a:srgbClr val="44546A"/>
                </a:solidFill>
              </a:rPr>
              <a:t>volume</a:t>
            </a:r>
            <a:r>
              <a:rPr lang="pl-PL" sz="1200" i="1" dirty="0">
                <a:solidFill>
                  <a:srgbClr val="44546A"/>
                </a:solidFill>
              </a:rPr>
              <a:t>: 8 </a:t>
            </a:r>
            <a:r>
              <a:rPr lang="pl-PL" sz="1200" i="1" dirty="0" err="1">
                <a:solidFill>
                  <a:srgbClr val="44546A"/>
                </a:solidFill>
              </a:rPr>
              <a:t>thousand</a:t>
            </a:r>
            <a:r>
              <a:rPr lang="pl-PL" sz="1200" i="1" dirty="0">
                <a:solidFill>
                  <a:srgbClr val="44546A"/>
                </a:solidFill>
              </a:rPr>
              <a:t> </a:t>
            </a:r>
            <a:r>
              <a:rPr lang="pl-PL" sz="1200" i="1" dirty="0" err="1">
                <a:solidFill>
                  <a:srgbClr val="44546A"/>
                </a:solidFill>
              </a:rPr>
              <a:t>tons</a:t>
            </a:r>
            <a:endParaRPr lang="pl-PL" sz="1200" i="1" dirty="0">
              <a:solidFill>
                <a:srgbClr val="44546A"/>
              </a:solidFill>
            </a:endParaRPr>
          </a:p>
          <a:p>
            <a:pPr marL="171450" indent="-171450">
              <a:lnSpc>
                <a:spcPct val="150000"/>
              </a:lnSpc>
              <a:buClr>
                <a:srgbClr val="008000"/>
              </a:buClr>
              <a:buFont typeface="Wingdings" panose="05000000000000000000" pitchFamily="2" charset="2"/>
              <a:buChar char="ü"/>
            </a:pPr>
            <a:r>
              <a:rPr lang="pl-PL" sz="1200" dirty="0">
                <a:solidFill>
                  <a:srgbClr val="44546A"/>
                </a:solidFill>
              </a:rPr>
              <a:t>Okres umowy</a:t>
            </a:r>
            <a:r>
              <a:rPr lang="pl-PL" sz="1200" i="1" dirty="0">
                <a:solidFill>
                  <a:srgbClr val="44546A"/>
                </a:solidFill>
              </a:rPr>
              <a:t>: od 1 list. 2024 r. przez 48 miesięcy + opcja dodatkowych 24 miesięcy / </a:t>
            </a:r>
            <a:r>
              <a:rPr lang="pl-PL" sz="1200" i="1" dirty="0" err="1">
                <a:solidFill>
                  <a:srgbClr val="44546A"/>
                </a:solidFill>
              </a:rPr>
              <a:t>contract</a:t>
            </a:r>
            <a:r>
              <a:rPr lang="pl-PL" sz="1200" i="1" dirty="0">
                <a:solidFill>
                  <a:srgbClr val="44546A"/>
                </a:solidFill>
              </a:rPr>
              <a:t> period: </a:t>
            </a:r>
            <a:r>
              <a:rPr lang="en-US" sz="1200" i="1" dirty="0">
                <a:solidFill>
                  <a:srgbClr val="44546A"/>
                </a:solidFill>
              </a:rPr>
              <a:t>from Nov</a:t>
            </a:r>
            <a:r>
              <a:rPr lang="pl-PL" sz="1200" i="1" dirty="0">
                <a:solidFill>
                  <a:srgbClr val="44546A"/>
                </a:solidFill>
              </a:rPr>
              <a:t>. </a:t>
            </a:r>
            <a:r>
              <a:rPr lang="en-US" sz="1200" i="1" dirty="0">
                <a:solidFill>
                  <a:srgbClr val="44546A"/>
                </a:solidFill>
              </a:rPr>
              <a:t>1, 2024 for 48 months + option of an additional 24 months</a:t>
            </a:r>
            <a:endParaRPr lang="pl-PL" sz="1200" i="1" dirty="0">
              <a:solidFill>
                <a:srgbClr val="44546A"/>
              </a:solidFill>
            </a:endParaRPr>
          </a:p>
          <a:p>
            <a:pPr marL="171450" indent="-171450">
              <a:lnSpc>
                <a:spcPct val="150000"/>
              </a:lnSpc>
              <a:buClr>
                <a:srgbClr val="008000"/>
              </a:buClr>
              <a:buFont typeface="Wingdings" panose="05000000000000000000" pitchFamily="2" charset="2"/>
              <a:buChar char="ü"/>
            </a:pPr>
            <a:r>
              <a:rPr lang="pl-PL" sz="1200" dirty="0">
                <a:solidFill>
                  <a:srgbClr val="44546A"/>
                </a:solidFill>
              </a:rPr>
              <a:t>Wartość umowy</a:t>
            </a:r>
            <a:r>
              <a:rPr lang="pl-PL" sz="1200" i="1" dirty="0">
                <a:solidFill>
                  <a:srgbClr val="44546A"/>
                </a:solidFill>
              </a:rPr>
              <a:t>: 120 mln zł / </a:t>
            </a:r>
            <a:r>
              <a:rPr lang="pl-PL" sz="1200" i="1" dirty="0" err="1">
                <a:solidFill>
                  <a:srgbClr val="44546A"/>
                </a:solidFill>
              </a:rPr>
              <a:t>contract</a:t>
            </a:r>
            <a:r>
              <a:rPr lang="pl-PL" sz="1200" i="1" dirty="0">
                <a:solidFill>
                  <a:srgbClr val="44546A"/>
                </a:solidFill>
              </a:rPr>
              <a:t> </a:t>
            </a:r>
            <a:r>
              <a:rPr lang="pl-PL" sz="1200" i="1" dirty="0" err="1">
                <a:solidFill>
                  <a:srgbClr val="44546A"/>
                </a:solidFill>
              </a:rPr>
              <a:t>value</a:t>
            </a:r>
            <a:r>
              <a:rPr lang="pl-PL" sz="1200" i="1" dirty="0">
                <a:solidFill>
                  <a:srgbClr val="44546A"/>
                </a:solidFill>
              </a:rPr>
              <a:t>: PLN 120 </a:t>
            </a:r>
            <a:r>
              <a:rPr lang="pl-PL" sz="1200" i="1" dirty="0" err="1">
                <a:solidFill>
                  <a:srgbClr val="44546A"/>
                </a:solidFill>
              </a:rPr>
              <a:t>million</a:t>
            </a:r>
            <a:endParaRPr lang="en-GB" sz="1200" i="1" dirty="0">
              <a:solidFill>
                <a:srgbClr val="44546A"/>
              </a:solidFill>
            </a:endParaRPr>
          </a:p>
        </p:txBody>
      </p:sp>
      <p:sp>
        <p:nvSpPr>
          <p:cNvPr id="12" name="pole tekstowe 11">
            <a:extLst>
              <a:ext uri="{FF2B5EF4-FFF2-40B4-BE49-F238E27FC236}">
                <a16:creationId xmlns:a16="http://schemas.microsoft.com/office/drawing/2014/main" id="{524AF096-5A1F-AE3B-46F1-AF6D1C5B408D}"/>
              </a:ext>
            </a:extLst>
          </p:cNvPr>
          <p:cNvSpPr txBox="1"/>
          <p:nvPr/>
        </p:nvSpPr>
        <p:spPr>
          <a:xfrm>
            <a:off x="6373868" y="2200063"/>
            <a:ext cx="5458507" cy="1753757"/>
          </a:xfrm>
          <a:prstGeom prst="rect">
            <a:avLst/>
          </a:prstGeom>
          <a:solidFill>
            <a:schemeClr val="bg1">
              <a:lumMod val="95000"/>
            </a:schemeClr>
          </a:solidFill>
        </p:spPr>
        <p:txBody>
          <a:bodyPr wrap="square" lIns="144000" tIns="180000" rIns="144000" bIns="180000" anchor="ctr" anchorCtr="0">
            <a:noAutofit/>
          </a:bodyPr>
          <a:lstStyle/>
          <a:p>
            <a:pPr marL="171450" indent="-171450">
              <a:lnSpc>
                <a:spcPct val="150000"/>
              </a:lnSpc>
              <a:buClr>
                <a:srgbClr val="008000"/>
              </a:buClr>
              <a:buFont typeface="Wingdings" panose="05000000000000000000" pitchFamily="2" charset="2"/>
              <a:buChar char="ü"/>
            </a:pPr>
            <a:r>
              <a:rPr lang="pl-PL" sz="1200" dirty="0">
                <a:solidFill>
                  <a:srgbClr val="44546A"/>
                </a:solidFill>
              </a:rPr>
              <a:t>Pojemność magazynowa</a:t>
            </a:r>
            <a:r>
              <a:rPr lang="pl-PL" sz="1200" i="1" dirty="0">
                <a:solidFill>
                  <a:srgbClr val="44546A"/>
                </a:solidFill>
              </a:rPr>
              <a:t>: 78 tys. m sześc. / </a:t>
            </a:r>
            <a:r>
              <a:rPr lang="pl-PL" sz="1200" i="1" dirty="0" err="1">
                <a:solidFill>
                  <a:srgbClr val="44546A"/>
                </a:solidFill>
              </a:rPr>
              <a:t>storage</a:t>
            </a:r>
            <a:r>
              <a:rPr lang="pl-PL" sz="1200" i="1" dirty="0">
                <a:solidFill>
                  <a:srgbClr val="44546A"/>
                </a:solidFill>
              </a:rPr>
              <a:t> </a:t>
            </a:r>
            <a:r>
              <a:rPr lang="pl-PL" sz="1200" i="1" dirty="0" err="1">
                <a:solidFill>
                  <a:srgbClr val="44546A"/>
                </a:solidFill>
              </a:rPr>
              <a:t>volume</a:t>
            </a:r>
            <a:r>
              <a:rPr lang="pl-PL" sz="1200" i="1" dirty="0">
                <a:solidFill>
                  <a:srgbClr val="44546A"/>
                </a:solidFill>
              </a:rPr>
              <a:t>: 78 </a:t>
            </a:r>
            <a:r>
              <a:rPr lang="pl-PL" sz="1200" i="1" dirty="0" err="1">
                <a:solidFill>
                  <a:srgbClr val="44546A"/>
                </a:solidFill>
              </a:rPr>
              <a:t>thousand</a:t>
            </a:r>
            <a:r>
              <a:rPr lang="pl-PL" sz="1200" i="1" dirty="0">
                <a:solidFill>
                  <a:srgbClr val="44546A"/>
                </a:solidFill>
              </a:rPr>
              <a:t> m3</a:t>
            </a:r>
          </a:p>
          <a:p>
            <a:pPr marL="171450" indent="-171450">
              <a:lnSpc>
                <a:spcPct val="150000"/>
              </a:lnSpc>
              <a:buClr>
                <a:srgbClr val="008000"/>
              </a:buClr>
              <a:buFont typeface="Wingdings" panose="05000000000000000000" pitchFamily="2" charset="2"/>
              <a:buChar char="ü"/>
            </a:pPr>
            <a:r>
              <a:rPr lang="pl-PL" sz="1200" dirty="0">
                <a:solidFill>
                  <a:srgbClr val="44546A"/>
                </a:solidFill>
              </a:rPr>
              <a:t>Okres umowy: od 1 lipca 2024 r. przez 18 miesięcy + opcja dodatkowych 12 miesięcy</a:t>
            </a:r>
            <a:r>
              <a:rPr lang="pl-PL" sz="1200" i="1" dirty="0">
                <a:solidFill>
                  <a:srgbClr val="44546A"/>
                </a:solidFill>
              </a:rPr>
              <a:t> /  </a:t>
            </a:r>
            <a:r>
              <a:rPr lang="pl-PL" sz="1200" i="1" dirty="0" err="1">
                <a:solidFill>
                  <a:srgbClr val="44546A"/>
                </a:solidFill>
              </a:rPr>
              <a:t>contract</a:t>
            </a:r>
            <a:r>
              <a:rPr lang="pl-PL" sz="1200" i="1" dirty="0">
                <a:solidFill>
                  <a:srgbClr val="44546A"/>
                </a:solidFill>
              </a:rPr>
              <a:t> period: </a:t>
            </a:r>
            <a:r>
              <a:rPr lang="en-US" sz="1200" i="1" dirty="0">
                <a:solidFill>
                  <a:srgbClr val="44546A"/>
                </a:solidFill>
              </a:rPr>
              <a:t>from </a:t>
            </a:r>
            <a:r>
              <a:rPr lang="pl-PL" sz="1200" i="1" dirty="0">
                <a:solidFill>
                  <a:srgbClr val="44546A"/>
                </a:solidFill>
              </a:rPr>
              <a:t>Jul. </a:t>
            </a:r>
            <a:r>
              <a:rPr lang="en-US" sz="1200" i="1" dirty="0">
                <a:solidFill>
                  <a:srgbClr val="44546A"/>
                </a:solidFill>
              </a:rPr>
              <a:t>1, 2024</a:t>
            </a:r>
            <a:r>
              <a:rPr lang="pl-PL" sz="1200" i="1" dirty="0">
                <a:solidFill>
                  <a:srgbClr val="44546A"/>
                </a:solidFill>
              </a:rPr>
              <a:t>,</a:t>
            </a:r>
            <a:r>
              <a:rPr lang="en-US" sz="1200" i="1" dirty="0">
                <a:solidFill>
                  <a:srgbClr val="44546A"/>
                </a:solidFill>
              </a:rPr>
              <a:t> for </a:t>
            </a:r>
            <a:r>
              <a:rPr lang="pl-PL" sz="1200" i="1" dirty="0">
                <a:solidFill>
                  <a:srgbClr val="44546A"/>
                </a:solidFill>
              </a:rPr>
              <a:t>18 </a:t>
            </a:r>
            <a:r>
              <a:rPr lang="en-US" sz="1200" i="1" dirty="0">
                <a:solidFill>
                  <a:srgbClr val="44546A"/>
                </a:solidFill>
              </a:rPr>
              <a:t>months + option of an additional </a:t>
            </a:r>
            <a:r>
              <a:rPr lang="pl-PL" sz="1200" i="1" dirty="0">
                <a:solidFill>
                  <a:srgbClr val="44546A"/>
                </a:solidFill>
              </a:rPr>
              <a:t>12</a:t>
            </a:r>
            <a:r>
              <a:rPr lang="en-US" sz="1200" i="1" dirty="0">
                <a:solidFill>
                  <a:srgbClr val="44546A"/>
                </a:solidFill>
              </a:rPr>
              <a:t> months</a:t>
            </a:r>
            <a:endParaRPr lang="pl-PL" sz="1200" i="1" dirty="0">
              <a:solidFill>
                <a:srgbClr val="44546A"/>
              </a:solidFill>
            </a:endParaRPr>
          </a:p>
          <a:p>
            <a:pPr marL="171450" indent="-171450">
              <a:lnSpc>
                <a:spcPct val="150000"/>
              </a:lnSpc>
              <a:buClr>
                <a:srgbClr val="008000"/>
              </a:buClr>
              <a:buFont typeface="Wingdings" panose="05000000000000000000" pitchFamily="2" charset="2"/>
              <a:buChar char="ü"/>
            </a:pPr>
            <a:r>
              <a:rPr lang="pl-PL" sz="1200" dirty="0">
                <a:solidFill>
                  <a:srgbClr val="44546A"/>
                </a:solidFill>
              </a:rPr>
              <a:t>Wartość umowy: ok 15 mln zł </a:t>
            </a:r>
            <a:r>
              <a:rPr lang="pl-PL" sz="1200" i="1" dirty="0">
                <a:solidFill>
                  <a:srgbClr val="44546A"/>
                </a:solidFill>
              </a:rPr>
              <a:t>/ </a:t>
            </a:r>
            <a:r>
              <a:rPr lang="pl-PL" sz="1200" i="1" dirty="0" err="1">
                <a:solidFill>
                  <a:srgbClr val="44546A"/>
                </a:solidFill>
              </a:rPr>
              <a:t>contract</a:t>
            </a:r>
            <a:r>
              <a:rPr lang="pl-PL" sz="1200" i="1" dirty="0">
                <a:solidFill>
                  <a:srgbClr val="44546A"/>
                </a:solidFill>
              </a:rPr>
              <a:t> </a:t>
            </a:r>
            <a:r>
              <a:rPr lang="pl-PL" sz="1200" i="1" dirty="0" err="1">
                <a:solidFill>
                  <a:srgbClr val="44546A"/>
                </a:solidFill>
              </a:rPr>
              <a:t>value</a:t>
            </a:r>
            <a:r>
              <a:rPr lang="pl-PL" sz="1200" i="1" dirty="0">
                <a:solidFill>
                  <a:srgbClr val="44546A"/>
                </a:solidFill>
              </a:rPr>
              <a:t>: PLN 15 </a:t>
            </a:r>
            <a:r>
              <a:rPr lang="pl-PL" sz="1200" i="1" dirty="0" err="1">
                <a:solidFill>
                  <a:srgbClr val="44546A"/>
                </a:solidFill>
              </a:rPr>
              <a:t>million</a:t>
            </a:r>
            <a:endParaRPr lang="en-GB" sz="1200" i="1" dirty="0">
              <a:solidFill>
                <a:srgbClr val="44546A"/>
              </a:solidFill>
            </a:endParaRPr>
          </a:p>
        </p:txBody>
      </p:sp>
      <p:sp>
        <p:nvSpPr>
          <p:cNvPr id="13" name="pole tekstowe 12">
            <a:extLst>
              <a:ext uri="{FF2B5EF4-FFF2-40B4-BE49-F238E27FC236}">
                <a16:creationId xmlns:a16="http://schemas.microsoft.com/office/drawing/2014/main" id="{385C2601-8D2E-8452-4258-55AB5A782769}"/>
              </a:ext>
            </a:extLst>
          </p:cNvPr>
          <p:cNvSpPr txBox="1"/>
          <p:nvPr/>
        </p:nvSpPr>
        <p:spPr>
          <a:xfrm>
            <a:off x="6375662" y="1689662"/>
            <a:ext cx="5458507" cy="369332"/>
          </a:xfrm>
          <a:prstGeom prst="rect">
            <a:avLst/>
          </a:prstGeom>
          <a:solidFill>
            <a:srgbClr val="FF0000"/>
          </a:solidFill>
        </p:spPr>
        <p:txBody>
          <a:bodyPr wrap="square" rtlCol="0" anchor="ctr">
            <a:spAutoFit/>
          </a:bodyPr>
          <a:lstStyle/>
          <a:p>
            <a:pPr algn="ctr"/>
            <a:r>
              <a:rPr lang="pl-PL" b="1" dirty="0">
                <a:solidFill>
                  <a:schemeClr val="bg1"/>
                </a:solidFill>
              </a:rPr>
              <a:t>Olej napędowy / </a:t>
            </a:r>
            <a:r>
              <a:rPr lang="pl-PL" b="1" i="1" dirty="0">
                <a:solidFill>
                  <a:schemeClr val="bg1"/>
                </a:solidFill>
              </a:rPr>
              <a:t>diesel</a:t>
            </a:r>
          </a:p>
        </p:txBody>
      </p:sp>
      <p:sp>
        <p:nvSpPr>
          <p:cNvPr id="14" name="pole tekstowe 13">
            <a:extLst>
              <a:ext uri="{FF2B5EF4-FFF2-40B4-BE49-F238E27FC236}">
                <a16:creationId xmlns:a16="http://schemas.microsoft.com/office/drawing/2014/main" id="{96B07228-12D5-208E-BAA3-1ADB92567EDC}"/>
              </a:ext>
            </a:extLst>
          </p:cNvPr>
          <p:cNvSpPr txBox="1"/>
          <p:nvPr/>
        </p:nvSpPr>
        <p:spPr>
          <a:xfrm>
            <a:off x="3881052" y="4094889"/>
            <a:ext cx="7951323" cy="2548947"/>
          </a:xfrm>
          <a:prstGeom prst="rect">
            <a:avLst/>
          </a:prstGeom>
          <a:solidFill>
            <a:schemeClr val="bg1">
              <a:lumMod val="95000"/>
            </a:schemeClr>
          </a:solidFill>
        </p:spPr>
        <p:txBody>
          <a:bodyPr wrap="square" lIns="144000" tIns="180000" rIns="144000" bIns="180000" anchor="ctr" anchorCtr="0">
            <a:noAutofit/>
          </a:bodyPr>
          <a:lstStyle/>
          <a:p>
            <a:pPr marL="171450" indent="-171450">
              <a:buClr>
                <a:srgbClr val="FF0000"/>
              </a:buClr>
              <a:buFont typeface="Symbol" panose="05050102010706020507" pitchFamily="18" charset="2"/>
              <a:buChar char="Þ"/>
            </a:pPr>
            <a:r>
              <a:rPr lang="pl-PL" sz="1100" dirty="0">
                <a:solidFill>
                  <a:srgbClr val="44546A"/>
                </a:solidFill>
              </a:rPr>
              <a:t>Dostęp do terminali zlokalizowanych w Niemczech zagwarantuje bezpieczeństwo dostaw paliw do Polski oraz pozwoli na dywersyfikację i optymalizację logistyki dzięki czemu możliwe będzie obniżenie kosztów w zapatrzeniu terminali Unimot zlokalizowanych w zachodniej części Polski oraz umożliwi wejście na rynki: Niemiec, Czech, Szwajcarii</a:t>
            </a:r>
            <a:br>
              <a:rPr lang="pl-PL" sz="1100" dirty="0">
                <a:solidFill>
                  <a:srgbClr val="44546A"/>
                </a:solidFill>
              </a:rPr>
            </a:br>
            <a:r>
              <a:rPr lang="pl-PL" sz="1100" i="1" dirty="0">
                <a:solidFill>
                  <a:srgbClr val="44546A"/>
                </a:solidFill>
              </a:rPr>
              <a:t>Access to the </a:t>
            </a:r>
            <a:r>
              <a:rPr lang="pl-PL" sz="1100" i="1" dirty="0" err="1">
                <a:solidFill>
                  <a:srgbClr val="44546A"/>
                </a:solidFill>
              </a:rPr>
              <a:t>terminals</a:t>
            </a:r>
            <a:r>
              <a:rPr lang="pl-PL" sz="1100" i="1" dirty="0">
                <a:solidFill>
                  <a:srgbClr val="44546A"/>
                </a:solidFill>
              </a:rPr>
              <a:t> </a:t>
            </a:r>
            <a:r>
              <a:rPr lang="pl-PL" sz="1100" i="1" dirty="0" err="1">
                <a:solidFill>
                  <a:srgbClr val="44546A"/>
                </a:solidFill>
              </a:rPr>
              <a:t>located</a:t>
            </a:r>
            <a:r>
              <a:rPr lang="pl-PL" sz="1100" i="1" dirty="0">
                <a:solidFill>
                  <a:srgbClr val="44546A"/>
                </a:solidFill>
              </a:rPr>
              <a:t> in Germany </a:t>
            </a:r>
            <a:r>
              <a:rPr lang="pl-PL" sz="1100" i="1" dirty="0" err="1">
                <a:solidFill>
                  <a:srgbClr val="44546A"/>
                </a:solidFill>
              </a:rPr>
              <a:t>will</a:t>
            </a:r>
            <a:r>
              <a:rPr lang="pl-PL" sz="1100" i="1" dirty="0">
                <a:solidFill>
                  <a:srgbClr val="44546A"/>
                </a:solidFill>
              </a:rPr>
              <a:t> </a:t>
            </a:r>
            <a:r>
              <a:rPr lang="pl-PL" sz="1100" i="1" dirty="0" err="1">
                <a:solidFill>
                  <a:srgbClr val="44546A"/>
                </a:solidFill>
              </a:rPr>
              <a:t>guarantee</a:t>
            </a:r>
            <a:r>
              <a:rPr lang="pl-PL" sz="1100" i="1" dirty="0">
                <a:solidFill>
                  <a:srgbClr val="44546A"/>
                </a:solidFill>
              </a:rPr>
              <a:t> the </a:t>
            </a:r>
            <a:r>
              <a:rPr lang="pl-PL" sz="1100" i="1" dirty="0" err="1">
                <a:solidFill>
                  <a:srgbClr val="44546A"/>
                </a:solidFill>
              </a:rPr>
              <a:t>security</a:t>
            </a:r>
            <a:r>
              <a:rPr lang="pl-PL" sz="1100" i="1" dirty="0">
                <a:solidFill>
                  <a:srgbClr val="44546A"/>
                </a:solidFill>
              </a:rPr>
              <a:t> of </a:t>
            </a:r>
            <a:r>
              <a:rPr lang="pl-PL" sz="1100" i="1" dirty="0" err="1">
                <a:solidFill>
                  <a:srgbClr val="44546A"/>
                </a:solidFill>
              </a:rPr>
              <a:t>fuel</a:t>
            </a:r>
            <a:r>
              <a:rPr lang="pl-PL" sz="1100" i="1" dirty="0">
                <a:solidFill>
                  <a:srgbClr val="44546A"/>
                </a:solidFill>
              </a:rPr>
              <a:t> </a:t>
            </a:r>
            <a:r>
              <a:rPr lang="pl-PL" sz="1100" i="1" dirty="0" err="1">
                <a:solidFill>
                  <a:srgbClr val="44546A"/>
                </a:solidFill>
              </a:rPr>
              <a:t>supplies</a:t>
            </a:r>
            <a:r>
              <a:rPr lang="pl-PL" sz="1100" i="1" dirty="0">
                <a:solidFill>
                  <a:srgbClr val="44546A"/>
                </a:solidFill>
              </a:rPr>
              <a:t> to Poland and </a:t>
            </a:r>
            <a:r>
              <a:rPr lang="pl-PL" sz="1100" i="1" dirty="0" err="1">
                <a:solidFill>
                  <a:srgbClr val="44546A"/>
                </a:solidFill>
              </a:rPr>
              <a:t>will</a:t>
            </a:r>
            <a:r>
              <a:rPr lang="pl-PL" sz="1100" i="1" dirty="0">
                <a:solidFill>
                  <a:srgbClr val="44546A"/>
                </a:solidFill>
              </a:rPr>
              <a:t> </a:t>
            </a:r>
            <a:r>
              <a:rPr lang="pl-PL" sz="1100" i="1" dirty="0" err="1">
                <a:solidFill>
                  <a:srgbClr val="44546A"/>
                </a:solidFill>
              </a:rPr>
              <a:t>allow</a:t>
            </a:r>
            <a:r>
              <a:rPr lang="pl-PL" sz="1100" i="1" dirty="0">
                <a:solidFill>
                  <a:srgbClr val="44546A"/>
                </a:solidFill>
              </a:rPr>
              <a:t> for the </a:t>
            </a:r>
            <a:r>
              <a:rPr lang="pl-PL" sz="1100" i="1" dirty="0" err="1">
                <a:solidFill>
                  <a:srgbClr val="44546A"/>
                </a:solidFill>
              </a:rPr>
              <a:t>diversification</a:t>
            </a:r>
            <a:r>
              <a:rPr lang="pl-PL" sz="1100" i="1" dirty="0">
                <a:solidFill>
                  <a:srgbClr val="44546A"/>
                </a:solidFill>
              </a:rPr>
              <a:t> and </a:t>
            </a:r>
            <a:r>
              <a:rPr lang="pl-PL" sz="1100" i="1" dirty="0" err="1">
                <a:solidFill>
                  <a:srgbClr val="44546A"/>
                </a:solidFill>
              </a:rPr>
              <a:t>optimization</a:t>
            </a:r>
            <a:r>
              <a:rPr lang="pl-PL" sz="1100" i="1" dirty="0">
                <a:solidFill>
                  <a:srgbClr val="44546A"/>
                </a:solidFill>
              </a:rPr>
              <a:t> of </a:t>
            </a:r>
            <a:r>
              <a:rPr lang="pl-PL" sz="1100" i="1" dirty="0" err="1">
                <a:solidFill>
                  <a:srgbClr val="44546A"/>
                </a:solidFill>
              </a:rPr>
              <a:t>logistics</a:t>
            </a:r>
            <a:r>
              <a:rPr lang="pl-PL" sz="1100" i="1" dirty="0">
                <a:solidFill>
                  <a:srgbClr val="44546A"/>
                </a:solidFill>
              </a:rPr>
              <a:t>, </a:t>
            </a:r>
            <a:r>
              <a:rPr lang="pl-PL" sz="1100" i="1" dirty="0" err="1">
                <a:solidFill>
                  <a:srgbClr val="44546A"/>
                </a:solidFill>
              </a:rPr>
              <a:t>thanks</a:t>
            </a:r>
            <a:r>
              <a:rPr lang="pl-PL" sz="1100" i="1" dirty="0">
                <a:solidFill>
                  <a:srgbClr val="44546A"/>
                </a:solidFill>
              </a:rPr>
              <a:t> to </a:t>
            </a:r>
            <a:r>
              <a:rPr lang="pl-PL" sz="1100" i="1" dirty="0" err="1">
                <a:solidFill>
                  <a:srgbClr val="44546A"/>
                </a:solidFill>
              </a:rPr>
              <a:t>which</a:t>
            </a:r>
            <a:r>
              <a:rPr lang="pl-PL" sz="1100" i="1" dirty="0">
                <a:solidFill>
                  <a:srgbClr val="44546A"/>
                </a:solidFill>
              </a:rPr>
              <a:t> </a:t>
            </a:r>
            <a:r>
              <a:rPr lang="pl-PL" sz="1100" i="1" dirty="0" err="1">
                <a:solidFill>
                  <a:srgbClr val="44546A"/>
                </a:solidFill>
              </a:rPr>
              <a:t>it</a:t>
            </a:r>
            <a:r>
              <a:rPr lang="pl-PL" sz="1100" i="1" dirty="0">
                <a:solidFill>
                  <a:srgbClr val="44546A"/>
                </a:solidFill>
              </a:rPr>
              <a:t> </a:t>
            </a:r>
            <a:r>
              <a:rPr lang="pl-PL" sz="1100" i="1" dirty="0" err="1">
                <a:solidFill>
                  <a:srgbClr val="44546A"/>
                </a:solidFill>
              </a:rPr>
              <a:t>will</a:t>
            </a:r>
            <a:r>
              <a:rPr lang="pl-PL" sz="1100" i="1" dirty="0">
                <a:solidFill>
                  <a:srgbClr val="44546A"/>
                </a:solidFill>
              </a:rPr>
              <a:t> be </a:t>
            </a:r>
            <a:r>
              <a:rPr lang="pl-PL" sz="1100" i="1" dirty="0" err="1">
                <a:solidFill>
                  <a:srgbClr val="44546A"/>
                </a:solidFill>
              </a:rPr>
              <a:t>possible</a:t>
            </a:r>
            <a:r>
              <a:rPr lang="pl-PL" sz="1100" i="1" dirty="0">
                <a:solidFill>
                  <a:srgbClr val="44546A"/>
                </a:solidFill>
              </a:rPr>
              <a:t> to </a:t>
            </a:r>
            <a:r>
              <a:rPr lang="pl-PL" sz="1100" i="1" dirty="0" err="1">
                <a:solidFill>
                  <a:srgbClr val="44546A"/>
                </a:solidFill>
              </a:rPr>
              <a:t>reduce</a:t>
            </a:r>
            <a:r>
              <a:rPr lang="pl-PL" sz="1100" i="1" dirty="0">
                <a:solidFill>
                  <a:srgbClr val="44546A"/>
                </a:solidFill>
              </a:rPr>
              <a:t> the </a:t>
            </a:r>
            <a:r>
              <a:rPr lang="pl-PL" sz="1100" i="1" dirty="0" err="1">
                <a:solidFill>
                  <a:srgbClr val="44546A"/>
                </a:solidFill>
              </a:rPr>
              <a:t>costs</a:t>
            </a:r>
            <a:r>
              <a:rPr lang="pl-PL" sz="1100" i="1" dirty="0">
                <a:solidFill>
                  <a:srgbClr val="44546A"/>
                </a:solidFill>
              </a:rPr>
              <a:t> of </a:t>
            </a:r>
            <a:r>
              <a:rPr lang="pl-PL" sz="1100" i="1" dirty="0" err="1">
                <a:solidFill>
                  <a:srgbClr val="44546A"/>
                </a:solidFill>
              </a:rPr>
              <a:t>supplying</a:t>
            </a:r>
            <a:r>
              <a:rPr lang="pl-PL" sz="1100" i="1" dirty="0">
                <a:solidFill>
                  <a:srgbClr val="44546A"/>
                </a:solidFill>
              </a:rPr>
              <a:t> </a:t>
            </a:r>
            <a:r>
              <a:rPr lang="pl-PL" sz="1100" i="1" dirty="0" err="1">
                <a:solidFill>
                  <a:srgbClr val="44546A"/>
                </a:solidFill>
              </a:rPr>
              <a:t>Unimou</a:t>
            </a:r>
            <a:r>
              <a:rPr lang="pl-PL" sz="1100" i="1" dirty="0">
                <a:solidFill>
                  <a:srgbClr val="44546A"/>
                </a:solidFill>
              </a:rPr>
              <a:t> </a:t>
            </a:r>
            <a:r>
              <a:rPr lang="pl-PL" sz="1100" i="1" dirty="0" err="1">
                <a:solidFill>
                  <a:srgbClr val="44546A"/>
                </a:solidFill>
              </a:rPr>
              <a:t>terminals</a:t>
            </a:r>
            <a:r>
              <a:rPr lang="pl-PL" sz="1100" i="1" dirty="0">
                <a:solidFill>
                  <a:srgbClr val="44546A"/>
                </a:solidFill>
              </a:rPr>
              <a:t> </a:t>
            </a:r>
            <a:r>
              <a:rPr lang="pl-PL" sz="1100" i="1" dirty="0" err="1">
                <a:solidFill>
                  <a:srgbClr val="44546A"/>
                </a:solidFill>
              </a:rPr>
              <a:t>located</a:t>
            </a:r>
            <a:r>
              <a:rPr lang="pl-PL" sz="1100" i="1" dirty="0">
                <a:solidFill>
                  <a:srgbClr val="44546A"/>
                </a:solidFill>
              </a:rPr>
              <a:t> in the western part of Poland and </a:t>
            </a:r>
            <a:r>
              <a:rPr lang="pl-PL" sz="1100" i="1" dirty="0" err="1">
                <a:solidFill>
                  <a:srgbClr val="44546A"/>
                </a:solidFill>
              </a:rPr>
              <a:t>will</a:t>
            </a:r>
            <a:r>
              <a:rPr lang="pl-PL" sz="1100" i="1" dirty="0">
                <a:solidFill>
                  <a:srgbClr val="44546A"/>
                </a:solidFill>
              </a:rPr>
              <a:t> </a:t>
            </a:r>
            <a:r>
              <a:rPr lang="pl-PL" sz="1100" i="1" dirty="0" err="1">
                <a:solidFill>
                  <a:srgbClr val="44546A"/>
                </a:solidFill>
              </a:rPr>
              <a:t>enable</a:t>
            </a:r>
            <a:r>
              <a:rPr lang="pl-PL" sz="1100" i="1" dirty="0">
                <a:solidFill>
                  <a:srgbClr val="44546A"/>
                </a:solidFill>
              </a:rPr>
              <a:t> </a:t>
            </a:r>
            <a:r>
              <a:rPr lang="pl-PL" sz="1100" i="1" dirty="0" err="1">
                <a:solidFill>
                  <a:srgbClr val="44546A"/>
                </a:solidFill>
              </a:rPr>
              <a:t>entry</a:t>
            </a:r>
            <a:r>
              <a:rPr lang="pl-PL" sz="1100" i="1" dirty="0">
                <a:solidFill>
                  <a:srgbClr val="44546A"/>
                </a:solidFill>
              </a:rPr>
              <a:t> </a:t>
            </a:r>
            <a:r>
              <a:rPr lang="pl-PL" sz="1100" i="1" dirty="0" err="1">
                <a:solidFill>
                  <a:srgbClr val="44546A"/>
                </a:solidFill>
              </a:rPr>
              <a:t>into</a:t>
            </a:r>
            <a:r>
              <a:rPr lang="pl-PL" sz="1100" i="1" dirty="0">
                <a:solidFill>
                  <a:srgbClr val="44546A"/>
                </a:solidFill>
              </a:rPr>
              <a:t> the </a:t>
            </a:r>
            <a:r>
              <a:rPr lang="pl-PL" sz="1100" i="1" dirty="0" err="1">
                <a:solidFill>
                  <a:srgbClr val="44546A"/>
                </a:solidFill>
              </a:rPr>
              <a:t>markets</a:t>
            </a:r>
            <a:r>
              <a:rPr lang="pl-PL" sz="1100" i="1" dirty="0">
                <a:solidFill>
                  <a:srgbClr val="44546A"/>
                </a:solidFill>
              </a:rPr>
              <a:t> of: Germany, the Czech Republic and </a:t>
            </a:r>
            <a:r>
              <a:rPr lang="pl-PL" sz="1100" i="1" dirty="0" err="1">
                <a:solidFill>
                  <a:srgbClr val="44546A"/>
                </a:solidFill>
              </a:rPr>
              <a:t>Switzerland</a:t>
            </a:r>
            <a:endParaRPr lang="pl-PL" sz="1100" i="1" dirty="0">
              <a:solidFill>
                <a:srgbClr val="44546A"/>
              </a:solidFill>
            </a:endParaRPr>
          </a:p>
          <a:p>
            <a:pPr>
              <a:buClr>
                <a:srgbClr val="FF0000"/>
              </a:buClr>
            </a:pPr>
            <a:endParaRPr lang="pl-PL" sz="1100" dirty="0">
              <a:solidFill>
                <a:srgbClr val="44546A"/>
              </a:solidFill>
            </a:endParaRPr>
          </a:p>
          <a:p>
            <a:pPr marL="171450" indent="-171450">
              <a:buClr>
                <a:srgbClr val="FF0000"/>
              </a:buClr>
              <a:buFont typeface="Symbol" panose="05050102010706020507" pitchFamily="18" charset="2"/>
              <a:buChar char="Þ"/>
            </a:pPr>
            <a:r>
              <a:rPr lang="pl-PL" sz="1100" dirty="0">
                <a:solidFill>
                  <a:srgbClr val="44546A"/>
                </a:solidFill>
              </a:rPr>
              <a:t>Warunki nawigacyjne pozwalają na zawijanie największych tankowców, co pozwala na zakup większych statków i ładunków  co w efekcie pozwoli na obniżenie jego ceny zakupu</a:t>
            </a:r>
            <a:br>
              <a:rPr lang="pl-PL" sz="1100" dirty="0">
                <a:solidFill>
                  <a:srgbClr val="44546A"/>
                </a:solidFill>
              </a:rPr>
            </a:br>
            <a:r>
              <a:rPr lang="pl-PL" sz="1100" i="1" dirty="0" err="1">
                <a:solidFill>
                  <a:srgbClr val="44546A"/>
                </a:solidFill>
              </a:rPr>
              <a:t>Navigation</a:t>
            </a:r>
            <a:r>
              <a:rPr lang="pl-PL" sz="1100" i="1" dirty="0">
                <a:solidFill>
                  <a:srgbClr val="44546A"/>
                </a:solidFill>
              </a:rPr>
              <a:t> </a:t>
            </a:r>
            <a:r>
              <a:rPr lang="pl-PL" sz="1100" i="1" dirty="0" err="1">
                <a:solidFill>
                  <a:srgbClr val="44546A"/>
                </a:solidFill>
              </a:rPr>
              <a:t>conditions</a:t>
            </a:r>
            <a:r>
              <a:rPr lang="pl-PL" sz="1100" i="1" dirty="0">
                <a:solidFill>
                  <a:srgbClr val="44546A"/>
                </a:solidFill>
              </a:rPr>
              <a:t> </a:t>
            </a:r>
            <a:r>
              <a:rPr lang="pl-PL" sz="1100" i="1" dirty="0" err="1">
                <a:solidFill>
                  <a:srgbClr val="44546A"/>
                </a:solidFill>
              </a:rPr>
              <a:t>allow</a:t>
            </a:r>
            <a:r>
              <a:rPr lang="pl-PL" sz="1100" i="1" dirty="0">
                <a:solidFill>
                  <a:srgbClr val="44546A"/>
                </a:solidFill>
              </a:rPr>
              <a:t> the </a:t>
            </a:r>
            <a:r>
              <a:rPr lang="pl-PL" sz="1100" i="1" dirty="0" err="1">
                <a:solidFill>
                  <a:srgbClr val="44546A"/>
                </a:solidFill>
              </a:rPr>
              <a:t>largest</a:t>
            </a:r>
            <a:r>
              <a:rPr lang="pl-PL" sz="1100" i="1" dirty="0">
                <a:solidFill>
                  <a:srgbClr val="44546A"/>
                </a:solidFill>
              </a:rPr>
              <a:t> </a:t>
            </a:r>
            <a:r>
              <a:rPr lang="pl-PL" sz="1100" i="1" dirty="0" err="1">
                <a:solidFill>
                  <a:srgbClr val="44546A"/>
                </a:solidFill>
              </a:rPr>
              <a:t>tankers</a:t>
            </a:r>
            <a:r>
              <a:rPr lang="pl-PL" sz="1100" i="1" dirty="0">
                <a:solidFill>
                  <a:srgbClr val="44546A"/>
                </a:solidFill>
              </a:rPr>
              <a:t> to </a:t>
            </a:r>
            <a:r>
              <a:rPr lang="pl-PL" sz="1100" i="1" dirty="0" err="1">
                <a:solidFill>
                  <a:srgbClr val="44546A"/>
                </a:solidFill>
              </a:rPr>
              <a:t>call</a:t>
            </a:r>
            <a:r>
              <a:rPr lang="pl-PL" sz="1100" i="1" dirty="0">
                <a:solidFill>
                  <a:srgbClr val="44546A"/>
                </a:solidFill>
              </a:rPr>
              <a:t>, </a:t>
            </a:r>
            <a:r>
              <a:rPr lang="pl-PL" sz="1100" i="1" dirty="0" err="1">
                <a:solidFill>
                  <a:srgbClr val="44546A"/>
                </a:solidFill>
              </a:rPr>
              <a:t>which</a:t>
            </a:r>
            <a:r>
              <a:rPr lang="pl-PL" sz="1100" i="1" dirty="0">
                <a:solidFill>
                  <a:srgbClr val="44546A"/>
                </a:solidFill>
              </a:rPr>
              <a:t> </a:t>
            </a:r>
            <a:r>
              <a:rPr lang="pl-PL" sz="1100" i="1" dirty="0" err="1">
                <a:solidFill>
                  <a:srgbClr val="44546A"/>
                </a:solidFill>
              </a:rPr>
              <a:t>allows</a:t>
            </a:r>
            <a:r>
              <a:rPr lang="pl-PL" sz="1100" i="1" dirty="0">
                <a:solidFill>
                  <a:srgbClr val="44546A"/>
                </a:solidFill>
              </a:rPr>
              <a:t> for the </a:t>
            </a:r>
            <a:r>
              <a:rPr lang="pl-PL" sz="1100" i="1" dirty="0" err="1">
                <a:solidFill>
                  <a:srgbClr val="44546A"/>
                </a:solidFill>
              </a:rPr>
              <a:t>purchase</a:t>
            </a:r>
            <a:r>
              <a:rPr lang="pl-PL" sz="1100" i="1" dirty="0">
                <a:solidFill>
                  <a:srgbClr val="44546A"/>
                </a:solidFill>
              </a:rPr>
              <a:t> of </a:t>
            </a:r>
            <a:r>
              <a:rPr lang="pl-PL" sz="1100" i="1" dirty="0" err="1">
                <a:solidFill>
                  <a:srgbClr val="44546A"/>
                </a:solidFill>
              </a:rPr>
              <a:t>larger</a:t>
            </a:r>
            <a:r>
              <a:rPr lang="pl-PL" sz="1100" i="1" dirty="0">
                <a:solidFill>
                  <a:srgbClr val="44546A"/>
                </a:solidFill>
              </a:rPr>
              <a:t> </a:t>
            </a:r>
            <a:r>
              <a:rPr lang="pl-PL" sz="1100" i="1" dirty="0" err="1">
                <a:solidFill>
                  <a:srgbClr val="44546A"/>
                </a:solidFill>
              </a:rPr>
              <a:t>ships</a:t>
            </a:r>
            <a:r>
              <a:rPr lang="pl-PL" sz="1100" i="1" dirty="0">
                <a:solidFill>
                  <a:srgbClr val="44546A"/>
                </a:solidFill>
              </a:rPr>
              <a:t> and </a:t>
            </a:r>
            <a:r>
              <a:rPr lang="pl-PL" sz="1100" i="1" dirty="0" err="1">
                <a:solidFill>
                  <a:srgbClr val="44546A"/>
                </a:solidFill>
              </a:rPr>
              <a:t>cargoes</a:t>
            </a:r>
            <a:r>
              <a:rPr lang="pl-PL" sz="1100" i="1" dirty="0">
                <a:solidFill>
                  <a:srgbClr val="44546A"/>
                </a:solidFill>
              </a:rPr>
              <a:t>, </a:t>
            </a:r>
            <a:r>
              <a:rPr lang="pl-PL" sz="1100" i="1" dirty="0" err="1">
                <a:solidFill>
                  <a:srgbClr val="44546A"/>
                </a:solidFill>
              </a:rPr>
              <a:t>which</a:t>
            </a:r>
            <a:r>
              <a:rPr lang="pl-PL" sz="1100" i="1" dirty="0">
                <a:solidFill>
                  <a:srgbClr val="44546A"/>
                </a:solidFill>
              </a:rPr>
              <a:t> </a:t>
            </a:r>
            <a:r>
              <a:rPr lang="pl-PL" sz="1100" i="1" dirty="0" err="1">
                <a:solidFill>
                  <a:srgbClr val="44546A"/>
                </a:solidFill>
              </a:rPr>
              <a:t>will</a:t>
            </a:r>
            <a:r>
              <a:rPr lang="pl-PL" sz="1100" i="1" dirty="0">
                <a:solidFill>
                  <a:srgbClr val="44546A"/>
                </a:solidFill>
              </a:rPr>
              <a:t> </a:t>
            </a:r>
            <a:r>
              <a:rPr lang="pl-PL" sz="1100" i="1" dirty="0" err="1">
                <a:solidFill>
                  <a:srgbClr val="44546A"/>
                </a:solidFill>
              </a:rPr>
              <a:t>ultimately</a:t>
            </a:r>
            <a:r>
              <a:rPr lang="pl-PL" sz="1100" i="1" dirty="0">
                <a:solidFill>
                  <a:srgbClr val="44546A"/>
                </a:solidFill>
              </a:rPr>
              <a:t> </a:t>
            </a:r>
            <a:r>
              <a:rPr lang="pl-PL" sz="1100" i="1" dirty="0" err="1">
                <a:solidFill>
                  <a:srgbClr val="44546A"/>
                </a:solidFill>
              </a:rPr>
              <a:t>reduce</a:t>
            </a:r>
            <a:r>
              <a:rPr lang="pl-PL" sz="1100" i="1" dirty="0">
                <a:solidFill>
                  <a:srgbClr val="44546A"/>
                </a:solidFill>
              </a:rPr>
              <a:t> </a:t>
            </a:r>
            <a:r>
              <a:rPr lang="pl-PL" sz="1100" i="1" dirty="0" err="1">
                <a:solidFill>
                  <a:srgbClr val="44546A"/>
                </a:solidFill>
              </a:rPr>
              <a:t>its</a:t>
            </a:r>
            <a:r>
              <a:rPr lang="pl-PL" sz="1100" i="1" dirty="0">
                <a:solidFill>
                  <a:srgbClr val="44546A"/>
                </a:solidFill>
              </a:rPr>
              <a:t> </a:t>
            </a:r>
            <a:r>
              <a:rPr lang="pl-PL" sz="1100" i="1" dirty="0" err="1">
                <a:solidFill>
                  <a:srgbClr val="44546A"/>
                </a:solidFill>
              </a:rPr>
              <a:t>purchase</a:t>
            </a:r>
            <a:r>
              <a:rPr lang="pl-PL" sz="1100" i="1" dirty="0">
                <a:solidFill>
                  <a:srgbClr val="44546A"/>
                </a:solidFill>
              </a:rPr>
              <a:t> </a:t>
            </a:r>
            <a:r>
              <a:rPr lang="pl-PL" sz="1100" i="1" dirty="0" err="1">
                <a:solidFill>
                  <a:srgbClr val="44546A"/>
                </a:solidFill>
              </a:rPr>
              <a:t>price</a:t>
            </a:r>
            <a:endParaRPr lang="pl-PL" sz="1100" i="1" dirty="0">
              <a:solidFill>
                <a:srgbClr val="44546A"/>
              </a:solidFill>
            </a:endParaRPr>
          </a:p>
          <a:p>
            <a:pPr>
              <a:buClr>
                <a:srgbClr val="FF0000"/>
              </a:buClr>
            </a:pPr>
            <a:endParaRPr lang="pl-PL" sz="1100" dirty="0">
              <a:solidFill>
                <a:srgbClr val="44546A"/>
              </a:solidFill>
            </a:endParaRPr>
          </a:p>
          <a:p>
            <a:pPr marL="171450" indent="-171450">
              <a:buClr>
                <a:srgbClr val="FF0000"/>
              </a:buClr>
              <a:buFont typeface="Symbol" panose="05050102010706020507" pitchFamily="18" charset="2"/>
              <a:buChar char="Þ"/>
            </a:pPr>
            <a:r>
              <a:rPr lang="pl-PL" sz="1100" dirty="0">
                <a:solidFill>
                  <a:srgbClr val="44546A"/>
                </a:solidFill>
              </a:rPr>
              <a:t>Infrastruktura terminali umożliwia załadunek produktu na kolej – nowy kanał logistyczny dostaw do Polski </a:t>
            </a:r>
            <a:br>
              <a:rPr lang="pl-PL" sz="1100" dirty="0">
                <a:solidFill>
                  <a:srgbClr val="44546A"/>
                </a:solidFill>
              </a:rPr>
            </a:br>
            <a:r>
              <a:rPr lang="pl-PL" sz="1100" i="1" dirty="0">
                <a:solidFill>
                  <a:srgbClr val="44546A"/>
                </a:solidFill>
              </a:rPr>
              <a:t>The </a:t>
            </a:r>
            <a:r>
              <a:rPr lang="pl-PL" sz="1100" i="1" dirty="0" err="1">
                <a:solidFill>
                  <a:srgbClr val="44546A"/>
                </a:solidFill>
              </a:rPr>
              <a:t>terminals</a:t>
            </a:r>
            <a:r>
              <a:rPr lang="pl-PL" sz="1100" i="1" dirty="0">
                <a:solidFill>
                  <a:srgbClr val="44546A"/>
                </a:solidFill>
              </a:rPr>
              <a:t> </a:t>
            </a:r>
            <a:r>
              <a:rPr lang="pl-PL" sz="1100" i="1" dirty="0" err="1">
                <a:solidFill>
                  <a:srgbClr val="44546A"/>
                </a:solidFill>
              </a:rPr>
              <a:t>infrastructure</a:t>
            </a:r>
            <a:r>
              <a:rPr lang="pl-PL" sz="1100" i="1" dirty="0">
                <a:solidFill>
                  <a:srgbClr val="44546A"/>
                </a:solidFill>
              </a:rPr>
              <a:t> </a:t>
            </a:r>
            <a:r>
              <a:rPr lang="pl-PL" sz="1100" i="1" dirty="0" err="1">
                <a:solidFill>
                  <a:srgbClr val="44546A"/>
                </a:solidFill>
              </a:rPr>
              <a:t>enables</a:t>
            </a:r>
            <a:r>
              <a:rPr lang="pl-PL" sz="1100" i="1" dirty="0">
                <a:solidFill>
                  <a:srgbClr val="44546A"/>
                </a:solidFill>
              </a:rPr>
              <a:t> </a:t>
            </a:r>
            <a:r>
              <a:rPr lang="pl-PL" sz="1100" i="1" dirty="0" err="1">
                <a:solidFill>
                  <a:srgbClr val="44546A"/>
                </a:solidFill>
              </a:rPr>
              <a:t>product</a:t>
            </a:r>
            <a:r>
              <a:rPr lang="pl-PL" sz="1100" i="1" dirty="0">
                <a:solidFill>
                  <a:srgbClr val="44546A"/>
                </a:solidFill>
              </a:rPr>
              <a:t> </a:t>
            </a:r>
            <a:r>
              <a:rPr lang="pl-PL" sz="1100" i="1" dirty="0" err="1">
                <a:solidFill>
                  <a:srgbClr val="44546A"/>
                </a:solidFill>
              </a:rPr>
              <a:t>loading</a:t>
            </a:r>
            <a:r>
              <a:rPr lang="pl-PL" sz="1100" i="1" dirty="0">
                <a:solidFill>
                  <a:srgbClr val="44546A"/>
                </a:solidFill>
              </a:rPr>
              <a:t> on </a:t>
            </a:r>
            <a:r>
              <a:rPr lang="pl-PL" sz="1100" i="1" dirty="0" err="1">
                <a:solidFill>
                  <a:srgbClr val="44546A"/>
                </a:solidFill>
              </a:rPr>
              <a:t>rail</a:t>
            </a:r>
            <a:r>
              <a:rPr lang="pl-PL" sz="1100" i="1" dirty="0">
                <a:solidFill>
                  <a:srgbClr val="44546A"/>
                </a:solidFill>
              </a:rPr>
              <a:t> – a </a:t>
            </a:r>
            <a:r>
              <a:rPr lang="pl-PL" sz="1100" i="1" dirty="0" err="1">
                <a:solidFill>
                  <a:srgbClr val="44546A"/>
                </a:solidFill>
              </a:rPr>
              <a:t>new</a:t>
            </a:r>
            <a:r>
              <a:rPr lang="pl-PL" sz="1100" i="1" dirty="0">
                <a:solidFill>
                  <a:srgbClr val="44546A"/>
                </a:solidFill>
              </a:rPr>
              <a:t> </a:t>
            </a:r>
            <a:r>
              <a:rPr lang="pl-PL" sz="1100" i="1" dirty="0" err="1">
                <a:solidFill>
                  <a:srgbClr val="44546A"/>
                </a:solidFill>
              </a:rPr>
              <a:t>logistics</a:t>
            </a:r>
            <a:r>
              <a:rPr lang="pl-PL" sz="1100" i="1" dirty="0">
                <a:solidFill>
                  <a:srgbClr val="44546A"/>
                </a:solidFill>
              </a:rPr>
              <a:t> channel for </a:t>
            </a:r>
            <a:r>
              <a:rPr lang="pl-PL" sz="1100" i="1" dirty="0" err="1">
                <a:solidFill>
                  <a:srgbClr val="44546A"/>
                </a:solidFill>
              </a:rPr>
              <a:t>deliveries</a:t>
            </a:r>
            <a:r>
              <a:rPr lang="pl-PL" sz="1100" i="1" dirty="0">
                <a:solidFill>
                  <a:srgbClr val="44546A"/>
                </a:solidFill>
              </a:rPr>
              <a:t> to Poland</a:t>
            </a:r>
            <a:endParaRPr lang="en-GB" sz="1100" i="1" dirty="0">
              <a:solidFill>
                <a:srgbClr val="44546A"/>
              </a:solidFill>
            </a:endParaRPr>
          </a:p>
        </p:txBody>
      </p:sp>
    </p:spTree>
    <p:extLst>
      <p:ext uri="{BB962C8B-B14F-4D97-AF65-F5344CB8AC3E}">
        <p14:creationId xmlns:p14="http://schemas.microsoft.com/office/powerpoint/2010/main" val="287682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1B5FCFF7-B4D4-4277-8894-D5A7C00E6725}"/>
              </a:ext>
            </a:extLst>
          </p:cNvPr>
          <p:cNvSpPr>
            <a:spLocks noGrp="1"/>
          </p:cNvSpPr>
          <p:nvPr>
            <p:ph type="sldNum" sz="quarter" idx="12"/>
          </p:nvPr>
        </p:nvSpPr>
        <p:spPr/>
        <p:txBody>
          <a:bodyPr/>
          <a:lstStyle/>
          <a:p>
            <a:fld id="{0CFB07CD-79C9-B141-B626-E75E2D2ABC36}" type="slidenum">
              <a:rPr lang="pl-PL" smtClean="0"/>
              <a:pPr/>
              <a:t>5</a:t>
            </a:fld>
            <a:endParaRPr lang="pl-PL" dirty="0"/>
          </a:p>
        </p:txBody>
      </p:sp>
      <p:graphicFrame>
        <p:nvGraphicFramePr>
          <p:cNvPr id="7" name="Wykres 6">
            <a:extLst>
              <a:ext uri="{FF2B5EF4-FFF2-40B4-BE49-F238E27FC236}">
                <a16:creationId xmlns:a16="http://schemas.microsoft.com/office/drawing/2014/main" id="{3DDA0553-1985-0133-8F36-DEF2CD05F200}"/>
              </a:ext>
            </a:extLst>
          </p:cNvPr>
          <p:cNvGraphicFramePr>
            <a:graphicFrameLocks/>
          </p:cNvGraphicFramePr>
          <p:nvPr>
            <p:extLst>
              <p:ext uri="{D42A27DB-BD31-4B8C-83A1-F6EECF244321}">
                <p14:modId xmlns:p14="http://schemas.microsoft.com/office/powerpoint/2010/main" val="3379109831"/>
              </p:ext>
            </p:extLst>
          </p:nvPr>
        </p:nvGraphicFramePr>
        <p:xfrm>
          <a:off x="334963" y="854112"/>
          <a:ext cx="5248275"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ytuł 1">
            <a:extLst>
              <a:ext uri="{FF2B5EF4-FFF2-40B4-BE49-F238E27FC236}">
                <a16:creationId xmlns:a16="http://schemas.microsoft.com/office/drawing/2014/main" id="{CAC9DA0F-AF82-E681-F15F-30C04F7AE896}"/>
              </a:ext>
            </a:extLst>
          </p:cNvPr>
          <p:cNvSpPr>
            <a:spLocks noGrp="1"/>
          </p:cNvSpPr>
          <p:nvPr>
            <p:ph type="title"/>
          </p:nvPr>
        </p:nvSpPr>
        <p:spPr>
          <a:xfrm>
            <a:off x="663964" y="181614"/>
            <a:ext cx="11201943" cy="529840"/>
          </a:xfrm>
        </p:spPr>
        <p:txBody>
          <a:bodyPr>
            <a:normAutofit/>
          </a:bodyPr>
          <a:lstStyle/>
          <a:p>
            <a:r>
              <a:rPr lang="pl-PL" sz="2400" b="1" dirty="0"/>
              <a:t>SYTUACJA NA RYNKU GAZU LPG / </a:t>
            </a:r>
            <a:r>
              <a:rPr lang="en-US" sz="2400" b="1" i="1" dirty="0"/>
              <a:t>SITUATION ON THE LPG MARKET</a:t>
            </a:r>
            <a:endParaRPr lang="pl-PL" i="1" dirty="0"/>
          </a:p>
        </p:txBody>
      </p:sp>
      <p:sp>
        <p:nvSpPr>
          <p:cNvPr id="9" name="pole tekstowe 8">
            <a:extLst>
              <a:ext uri="{FF2B5EF4-FFF2-40B4-BE49-F238E27FC236}">
                <a16:creationId xmlns:a16="http://schemas.microsoft.com/office/drawing/2014/main" id="{6EB02DEF-7B85-9A00-760D-668C15E18EF7}"/>
              </a:ext>
            </a:extLst>
          </p:cNvPr>
          <p:cNvSpPr txBox="1"/>
          <p:nvPr/>
        </p:nvSpPr>
        <p:spPr>
          <a:xfrm>
            <a:off x="695045" y="1101357"/>
            <a:ext cx="747255" cy="230832"/>
          </a:xfrm>
          <a:prstGeom prst="rect">
            <a:avLst/>
          </a:prstGeom>
          <a:noFill/>
        </p:spPr>
        <p:txBody>
          <a:bodyPr wrap="square" rtlCol="0">
            <a:spAutoFit/>
          </a:bodyPr>
          <a:lstStyle/>
          <a:p>
            <a:r>
              <a:rPr lang="pl-PL" sz="900" dirty="0">
                <a:solidFill>
                  <a:prstClr val="black">
                    <a:lumMod val="65000"/>
                    <a:lumOff val="35000"/>
                  </a:prstClr>
                </a:solidFill>
              </a:rPr>
              <a:t>[000mt]</a:t>
            </a:r>
          </a:p>
        </p:txBody>
      </p:sp>
      <p:sp>
        <p:nvSpPr>
          <p:cNvPr id="10" name="pole tekstowe 9">
            <a:extLst>
              <a:ext uri="{FF2B5EF4-FFF2-40B4-BE49-F238E27FC236}">
                <a16:creationId xmlns:a16="http://schemas.microsoft.com/office/drawing/2014/main" id="{82DF2182-9C3D-7164-9D36-4D3AD76905A0}"/>
              </a:ext>
            </a:extLst>
          </p:cNvPr>
          <p:cNvSpPr txBox="1"/>
          <p:nvPr/>
        </p:nvSpPr>
        <p:spPr>
          <a:xfrm>
            <a:off x="2827377" y="3613616"/>
            <a:ext cx="6537246" cy="461665"/>
          </a:xfrm>
          <a:prstGeom prst="rect">
            <a:avLst/>
          </a:prstGeom>
          <a:noFill/>
        </p:spPr>
        <p:txBody>
          <a:bodyPr wrap="square" rtlCol="0">
            <a:spAutoFit/>
          </a:bodyPr>
          <a:lstStyle/>
          <a:p>
            <a:pPr algn="ctr"/>
            <a:r>
              <a:rPr lang="pl-PL" sz="1200" dirty="0">
                <a:solidFill>
                  <a:prstClr val="black">
                    <a:lumMod val="65000"/>
                    <a:lumOff val="35000"/>
                  </a:prstClr>
                </a:solidFill>
              </a:rPr>
              <a:t>Szacowany bilans polskiego rynku LPG w 2025+ </a:t>
            </a:r>
            <a:br>
              <a:rPr lang="pl-PL" sz="1200" dirty="0">
                <a:solidFill>
                  <a:prstClr val="black">
                    <a:lumMod val="65000"/>
                    <a:lumOff val="35000"/>
                  </a:prstClr>
                </a:solidFill>
              </a:rPr>
            </a:br>
            <a:r>
              <a:rPr lang="en-US" sz="1200" i="1" dirty="0">
                <a:solidFill>
                  <a:prstClr val="black">
                    <a:lumMod val="65000"/>
                    <a:lumOff val="35000"/>
                  </a:prstClr>
                </a:solidFill>
              </a:rPr>
              <a:t>Estimated balance of the Polish </a:t>
            </a:r>
            <a:r>
              <a:rPr lang="pl-PL" sz="1200" i="1" dirty="0">
                <a:solidFill>
                  <a:prstClr val="black">
                    <a:lumMod val="65000"/>
                    <a:lumOff val="35000"/>
                  </a:prstClr>
                </a:solidFill>
              </a:rPr>
              <a:t>LPG </a:t>
            </a:r>
            <a:r>
              <a:rPr lang="en-US" sz="1200" i="1" dirty="0">
                <a:solidFill>
                  <a:prstClr val="black">
                    <a:lumMod val="65000"/>
                    <a:lumOff val="35000"/>
                  </a:prstClr>
                </a:solidFill>
              </a:rPr>
              <a:t>market in 2025+</a:t>
            </a:r>
            <a:endParaRPr lang="pl-PL" sz="1200" i="1" dirty="0">
              <a:solidFill>
                <a:prstClr val="black">
                  <a:lumMod val="65000"/>
                  <a:lumOff val="35000"/>
                </a:prstClr>
              </a:solidFill>
            </a:endParaRPr>
          </a:p>
        </p:txBody>
      </p:sp>
      <p:graphicFrame>
        <p:nvGraphicFramePr>
          <p:cNvPr id="11" name="Tabela 10">
            <a:extLst>
              <a:ext uri="{FF2B5EF4-FFF2-40B4-BE49-F238E27FC236}">
                <a16:creationId xmlns:a16="http://schemas.microsoft.com/office/drawing/2014/main" id="{BBA0A910-9D77-3AE1-76A0-9E8C902BCC31}"/>
              </a:ext>
            </a:extLst>
          </p:cNvPr>
          <p:cNvGraphicFramePr>
            <a:graphicFrameLocks noGrp="1"/>
          </p:cNvGraphicFramePr>
          <p:nvPr>
            <p:extLst>
              <p:ext uri="{D42A27DB-BD31-4B8C-83A1-F6EECF244321}">
                <p14:modId xmlns:p14="http://schemas.microsoft.com/office/powerpoint/2010/main" val="870065995"/>
              </p:ext>
            </p:extLst>
          </p:nvPr>
        </p:nvGraphicFramePr>
        <p:xfrm>
          <a:off x="2831835" y="4075281"/>
          <a:ext cx="6513921" cy="2437963"/>
        </p:xfrm>
        <a:graphic>
          <a:graphicData uri="http://schemas.openxmlformats.org/drawingml/2006/table">
            <a:tbl>
              <a:tblPr/>
              <a:tblGrid>
                <a:gridCol w="3341461">
                  <a:extLst>
                    <a:ext uri="{9D8B030D-6E8A-4147-A177-3AD203B41FA5}">
                      <a16:colId xmlns:a16="http://schemas.microsoft.com/office/drawing/2014/main" val="2330964184"/>
                    </a:ext>
                  </a:extLst>
                </a:gridCol>
                <a:gridCol w="1586230">
                  <a:extLst>
                    <a:ext uri="{9D8B030D-6E8A-4147-A177-3AD203B41FA5}">
                      <a16:colId xmlns:a16="http://schemas.microsoft.com/office/drawing/2014/main" val="1756401770"/>
                    </a:ext>
                  </a:extLst>
                </a:gridCol>
                <a:gridCol w="1586230">
                  <a:extLst>
                    <a:ext uri="{9D8B030D-6E8A-4147-A177-3AD203B41FA5}">
                      <a16:colId xmlns:a16="http://schemas.microsoft.com/office/drawing/2014/main" val="2169075467"/>
                    </a:ext>
                  </a:extLst>
                </a:gridCol>
              </a:tblGrid>
              <a:tr h="28408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pl-PL" sz="900" b="0" i="0" u="none" strike="noStrike" kern="1200" spc="0" baseline="0" dirty="0">
                          <a:solidFill>
                            <a:prstClr val="black">
                              <a:lumMod val="65000"/>
                              <a:lumOff val="35000"/>
                            </a:prstClr>
                          </a:solidFill>
                          <a:latin typeface="+mn-lt"/>
                          <a:ea typeface="+mn-ea"/>
                          <a:cs typeface="+mn-cs"/>
                        </a:rPr>
                        <a:t>(mln </a:t>
                      </a:r>
                      <a:r>
                        <a:rPr lang="pl-PL" sz="900" b="0" i="0" u="none" strike="noStrike" kern="1200" spc="0" baseline="0" dirty="0" err="1">
                          <a:solidFill>
                            <a:prstClr val="black">
                              <a:lumMod val="65000"/>
                              <a:lumOff val="35000"/>
                            </a:prstClr>
                          </a:solidFill>
                          <a:latin typeface="+mn-lt"/>
                          <a:ea typeface="+mn-ea"/>
                          <a:cs typeface="+mn-cs"/>
                        </a:rPr>
                        <a:t>mt</a:t>
                      </a:r>
                      <a:r>
                        <a:rPr lang="pl-PL" sz="900" b="0" i="0" u="none" strike="noStrike" kern="1200" spc="0" baseline="0" dirty="0">
                          <a:solidFill>
                            <a:prstClr val="black">
                              <a:lumMod val="65000"/>
                              <a:lumOff val="35000"/>
                            </a:prstClr>
                          </a:solidFill>
                          <a:latin typeface="+mn-lt"/>
                          <a:ea typeface="+mn-ea"/>
                          <a:cs typeface="+mn-cs"/>
                        </a:rPr>
                        <a:t>)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200" b="1" i="0" u="none" strike="noStrike" kern="1200" spc="0" baseline="0" dirty="0">
                          <a:solidFill>
                            <a:prstClr val="black">
                              <a:lumMod val="65000"/>
                              <a:lumOff val="35000"/>
                            </a:prstClr>
                          </a:solidFill>
                          <a:latin typeface="+mn-lt"/>
                          <a:ea typeface="+mn-ea"/>
                          <a:cs typeface="+mn-cs"/>
                        </a:rPr>
                        <a:t>Min</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200" b="1" i="0" u="none" strike="noStrike" kern="1200" spc="0" baseline="0" dirty="0">
                          <a:solidFill>
                            <a:prstClr val="black">
                              <a:lumMod val="65000"/>
                              <a:lumOff val="35000"/>
                            </a:prstClr>
                          </a:solidFill>
                          <a:latin typeface="+mn-lt"/>
                          <a:ea typeface="+mn-ea"/>
                          <a:cs typeface="+mn-cs"/>
                        </a:rPr>
                        <a:t>Max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1601149"/>
                  </a:ext>
                </a:extLst>
              </a:tr>
              <a:tr h="307122">
                <a:tc>
                  <a:txBody>
                    <a:bodyPr/>
                    <a:lstStyle/>
                    <a:p>
                      <a:pPr algn="l" fontAlgn="b"/>
                      <a:r>
                        <a:rPr lang="pl-PL" sz="1000" kern="1200" dirty="0">
                          <a:solidFill>
                            <a:prstClr val="black">
                              <a:lumMod val="65000"/>
                              <a:lumOff val="35000"/>
                            </a:prstClr>
                          </a:solidFill>
                          <a:latin typeface="+mn-lt"/>
                          <a:ea typeface="+mn-ea"/>
                          <a:cs typeface="+mn-cs"/>
                        </a:rPr>
                        <a:t>Szacowana przepustowość polskich portów</a:t>
                      </a:r>
                      <a:br>
                        <a:rPr lang="pl-PL" sz="1000" kern="1200" dirty="0">
                          <a:solidFill>
                            <a:prstClr val="black">
                              <a:lumMod val="65000"/>
                              <a:lumOff val="35000"/>
                            </a:prstClr>
                          </a:solidFill>
                          <a:latin typeface="+mn-lt"/>
                          <a:ea typeface="+mn-ea"/>
                          <a:cs typeface="+mn-cs"/>
                        </a:rPr>
                      </a:br>
                      <a:r>
                        <a:rPr lang="en-US" sz="1000" i="1" kern="1200" dirty="0">
                          <a:solidFill>
                            <a:prstClr val="black">
                              <a:lumMod val="65000"/>
                              <a:lumOff val="35000"/>
                            </a:prstClr>
                          </a:solidFill>
                          <a:latin typeface="+mn-lt"/>
                          <a:ea typeface="+mn-ea"/>
                          <a:cs typeface="+mn-cs"/>
                        </a:rPr>
                        <a:t>Estimated capacity of Polish ports</a:t>
                      </a:r>
                      <a:endParaRPr lang="pl-PL" sz="1000" i="1" kern="1200" dirty="0">
                        <a:solidFill>
                          <a:prstClr val="black">
                            <a:lumMod val="65000"/>
                            <a:lumOff val="35000"/>
                          </a:prstClr>
                        </a:solidFill>
                        <a:latin typeface="+mn-lt"/>
                        <a:ea typeface="+mn-ea"/>
                        <a:cs typeface="+mn-cs"/>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kern="1200" dirty="0">
                          <a:solidFill>
                            <a:prstClr val="black">
                              <a:lumMod val="65000"/>
                              <a:lumOff val="35000"/>
                            </a:prstClr>
                          </a:solidFill>
                          <a:latin typeface="+mn-lt"/>
                          <a:ea typeface="+mn-ea"/>
                          <a:cs typeface="+mn-cs"/>
                        </a:rPr>
                        <a:t>1,2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kern="1200" dirty="0">
                          <a:solidFill>
                            <a:prstClr val="black">
                              <a:lumMod val="65000"/>
                              <a:lumOff val="35000"/>
                            </a:prstClr>
                          </a:solidFill>
                          <a:latin typeface="+mn-lt"/>
                          <a:ea typeface="+mn-ea"/>
                          <a:cs typeface="+mn-cs"/>
                        </a:rPr>
                        <a:t>1,2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2022110"/>
                  </a:ext>
                </a:extLst>
              </a:tr>
              <a:tr h="307122">
                <a:tc>
                  <a:txBody>
                    <a:bodyPr/>
                    <a:lstStyle/>
                    <a:p>
                      <a:pPr algn="l" fontAlgn="b"/>
                      <a:r>
                        <a:rPr lang="pl-PL" sz="1000" kern="1200" dirty="0">
                          <a:solidFill>
                            <a:prstClr val="black">
                              <a:lumMod val="65000"/>
                              <a:lumOff val="35000"/>
                            </a:prstClr>
                          </a:solidFill>
                          <a:latin typeface="+mn-lt"/>
                          <a:ea typeface="+mn-ea"/>
                          <a:cs typeface="+mn-cs"/>
                        </a:rPr>
                        <a:t>Produkcja / </a:t>
                      </a:r>
                      <a:r>
                        <a:rPr lang="pl-PL" sz="1000" i="1" kern="1200" dirty="0" err="1">
                          <a:solidFill>
                            <a:prstClr val="black">
                              <a:lumMod val="65000"/>
                              <a:lumOff val="35000"/>
                            </a:prstClr>
                          </a:solidFill>
                          <a:latin typeface="+mn-lt"/>
                          <a:ea typeface="+mn-ea"/>
                          <a:cs typeface="+mn-cs"/>
                        </a:rPr>
                        <a:t>Production</a:t>
                      </a:r>
                      <a:endParaRPr lang="pl-PL" sz="1000" i="1" kern="1200" dirty="0">
                        <a:solidFill>
                          <a:prstClr val="black">
                            <a:lumMod val="65000"/>
                            <a:lumOff val="35000"/>
                          </a:prstClr>
                        </a:solidFill>
                        <a:latin typeface="+mn-lt"/>
                        <a:ea typeface="+mn-ea"/>
                        <a:cs typeface="+mn-cs"/>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kern="1200" dirty="0">
                          <a:solidFill>
                            <a:prstClr val="black">
                              <a:lumMod val="65000"/>
                              <a:lumOff val="35000"/>
                            </a:prstClr>
                          </a:solidFill>
                          <a:latin typeface="+mn-lt"/>
                          <a:ea typeface="+mn-ea"/>
                          <a:cs typeface="+mn-cs"/>
                        </a:rPr>
                        <a:t>0,5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kern="1200" dirty="0">
                          <a:solidFill>
                            <a:prstClr val="black">
                              <a:lumMod val="65000"/>
                              <a:lumOff val="35000"/>
                            </a:prstClr>
                          </a:solidFill>
                          <a:latin typeface="+mn-lt"/>
                          <a:ea typeface="+mn-ea"/>
                          <a:cs typeface="+mn-cs"/>
                        </a:rPr>
                        <a:t>0,5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766369"/>
                  </a:ext>
                </a:extLst>
              </a:tr>
              <a:tr h="307122">
                <a:tc>
                  <a:txBody>
                    <a:bodyPr/>
                    <a:lstStyle/>
                    <a:p>
                      <a:pPr algn="l" fontAlgn="b"/>
                      <a:r>
                        <a:rPr lang="pl-PL" sz="1000" kern="1200" dirty="0">
                          <a:solidFill>
                            <a:prstClr val="black">
                              <a:lumMod val="65000"/>
                              <a:lumOff val="35000"/>
                            </a:prstClr>
                          </a:solidFill>
                          <a:latin typeface="+mn-lt"/>
                          <a:ea typeface="+mn-ea"/>
                          <a:cs typeface="+mn-cs"/>
                        </a:rPr>
                        <a:t>Rosyjski butan 2901 / </a:t>
                      </a:r>
                      <a:r>
                        <a:rPr lang="pl-PL" sz="1000" i="1" kern="1200" dirty="0">
                          <a:solidFill>
                            <a:prstClr val="black">
                              <a:lumMod val="65000"/>
                              <a:lumOff val="35000"/>
                            </a:prstClr>
                          </a:solidFill>
                          <a:latin typeface="+mn-lt"/>
                          <a:ea typeface="+mn-ea"/>
                          <a:cs typeface="+mn-cs"/>
                        </a:rPr>
                        <a:t>Russian </a:t>
                      </a:r>
                      <a:r>
                        <a:rPr lang="pl-PL" sz="1000" i="1" kern="1200" dirty="0" err="1">
                          <a:solidFill>
                            <a:prstClr val="black">
                              <a:lumMod val="65000"/>
                              <a:lumOff val="35000"/>
                            </a:prstClr>
                          </a:solidFill>
                          <a:latin typeface="+mn-lt"/>
                          <a:ea typeface="+mn-ea"/>
                          <a:cs typeface="+mn-cs"/>
                        </a:rPr>
                        <a:t>butane</a:t>
                      </a:r>
                      <a:r>
                        <a:rPr lang="pl-PL" sz="1000" i="1" kern="1200" dirty="0">
                          <a:solidFill>
                            <a:prstClr val="black">
                              <a:lumMod val="65000"/>
                              <a:lumOff val="35000"/>
                            </a:prstClr>
                          </a:solidFill>
                          <a:latin typeface="+mn-lt"/>
                          <a:ea typeface="+mn-ea"/>
                          <a:cs typeface="+mn-cs"/>
                        </a:rPr>
                        <a:t> 2901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kern="1200" dirty="0">
                          <a:solidFill>
                            <a:prstClr val="black">
                              <a:lumMod val="65000"/>
                              <a:lumOff val="35000"/>
                            </a:prstClr>
                          </a:solidFill>
                          <a:latin typeface="+mn-lt"/>
                          <a:ea typeface="+mn-ea"/>
                          <a:cs typeface="+mn-cs"/>
                        </a:rPr>
                        <a:t>0,1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kern="1200" dirty="0">
                          <a:solidFill>
                            <a:prstClr val="black">
                              <a:lumMod val="65000"/>
                              <a:lumOff val="35000"/>
                            </a:prstClr>
                          </a:solidFill>
                          <a:latin typeface="+mn-lt"/>
                          <a:ea typeface="+mn-ea"/>
                          <a:cs typeface="+mn-cs"/>
                        </a:rPr>
                        <a:t>0,4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0087939"/>
                  </a:ext>
                </a:extLst>
              </a:tr>
              <a:tr h="307122">
                <a:tc>
                  <a:txBody>
                    <a:bodyPr/>
                    <a:lstStyle/>
                    <a:p>
                      <a:pPr algn="l" fontAlgn="b"/>
                      <a:r>
                        <a:rPr lang="pl-PL" sz="1000" kern="1200" dirty="0">
                          <a:solidFill>
                            <a:prstClr val="black">
                              <a:lumMod val="65000"/>
                              <a:lumOff val="35000"/>
                            </a:prstClr>
                          </a:solidFill>
                          <a:latin typeface="+mn-lt"/>
                          <a:ea typeface="+mn-ea"/>
                          <a:cs typeface="+mn-cs"/>
                        </a:rPr>
                        <a:t>Inne kierunki dostaw / </a:t>
                      </a:r>
                      <a:r>
                        <a:rPr lang="pl-PL" sz="1000" i="1" kern="1200" dirty="0" err="1">
                          <a:solidFill>
                            <a:prstClr val="black">
                              <a:lumMod val="65000"/>
                              <a:lumOff val="35000"/>
                            </a:prstClr>
                          </a:solidFill>
                          <a:latin typeface="+mn-lt"/>
                          <a:ea typeface="+mn-ea"/>
                          <a:cs typeface="+mn-cs"/>
                        </a:rPr>
                        <a:t>Other</a:t>
                      </a:r>
                      <a:r>
                        <a:rPr lang="pl-PL" sz="1000" i="1" kern="1200" dirty="0">
                          <a:solidFill>
                            <a:prstClr val="black">
                              <a:lumMod val="65000"/>
                              <a:lumOff val="35000"/>
                            </a:prstClr>
                          </a:solidFill>
                          <a:latin typeface="+mn-lt"/>
                          <a:ea typeface="+mn-ea"/>
                          <a:cs typeface="+mn-cs"/>
                        </a:rPr>
                        <a:t> </a:t>
                      </a:r>
                      <a:r>
                        <a:rPr lang="pl-PL" sz="1000" i="1" kern="1200" dirty="0" err="1">
                          <a:solidFill>
                            <a:prstClr val="black">
                              <a:lumMod val="65000"/>
                              <a:lumOff val="35000"/>
                            </a:prstClr>
                          </a:solidFill>
                          <a:latin typeface="+mn-lt"/>
                          <a:ea typeface="+mn-ea"/>
                          <a:cs typeface="+mn-cs"/>
                        </a:rPr>
                        <a:t>delivery</a:t>
                      </a:r>
                      <a:r>
                        <a:rPr lang="pl-PL" sz="1000" i="1" kern="1200" dirty="0">
                          <a:solidFill>
                            <a:prstClr val="black">
                              <a:lumMod val="65000"/>
                              <a:lumOff val="35000"/>
                            </a:prstClr>
                          </a:solidFill>
                          <a:latin typeface="+mn-lt"/>
                          <a:ea typeface="+mn-ea"/>
                          <a:cs typeface="+mn-cs"/>
                        </a:rPr>
                        <a:t> </a:t>
                      </a:r>
                      <a:r>
                        <a:rPr lang="pl-PL" sz="1000" i="1" kern="1200" dirty="0" err="1">
                          <a:solidFill>
                            <a:prstClr val="black">
                              <a:lumMod val="65000"/>
                              <a:lumOff val="35000"/>
                            </a:prstClr>
                          </a:solidFill>
                          <a:latin typeface="+mn-lt"/>
                          <a:ea typeface="+mn-ea"/>
                          <a:cs typeface="+mn-cs"/>
                        </a:rPr>
                        <a:t>directions</a:t>
                      </a:r>
                      <a:endParaRPr lang="pl-PL" sz="1000" i="1" kern="1200" dirty="0">
                        <a:solidFill>
                          <a:prstClr val="black">
                            <a:lumMod val="65000"/>
                            <a:lumOff val="35000"/>
                          </a:prstClr>
                        </a:solidFill>
                        <a:latin typeface="+mn-lt"/>
                        <a:ea typeface="+mn-ea"/>
                        <a:cs typeface="+mn-cs"/>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kern="1200" dirty="0">
                          <a:solidFill>
                            <a:prstClr val="black">
                              <a:lumMod val="65000"/>
                              <a:lumOff val="35000"/>
                            </a:prstClr>
                          </a:solidFill>
                          <a:latin typeface="+mn-lt"/>
                          <a:ea typeface="+mn-ea"/>
                          <a:cs typeface="+mn-cs"/>
                        </a:rPr>
                        <a:t>0,2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kern="1200" dirty="0">
                          <a:solidFill>
                            <a:prstClr val="black">
                              <a:lumMod val="65000"/>
                              <a:lumOff val="35000"/>
                            </a:prstClr>
                          </a:solidFill>
                          <a:latin typeface="+mn-lt"/>
                          <a:ea typeface="+mn-ea"/>
                          <a:cs typeface="+mn-cs"/>
                        </a:rPr>
                        <a:t>0,3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6726929"/>
                  </a:ext>
                </a:extLst>
              </a:tr>
              <a:tr h="307122">
                <a:tc>
                  <a:txBody>
                    <a:bodyPr/>
                    <a:lstStyle/>
                    <a:p>
                      <a:pPr marL="0" algn="l" defTabSz="914400" rtl="0" eaLnBrk="1" fontAlgn="b" latinLnBrk="0" hangingPunct="1"/>
                      <a:r>
                        <a:rPr lang="pl-PL" sz="1000" kern="1200" dirty="0">
                          <a:solidFill>
                            <a:prstClr val="black">
                              <a:lumMod val="65000"/>
                              <a:lumOff val="35000"/>
                            </a:prstClr>
                          </a:solidFill>
                          <a:latin typeface="+mn-lt"/>
                          <a:ea typeface="+mn-ea"/>
                          <a:cs typeface="+mn-cs"/>
                        </a:rPr>
                        <a:t>Polska konsumpcja / </a:t>
                      </a:r>
                      <a:r>
                        <a:rPr lang="pl-PL" sz="1000" i="1" kern="1200" dirty="0" err="1">
                          <a:solidFill>
                            <a:prstClr val="black">
                              <a:lumMod val="65000"/>
                              <a:lumOff val="35000"/>
                            </a:prstClr>
                          </a:solidFill>
                          <a:latin typeface="+mn-lt"/>
                          <a:ea typeface="+mn-ea"/>
                          <a:cs typeface="+mn-cs"/>
                        </a:rPr>
                        <a:t>Polish</a:t>
                      </a:r>
                      <a:r>
                        <a:rPr lang="pl-PL" sz="1000" i="1" kern="1200" dirty="0">
                          <a:solidFill>
                            <a:prstClr val="black">
                              <a:lumMod val="65000"/>
                              <a:lumOff val="35000"/>
                            </a:prstClr>
                          </a:solidFill>
                          <a:latin typeface="+mn-lt"/>
                          <a:ea typeface="+mn-ea"/>
                          <a:cs typeface="+mn-cs"/>
                        </a:rPr>
                        <a:t> </a:t>
                      </a:r>
                      <a:r>
                        <a:rPr lang="pl-PL" sz="1000" i="1" kern="1200" dirty="0" err="1">
                          <a:solidFill>
                            <a:prstClr val="black">
                              <a:lumMod val="65000"/>
                              <a:lumOff val="35000"/>
                            </a:prstClr>
                          </a:solidFill>
                          <a:latin typeface="+mn-lt"/>
                          <a:ea typeface="+mn-ea"/>
                          <a:cs typeface="+mn-cs"/>
                        </a:rPr>
                        <a:t>consumption</a:t>
                      </a:r>
                      <a:endParaRPr lang="pl-PL" sz="1000" i="1" kern="1200" dirty="0">
                        <a:solidFill>
                          <a:prstClr val="black">
                            <a:lumMod val="65000"/>
                            <a:lumOff val="35000"/>
                          </a:prstClr>
                        </a:solidFill>
                        <a:latin typeface="+mn-lt"/>
                        <a:ea typeface="+mn-ea"/>
                        <a:cs typeface="+mn-cs"/>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l-PL" sz="1000" kern="1200" dirty="0">
                          <a:solidFill>
                            <a:prstClr val="black">
                              <a:lumMod val="65000"/>
                              <a:lumOff val="35000"/>
                            </a:prstClr>
                          </a:solidFill>
                          <a:latin typeface="+mn-lt"/>
                          <a:ea typeface="+mn-ea"/>
                          <a:cs typeface="+mn-cs"/>
                        </a:rPr>
                        <a:t>2,5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pl-PL" sz="1000" kern="1200" dirty="0">
                          <a:solidFill>
                            <a:prstClr val="black">
                              <a:lumMod val="65000"/>
                              <a:lumOff val="35000"/>
                            </a:prstClr>
                          </a:solidFill>
                          <a:latin typeface="+mn-lt"/>
                          <a:ea typeface="+mn-ea"/>
                          <a:cs typeface="+mn-cs"/>
                        </a:rPr>
                        <a:t>2,5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8841"/>
                  </a:ext>
                </a:extLst>
              </a:tr>
              <a:tr h="307122">
                <a:tc>
                  <a:txBody>
                    <a:bodyPr/>
                    <a:lstStyle/>
                    <a:p>
                      <a:pPr algn="l" fontAlgn="b"/>
                      <a:r>
                        <a:rPr lang="pl-PL" sz="1000" kern="1200" dirty="0">
                          <a:solidFill>
                            <a:prstClr val="black">
                              <a:lumMod val="65000"/>
                              <a:lumOff val="35000"/>
                            </a:prstClr>
                          </a:solidFill>
                          <a:latin typeface="+mn-lt"/>
                          <a:ea typeface="+mn-ea"/>
                          <a:cs typeface="+mn-cs"/>
                        </a:rPr>
                        <a:t>Bilans / </a:t>
                      </a:r>
                      <a:r>
                        <a:rPr lang="pl-PL" sz="1000" kern="1200" dirty="0" err="1">
                          <a:solidFill>
                            <a:prstClr val="black">
                              <a:lumMod val="65000"/>
                              <a:lumOff val="35000"/>
                            </a:prstClr>
                          </a:solidFill>
                          <a:latin typeface="+mn-lt"/>
                          <a:ea typeface="+mn-ea"/>
                          <a:cs typeface="+mn-cs"/>
                        </a:rPr>
                        <a:t>B</a:t>
                      </a:r>
                      <a:r>
                        <a:rPr lang="pl-PL" sz="1000" i="1" kern="1200" dirty="0" err="1">
                          <a:solidFill>
                            <a:prstClr val="black">
                              <a:lumMod val="65000"/>
                              <a:lumOff val="35000"/>
                            </a:prstClr>
                          </a:solidFill>
                          <a:latin typeface="+mn-lt"/>
                          <a:ea typeface="+mn-ea"/>
                          <a:cs typeface="+mn-cs"/>
                        </a:rPr>
                        <a:t>alance</a:t>
                      </a:r>
                      <a:endParaRPr lang="pl-PL" sz="1000" i="1" kern="1200" dirty="0">
                        <a:solidFill>
                          <a:prstClr val="black">
                            <a:lumMod val="65000"/>
                            <a:lumOff val="35000"/>
                          </a:prstClr>
                        </a:solidFill>
                        <a:latin typeface="+mn-lt"/>
                        <a:ea typeface="+mn-ea"/>
                        <a:cs typeface="+mn-cs"/>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pl-PL" sz="1000" kern="1200" dirty="0">
                          <a:solidFill>
                            <a:prstClr val="black">
                              <a:lumMod val="65000"/>
                              <a:lumOff val="35000"/>
                            </a:prstClr>
                          </a:solidFill>
                          <a:latin typeface="+mn-lt"/>
                          <a:ea typeface="+mn-ea"/>
                          <a:cs typeface="+mn-cs"/>
                        </a:rPr>
                        <a:t>-0,50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pl-PL" sz="1000" kern="1200">
                          <a:solidFill>
                            <a:prstClr val="black">
                              <a:lumMod val="65000"/>
                              <a:lumOff val="35000"/>
                            </a:prstClr>
                          </a:solidFill>
                          <a:latin typeface="+mn-lt"/>
                          <a:ea typeface="+mn-ea"/>
                          <a:cs typeface="+mn-cs"/>
                        </a:rPr>
                        <a:t>-0,10</a:t>
                      </a:r>
                      <a:endParaRPr lang="pl-PL" sz="1000" kern="1200" dirty="0">
                        <a:solidFill>
                          <a:prstClr val="black">
                            <a:lumMod val="65000"/>
                            <a:lumOff val="35000"/>
                          </a:prstClr>
                        </a:solidFill>
                        <a:latin typeface="+mn-lt"/>
                        <a:ea typeface="+mn-ea"/>
                        <a:cs typeface="+mn-cs"/>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73881151"/>
                  </a:ext>
                </a:extLst>
              </a:tr>
              <a:tr h="307122">
                <a:tc>
                  <a:txBody>
                    <a:bodyPr/>
                    <a:lstStyle/>
                    <a:p>
                      <a:pPr algn="l" fontAlgn="b"/>
                      <a:r>
                        <a:rPr lang="pl-PL" sz="1000" kern="1200" dirty="0">
                          <a:solidFill>
                            <a:prstClr val="black">
                              <a:lumMod val="65000"/>
                              <a:lumOff val="35000"/>
                            </a:prstClr>
                          </a:solidFill>
                          <a:latin typeface="+mn-lt"/>
                          <a:ea typeface="+mn-ea"/>
                          <a:cs typeface="+mn-cs"/>
                        </a:rPr>
                        <a:t>Eksport do UA / </a:t>
                      </a:r>
                      <a:r>
                        <a:rPr lang="pl-PL" sz="1000" i="1" kern="1200" dirty="0">
                          <a:solidFill>
                            <a:prstClr val="black">
                              <a:lumMod val="65000"/>
                              <a:lumOff val="35000"/>
                            </a:prstClr>
                          </a:solidFill>
                          <a:latin typeface="+mn-lt"/>
                          <a:ea typeface="+mn-ea"/>
                          <a:cs typeface="+mn-cs"/>
                        </a:rPr>
                        <a:t>Export to UA</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kern="1200" dirty="0">
                          <a:solidFill>
                            <a:prstClr val="black">
                              <a:lumMod val="65000"/>
                              <a:lumOff val="35000"/>
                            </a:prstClr>
                          </a:solidFill>
                          <a:latin typeface="+mn-lt"/>
                          <a:ea typeface="+mn-ea"/>
                          <a:cs typeface="+mn-cs"/>
                        </a:rPr>
                        <a:t>0,5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l-PL" sz="1000" kern="1200" dirty="0">
                          <a:solidFill>
                            <a:prstClr val="black">
                              <a:lumMod val="65000"/>
                              <a:lumOff val="35000"/>
                            </a:prstClr>
                          </a:solidFill>
                          <a:latin typeface="+mn-lt"/>
                          <a:ea typeface="+mn-ea"/>
                          <a:cs typeface="+mn-cs"/>
                        </a:rPr>
                        <a:t>0,5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848909"/>
                  </a:ext>
                </a:extLst>
              </a:tr>
            </a:tbl>
          </a:graphicData>
        </a:graphic>
      </p:graphicFrame>
      <p:graphicFrame>
        <p:nvGraphicFramePr>
          <p:cNvPr id="12" name="Wykres 11">
            <a:extLst>
              <a:ext uri="{FF2B5EF4-FFF2-40B4-BE49-F238E27FC236}">
                <a16:creationId xmlns:a16="http://schemas.microsoft.com/office/drawing/2014/main" id="{612938BF-90C6-1F7A-389F-96DCF9860D24}"/>
              </a:ext>
            </a:extLst>
          </p:cNvPr>
          <p:cNvGraphicFramePr>
            <a:graphicFrameLocks/>
          </p:cNvGraphicFramePr>
          <p:nvPr>
            <p:extLst>
              <p:ext uri="{D42A27DB-BD31-4B8C-83A1-F6EECF244321}">
                <p14:modId xmlns:p14="http://schemas.microsoft.com/office/powerpoint/2010/main" val="2886700349"/>
              </p:ext>
            </p:extLst>
          </p:nvPr>
        </p:nvGraphicFramePr>
        <p:xfrm>
          <a:off x="6900421" y="903784"/>
          <a:ext cx="4854804" cy="2626067"/>
        </p:xfrm>
        <a:graphic>
          <a:graphicData uri="http://schemas.openxmlformats.org/drawingml/2006/chart">
            <c:chart xmlns:c="http://schemas.openxmlformats.org/drawingml/2006/chart" xmlns:r="http://schemas.openxmlformats.org/officeDocument/2006/relationships" r:id="rId4"/>
          </a:graphicData>
        </a:graphic>
      </p:graphicFrame>
      <p:sp>
        <p:nvSpPr>
          <p:cNvPr id="13" name="Google Shape;398;p27">
            <a:extLst>
              <a:ext uri="{FF2B5EF4-FFF2-40B4-BE49-F238E27FC236}">
                <a16:creationId xmlns:a16="http://schemas.microsoft.com/office/drawing/2014/main" id="{3A9D998B-CF9A-5C6A-BA46-04AE4D5FA58D}"/>
              </a:ext>
            </a:extLst>
          </p:cNvPr>
          <p:cNvSpPr/>
          <p:nvPr/>
        </p:nvSpPr>
        <p:spPr>
          <a:xfrm>
            <a:off x="6056540" y="1971628"/>
            <a:ext cx="456000" cy="599600"/>
          </a:xfrm>
          <a:prstGeom prst="chevron">
            <a:avLst>
              <a:gd name="adj" fmla="val 50000"/>
            </a:avLst>
          </a:prstGeom>
          <a:solidFill>
            <a:schemeClr val="lt1"/>
          </a:solidFill>
          <a:ln w="6350" cap="flat" cmpd="sng">
            <a:solidFill>
              <a:srgbClr val="FB0007"/>
            </a:solidFill>
            <a:prstDash val="dot"/>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14" name="Google Shape;414;p27">
            <a:extLst>
              <a:ext uri="{FF2B5EF4-FFF2-40B4-BE49-F238E27FC236}">
                <a16:creationId xmlns:a16="http://schemas.microsoft.com/office/drawing/2014/main" id="{E4EF0584-2D84-226B-AF94-7D82830F80FE}"/>
              </a:ext>
            </a:extLst>
          </p:cNvPr>
          <p:cNvSpPr/>
          <p:nvPr/>
        </p:nvSpPr>
        <p:spPr>
          <a:xfrm>
            <a:off x="5275740" y="1971628"/>
            <a:ext cx="456000" cy="599600"/>
          </a:xfrm>
          <a:prstGeom prst="chevron">
            <a:avLst>
              <a:gd name="adj" fmla="val 50000"/>
            </a:avLst>
          </a:prstGeom>
          <a:solidFill>
            <a:schemeClr val="lt1"/>
          </a:solidFill>
          <a:ln w="6350" cap="flat" cmpd="sng">
            <a:solidFill>
              <a:srgbClr val="061F71"/>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
        <p:nvSpPr>
          <p:cNvPr id="15" name="Google Shape;415;p27">
            <a:extLst>
              <a:ext uri="{FF2B5EF4-FFF2-40B4-BE49-F238E27FC236}">
                <a16:creationId xmlns:a16="http://schemas.microsoft.com/office/drawing/2014/main" id="{13435014-5974-645A-D0D5-F8E9014D26AB}"/>
              </a:ext>
            </a:extLst>
          </p:cNvPr>
          <p:cNvSpPr/>
          <p:nvPr/>
        </p:nvSpPr>
        <p:spPr>
          <a:xfrm>
            <a:off x="5672324" y="1971628"/>
            <a:ext cx="456000" cy="599600"/>
          </a:xfrm>
          <a:prstGeom prst="chevron">
            <a:avLst>
              <a:gd name="adj" fmla="val 50000"/>
            </a:avLst>
          </a:prstGeom>
          <a:solidFill>
            <a:schemeClr val="lt1"/>
          </a:solidFill>
          <a:ln w="6350" cap="flat" cmpd="sng">
            <a:solidFill>
              <a:srgbClr val="FB0007"/>
            </a:solidFill>
            <a:prstDash val="solid"/>
            <a:round/>
            <a:headEnd type="none" w="sm" len="sm"/>
            <a:tailEnd type="none" w="sm" len="sm"/>
          </a:ln>
        </p:spPr>
        <p:txBody>
          <a:bodyPr spcFirstLastPara="1" wrap="square" lIns="121900" tIns="121900" rIns="121900" bIns="121900" anchor="ctr" anchorCtr="0">
            <a:noAutofit/>
          </a:bodyPr>
          <a:lstStyle/>
          <a:p>
            <a:endParaRPr sz="2489">
              <a:latin typeface="Helvetica Neue Light" panose="020B0604020202020204" charset="0"/>
            </a:endParaRPr>
          </a:p>
        </p:txBody>
      </p:sp>
    </p:spTree>
    <p:extLst>
      <p:ext uri="{BB962C8B-B14F-4D97-AF65-F5344CB8AC3E}">
        <p14:creationId xmlns:p14="http://schemas.microsoft.com/office/powerpoint/2010/main" val="139587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1B5FCFF7-B4D4-4277-8894-D5A7C00E6725}"/>
              </a:ext>
            </a:extLst>
          </p:cNvPr>
          <p:cNvSpPr>
            <a:spLocks noGrp="1"/>
          </p:cNvSpPr>
          <p:nvPr>
            <p:ph type="sldNum" sz="quarter" idx="12"/>
          </p:nvPr>
        </p:nvSpPr>
        <p:spPr/>
        <p:txBody>
          <a:bodyPr/>
          <a:lstStyle/>
          <a:p>
            <a:fld id="{0CFB07CD-79C9-B141-B626-E75E2D2ABC36}" type="slidenum">
              <a:rPr lang="pl-PL" smtClean="0"/>
              <a:pPr/>
              <a:t>6</a:t>
            </a:fld>
            <a:endParaRPr lang="pl-PL" dirty="0"/>
          </a:p>
        </p:txBody>
      </p:sp>
      <p:sp>
        <p:nvSpPr>
          <p:cNvPr id="3" name="Tytuł 2">
            <a:extLst>
              <a:ext uri="{FF2B5EF4-FFF2-40B4-BE49-F238E27FC236}">
                <a16:creationId xmlns:a16="http://schemas.microsoft.com/office/drawing/2014/main" id="{F6D788C7-79FB-45A3-A496-0AE2838130B6}"/>
              </a:ext>
            </a:extLst>
          </p:cNvPr>
          <p:cNvSpPr>
            <a:spLocks noGrp="1"/>
          </p:cNvSpPr>
          <p:nvPr>
            <p:ph type="title"/>
          </p:nvPr>
        </p:nvSpPr>
        <p:spPr/>
        <p:txBody>
          <a:bodyPr>
            <a:normAutofit/>
          </a:bodyPr>
          <a:lstStyle/>
          <a:p>
            <a:r>
              <a:rPr lang="pl-PL" dirty="0"/>
              <a:t>I KWARTAŁ 2024 ROK: WYNIKI WEDŁUG OBSZARÓW STRATEGICZNYCH</a:t>
            </a:r>
          </a:p>
        </p:txBody>
      </p:sp>
      <p:sp>
        <p:nvSpPr>
          <p:cNvPr id="6" name="Tytuł 2">
            <a:extLst>
              <a:ext uri="{FF2B5EF4-FFF2-40B4-BE49-F238E27FC236}">
                <a16:creationId xmlns:a16="http://schemas.microsoft.com/office/drawing/2014/main" id="{DB16308A-7CCA-5624-359F-87F2B6A357EE}"/>
              </a:ext>
            </a:extLst>
          </p:cNvPr>
          <p:cNvSpPr txBox="1">
            <a:spLocks/>
          </p:cNvSpPr>
          <p:nvPr/>
        </p:nvSpPr>
        <p:spPr>
          <a:xfrm>
            <a:off x="663963" y="526051"/>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dirty="0"/>
              <a:t>Q</a:t>
            </a:r>
            <a:r>
              <a:rPr lang="pl-PL" i="1" dirty="0"/>
              <a:t>1</a:t>
            </a:r>
            <a:r>
              <a:rPr lang="en-GB" i="1" dirty="0"/>
              <a:t> 202</a:t>
            </a:r>
            <a:r>
              <a:rPr lang="pl-PL" i="1" dirty="0"/>
              <a:t>4</a:t>
            </a:r>
            <a:r>
              <a:rPr lang="en-GB" i="1" dirty="0"/>
              <a:t>: RESULTS BY STRATEGIC AREAS</a:t>
            </a:r>
          </a:p>
        </p:txBody>
      </p:sp>
      <p:sp>
        <p:nvSpPr>
          <p:cNvPr id="4" name="Prostokąt 3">
            <a:extLst>
              <a:ext uri="{FF2B5EF4-FFF2-40B4-BE49-F238E27FC236}">
                <a16:creationId xmlns:a16="http://schemas.microsoft.com/office/drawing/2014/main" id="{1D105D3A-FA20-F0AE-80BB-8EB9668164A3}"/>
              </a:ext>
            </a:extLst>
          </p:cNvPr>
          <p:cNvSpPr/>
          <p:nvPr/>
        </p:nvSpPr>
        <p:spPr>
          <a:xfrm>
            <a:off x="8130280" y="1395004"/>
            <a:ext cx="3691099" cy="4046854"/>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latin typeface="Helvetica Neue Light" panose="020B0604020202020204" charset="0"/>
            </a:endParaRPr>
          </a:p>
        </p:txBody>
      </p:sp>
      <p:sp>
        <p:nvSpPr>
          <p:cNvPr id="5" name="Prostokąt 4">
            <a:extLst>
              <a:ext uri="{FF2B5EF4-FFF2-40B4-BE49-F238E27FC236}">
                <a16:creationId xmlns:a16="http://schemas.microsoft.com/office/drawing/2014/main" id="{1E83E45C-FCFA-AD47-6665-37AF7D0D4085}"/>
              </a:ext>
            </a:extLst>
          </p:cNvPr>
          <p:cNvSpPr/>
          <p:nvPr/>
        </p:nvSpPr>
        <p:spPr>
          <a:xfrm>
            <a:off x="4789173" y="1375975"/>
            <a:ext cx="3145220" cy="4068891"/>
          </a:xfrm>
          <a:prstGeom prst="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latin typeface="Helvetica Neue Light" panose="020B0604020202020204" charset="0"/>
            </a:endParaRPr>
          </a:p>
        </p:txBody>
      </p:sp>
      <p:sp>
        <p:nvSpPr>
          <p:cNvPr id="7" name="Prostokąt 6">
            <a:extLst>
              <a:ext uri="{FF2B5EF4-FFF2-40B4-BE49-F238E27FC236}">
                <a16:creationId xmlns:a16="http://schemas.microsoft.com/office/drawing/2014/main" id="{C4D039CE-E0B5-E9E7-3956-BB44A1F78498}"/>
              </a:ext>
            </a:extLst>
          </p:cNvPr>
          <p:cNvSpPr/>
          <p:nvPr/>
        </p:nvSpPr>
        <p:spPr>
          <a:xfrm>
            <a:off x="391527" y="1329257"/>
            <a:ext cx="4216439" cy="4122997"/>
          </a:xfrm>
          <a:prstGeom prst="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latin typeface="Helvetica Neue Light" panose="020B0604020202020204" charset="0"/>
            </a:endParaRPr>
          </a:p>
        </p:txBody>
      </p:sp>
      <p:pic>
        <p:nvPicPr>
          <p:cNvPr id="9" name="Google Shape;301;p25">
            <a:extLst>
              <a:ext uri="{FF2B5EF4-FFF2-40B4-BE49-F238E27FC236}">
                <a16:creationId xmlns:a16="http://schemas.microsoft.com/office/drawing/2014/main" id="{D72E1129-57D0-6873-4FD7-B266AB43E702}"/>
              </a:ext>
            </a:extLst>
          </p:cNvPr>
          <p:cNvPicPr preferRelativeResize="0"/>
          <p:nvPr/>
        </p:nvPicPr>
        <p:blipFill rotWithShape="1">
          <a:blip r:embed="rId3">
            <a:alphaModFix/>
          </a:blip>
          <a:srcRect l="13289" r="5759"/>
          <a:stretch/>
        </p:blipFill>
        <p:spPr>
          <a:xfrm>
            <a:off x="593270" y="2360783"/>
            <a:ext cx="1000897" cy="945242"/>
          </a:xfrm>
          <a:prstGeom prst="rect">
            <a:avLst/>
          </a:prstGeom>
          <a:noFill/>
          <a:ln>
            <a:noFill/>
          </a:ln>
        </p:spPr>
      </p:pic>
      <p:pic>
        <p:nvPicPr>
          <p:cNvPr id="12" name="Google Shape;302;p25">
            <a:extLst>
              <a:ext uri="{FF2B5EF4-FFF2-40B4-BE49-F238E27FC236}">
                <a16:creationId xmlns:a16="http://schemas.microsoft.com/office/drawing/2014/main" id="{E198C42C-2312-A5CC-62B2-56D79ED59674}"/>
              </a:ext>
            </a:extLst>
          </p:cNvPr>
          <p:cNvPicPr preferRelativeResize="0"/>
          <p:nvPr/>
        </p:nvPicPr>
        <p:blipFill rotWithShape="1">
          <a:blip r:embed="rId4">
            <a:alphaModFix/>
          </a:blip>
          <a:srcRect l="8775"/>
          <a:stretch/>
        </p:blipFill>
        <p:spPr>
          <a:xfrm>
            <a:off x="1946527" y="2340712"/>
            <a:ext cx="998174" cy="965313"/>
          </a:xfrm>
          <a:prstGeom prst="rect">
            <a:avLst/>
          </a:prstGeom>
          <a:noFill/>
          <a:ln>
            <a:noFill/>
          </a:ln>
        </p:spPr>
      </p:pic>
      <p:pic>
        <p:nvPicPr>
          <p:cNvPr id="13" name="Google Shape;303;p25">
            <a:extLst>
              <a:ext uri="{FF2B5EF4-FFF2-40B4-BE49-F238E27FC236}">
                <a16:creationId xmlns:a16="http://schemas.microsoft.com/office/drawing/2014/main" id="{1F2B5C8E-A6DE-A0E5-CBC0-7403B4033540}"/>
              </a:ext>
            </a:extLst>
          </p:cNvPr>
          <p:cNvPicPr preferRelativeResize="0"/>
          <p:nvPr/>
        </p:nvPicPr>
        <p:blipFill rotWithShape="1">
          <a:blip r:embed="rId5">
            <a:alphaModFix/>
          </a:blip>
          <a:srcRect l="6270"/>
          <a:stretch/>
        </p:blipFill>
        <p:spPr>
          <a:xfrm>
            <a:off x="3227059" y="2397522"/>
            <a:ext cx="1327200" cy="908503"/>
          </a:xfrm>
          <a:prstGeom prst="rect">
            <a:avLst/>
          </a:prstGeom>
          <a:noFill/>
          <a:ln>
            <a:noFill/>
          </a:ln>
        </p:spPr>
      </p:pic>
      <p:pic>
        <p:nvPicPr>
          <p:cNvPr id="14" name="Google Shape;304;p25">
            <a:extLst>
              <a:ext uri="{FF2B5EF4-FFF2-40B4-BE49-F238E27FC236}">
                <a16:creationId xmlns:a16="http://schemas.microsoft.com/office/drawing/2014/main" id="{8544FC00-7552-7535-874A-401C251F87CF}"/>
              </a:ext>
            </a:extLst>
          </p:cNvPr>
          <p:cNvPicPr preferRelativeResize="0"/>
          <p:nvPr/>
        </p:nvPicPr>
        <p:blipFill rotWithShape="1">
          <a:blip r:embed="rId6">
            <a:alphaModFix/>
          </a:blip>
          <a:srcRect l="9788"/>
          <a:stretch/>
        </p:blipFill>
        <p:spPr>
          <a:xfrm>
            <a:off x="6537538" y="2229304"/>
            <a:ext cx="1257765" cy="1060999"/>
          </a:xfrm>
          <a:prstGeom prst="rect">
            <a:avLst/>
          </a:prstGeom>
          <a:noFill/>
          <a:ln>
            <a:noFill/>
          </a:ln>
        </p:spPr>
      </p:pic>
      <p:pic>
        <p:nvPicPr>
          <p:cNvPr id="15" name="Google Shape;305;p25">
            <a:extLst>
              <a:ext uri="{FF2B5EF4-FFF2-40B4-BE49-F238E27FC236}">
                <a16:creationId xmlns:a16="http://schemas.microsoft.com/office/drawing/2014/main" id="{8A149885-4328-631F-9215-83271147B3C9}"/>
              </a:ext>
            </a:extLst>
          </p:cNvPr>
          <p:cNvPicPr preferRelativeResize="0"/>
          <p:nvPr/>
        </p:nvPicPr>
        <p:blipFill>
          <a:blip r:embed="rId7">
            <a:alphaModFix/>
          </a:blip>
          <a:stretch>
            <a:fillRect/>
          </a:stretch>
        </p:blipFill>
        <p:spPr>
          <a:xfrm>
            <a:off x="8616575" y="2355583"/>
            <a:ext cx="1123335" cy="950442"/>
          </a:xfrm>
          <a:prstGeom prst="rect">
            <a:avLst/>
          </a:prstGeom>
          <a:noFill/>
          <a:ln>
            <a:noFill/>
          </a:ln>
        </p:spPr>
      </p:pic>
      <p:pic>
        <p:nvPicPr>
          <p:cNvPr id="16" name="Google Shape;309;p25">
            <a:extLst>
              <a:ext uri="{FF2B5EF4-FFF2-40B4-BE49-F238E27FC236}">
                <a16:creationId xmlns:a16="http://schemas.microsoft.com/office/drawing/2014/main" id="{5E82BCC2-C567-B077-E00B-4E335884EE94}"/>
              </a:ext>
            </a:extLst>
          </p:cNvPr>
          <p:cNvPicPr preferRelativeResize="0"/>
          <p:nvPr/>
        </p:nvPicPr>
        <p:blipFill rotWithShape="1">
          <a:blip r:embed="rId8">
            <a:alphaModFix/>
          </a:blip>
          <a:srcRect l="8088" b="10913"/>
          <a:stretch/>
        </p:blipFill>
        <p:spPr>
          <a:xfrm>
            <a:off x="3457968" y="4042971"/>
            <a:ext cx="1056127" cy="749306"/>
          </a:xfrm>
          <a:prstGeom prst="rect">
            <a:avLst/>
          </a:prstGeom>
          <a:noFill/>
          <a:ln>
            <a:noFill/>
          </a:ln>
        </p:spPr>
      </p:pic>
      <p:sp>
        <p:nvSpPr>
          <p:cNvPr id="17" name="Google Shape;335;p25">
            <a:extLst>
              <a:ext uri="{FF2B5EF4-FFF2-40B4-BE49-F238E27FC236}">
                <a16:creationId xmlns:a16="http://schemas.microsoft.com/office/drawing/2014/main" id="{2FE555B7-4879-CB54-5D74-30B7EC104D8A}"/>
              </a:ext>
            </a:extLst>
          </p:cNvPr>
          <p:cNvSpPr txBox="1"/>
          <p:nvPr/>
        </p:nvSpPr>
        <p:spPr>
          <a:xfrm>
            <a:off x="505420" y="3375411"/>
            <a:ext cx="1165200" cy="5231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PALIWA</a:t>
            </a:r>
          </a:p>
          <a:p>
            <a:r>
              <a:rPr lang="en-GB" sz="900" i="1" dirty="0">
                <a:solidFill>
                  <a:schemeClr val="tx1"/>
                </a:solidFill>
                <a:latin typeface="Helvetica Neue Light" panose="020B0604020202020204" charset="0"/>
                <a:ea typeface="Lato Light"/>
                <a:cs typeface="Lato Light"/>
                <a:sym typeface="Lato Light"/>
              </a:rPr>
              <a:t>FUELS</a:t>
            </a:r>
          </a:p>
        </p:txBody>
      </p:sp>
      <p:sp>
        <p:nvSpPr>
          <p:cNvPr id="18" name="Google Shape;336;p25">
            <a:extLst>
              <a:ext uri="{FF2B5EF4-FFF2-40B4-BE49-F238E27FC236}">
                <a16:creationId xmlns:a16="http://schemas.microsoft.com/office/drawing/2014/main" id="{8271D88D-4AC0-DADB-0820-5787E682A6D2}"/>
              </a:ext>
            </a:extLst>
          </p:cNvPr>
          <p:cNvSpPr txBox="1"/>
          <p:nvPr/>
        </p:nvSpPr>
        <p:spPr>
          <a:xfrm>
            <a:off x="3227059" y="3375411"/>
            <a:ext cx="1165200" cy="3846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GAZ LPG</a:t>
            </a:r>
            <a:endParaRPr dirty="0">
              <a:sym typeface="Lato Light"/>
            </a:endParaRPr>
          </a:p>
        </p:txBody>
      </p:sp>
      <p:sp>
        <p:nvSpPr>
          <p:cNvPr id="19" name="Google Shape;337;p25">
            <a:extLst>
              <a:ext uri="{FF2B5EF4-FFF2-40B4-BE49-F238E27FC236}">
                <a16:creationId xmlns:a16="http://schemas.microsoft.com/office/drawing/2014/main" id="{2119FA9B-C733-291F-CECC-31EA138188B3}"/>
              </a:ext>
            </a:extLst>
          </p:cNvPr>
          <p:cNvSpPr txBox="1"/>
          <p:nvPr/>
        </p:nvSpPr>
        <p:spPr>
          <a:xfrm>
            <a:off x="6485445" y="3375411"/>
            <a:ext cx="1327200" cy="5231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STACJE PALIW</a:t>
            </a:r>
          </a:p>
          <a:p>
            <a:r>
              <a:rPr lang="en-GB" sz="900" i="1" dirty="0">
                <a:solidFill>
                  <a:schemeClr val="tx1"/>
                </a:solidFill>
                <a:latin typeface="Helvetica Neue Light" panose="020B0604020202020204" charset="0"/>
                <a:ea typeface="Lato Light"/>
                <a:cs typeface="Lato Light"/>
                <a:sym typeface="Lato Light"/>
              </a:rPr>
              <a:t>PETROL STATIONS</a:t>
            </a:r>
          </a:p>
        </p:txBody>
      </p:sp>
      <p:sp>
        <p:nvSpPr>
          <p:cNvPr id="21" name="Google Shape;341;p25">
            <a:extLst>
              <a:ext uri="{FF2B5EF4-FFF2-40B4-BE49-F238E27FC236}">
                <a16:creationId xmlns:a16="http://schemas.microsoft.com/office/drawing/2014/main" id="{D84EA151-0D74-3282-35A8-7704F56A6864}"/>
              </a:ext>
            </a:extLst>
          </p:cNvPr>
          <p:cNvSpPr txBox="1"/>
          <p:nvPr/>
        </p:nvSpPr>
        <p:spPr>
          <a:xfrm>
            <a:off x="3269795" y="4919841"/>
            <a:ext cx="1327200" cy="5231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BITUMENY</a:t>
            </a:r>
          </a:p>
          <a:p>
            <a:r>
              <a:rPr lang="en-GB" sz="900" i="1" dirty="0">
                <a:solidFill>
                  <a:schemeClr val="tx1"/>
                </a:solidFill>
                <a:latin typeface="Helvetica Neue Light" panose="020B0604020202020204" charset="0"/>
                <a:sym typeface="Lato Light"/>
              </a:rPr>
              <a:t>BITUMEN</a:t>
            </a:r>
          </a:p>
        </p:txBody>
      </p:sp>
      <p:sp>
        <p:nvSpPr>
          <p:cNvPr id="22" name="Google Shape;334;p25">
            <a:extLst>
              <a:ext uri="{FF2B5EF4-FFF2-40B4-BE49-F238E27FC236}">
                <a16:creationId xmlns:a16="http://schemas.microsoft.com/office/drawing/2014/main" id="{6D92EFF5-EED0-537F-9ECC-F3CBC90BA855}"/>
              </a:ext>
            </a:extLst>
          </p:cNvPr>
          <p:cNvSpPr txBox="1"/>
          <p:nvPr/>
        </p:nvSpPr>
        <p:spPr>
          <a:xfrm>
            <a:off x="5081176" y="3375411"/>
            <a:ext cx="1257765" cy="661679"/>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TERMINALE</a:t>
            </a:r>
            <a:br>
              <a:rPr lang="pl" dirty="0">
                <a:sym typeface="Lato Light"/>
              </a:rPr>
            </a:br>
            <a:r>
              <a:rPr lang="pl" dirty="0">
                <a:sym typeface="Lato Light"/>
              </a:rPr>
              <a:t>PALIWOWE</a:t>
            </a:r>
          </a:p>
          <a:p>
            <a:r>
              <a:rPr lang="en-GB" sz="900" i="1" dirty="0">
                <a:solidFill>
                  <a:schemeClr val="tx1"/>
                </a:solidFill>
                <a:latin typeface="Helvetica Neue Light" panose="020B0604020202020204" charset="0"/>
                <a:ea typeface="Lato Light"/>
                <a:cs typeface="Lato Light"/>
                <a:sym typeface="Lato Light"/>
              </a:rPr>
              <a:t>FUEL TERMINALS </a:t>
            </a:r>
            <a:r>
              <a:rPr lang="pl" i="1" dirty="0">
                <a:sym typeface="Lato Light"/>
              </a:rPr>
              <a:t> </a:t>
            </a:r>
            <a:endParaRPr i="1" dirty="0">
              <a:sym typeface="Lato Light"/>
            </a:endParaRPr>
          </a:p>
        </p:txBody>
      </p:sp>
      <p:sp>
        <p:nvSpPr>
          <p:cNvPr id="23" name="Google Shape;335;p25">
            <a:extLst>
              <a:ext uri="{FF2B5EF4-FFF2-40B4-BE49-F238E27FC236}">
                <a16:creationId xmlns:a16="http://schemas.microsoft.com/office/drawing/2014/main" id="{85C4521E-56A3-29EF-CD96-12866224AAE7}"/>
              </a:ext>
            </a:extLst>
          </p:cNvPr>
          <p:cNvSpPr txBox="1"/>
          <p:nvPr/>
        </p:nvSpPr>
        <p:spPr>
          <a:xfrm>
            <a:off x="1863014" y="3375411"/>
            <a:ext cx="1165200" cy="5231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BIOPALIWA</a:t>
            </a:r>
          </a:p>
          <a:p>
            <a:r>
              <a:rPr lang="en-GB" sz="900" i="1" dirty="0">
                <a:solidFill>
                  <a:schemeClr val="tx1"/>
                </a:solidFill>
                <a:latin typeface="Helvetica Neue Light" panose="020B0604020202020204" charset="0"/>
                <a:ea typeface="Lato Light"/>
                <a:cs typeface="Lato Light"/>
                <a:sym typeface="Lato Light"/>
              </a:rPr>
              <a:t>BIO-FUELS</a:t>
            </a:r>
          </a:p>
        </p:txBody>
      </p:sp>
      <p:pic>
        <p:nvPicPr>
          <p:cNvPr id="24" name="Obraz 23">
            <a:extLst>
              <a:ext uri="{FF2B5EF4-FFF2-40B4-BE49-F238E27FC236}">
                <a16:creationId xmlns:a16="http://schemas.microsoft.com/office/drawing/2014/main" id="{C7E9AA2E-3DD9-38F2-3256-756E7ADFDFEA}"/>
              </a:ext>
            </a:extLst>
          </p:cNvPr>
          <p:cNvPicPr>
            <a:picLocks noChangeAspect="1"/>
          </p:cNvPicPr>
          <p:nvPr/>
        </p:nvPicPr>
        <p:blipFill rotWithShape="1">
          <a:blip r:embed="rId9"/>
          <a:srcRect r="8156" b="12715"/>
          <a:stretch/>
        </p:blipFill>
        <p:spPr>
          <a:xfrm>
            <a:off x="5160756" y="2254764"/>
            <a:ext cx="1155487" cy="1051261"/>
          </a:xfrm>
          <a:prstGeom prst="rect">
            <a:avLst/>
          </a:prstGeom>
        </p:spPr>
      </p:pic>
      <p:grpSp>
        <p:nvGrpSpPr>
          <p:cNvPr id="25" name="Grupa 24">
            <a:extLst>
              <a:ext uri="{FF2B5EF4-FFF2-40B4-BE49-F238E27FC236}">
                <a16:creationId xmlns:a16="http://schemas.microsoft.com/office/drawing/2014/main" id="{A1BB8D55-EC0D-552E-B67D-3040D817DAC6}"/>
              </a:ext>
            </a:extLst>
          </p:cNvPr>
          <p:cNvGrpSpPr/>
          <p:nvPr/>
        </p:nvGrpSpPr>
        <p:grpSpPr>
          <a:xfrm>
            <a:off x="5246621" y="4014901"/>
            <a:ext cx="922907" cy="858675"/>
            <a:chOff x="10563895" y="2460045"/>
            <a:chExt cx="717818" cy="648000"/>
          </a:xfrm>
        </p:grpSpPr>
        <p:pic>
          <p:nvPicPr>
            <p:cNvPr id="26" name="Grafika 25" descr="Tramwaj kontur">
              <a:extLst>
                <a:ext uri="{FF2B5EF4-FFF2-40B4-BE49-F238E27FC236}">
                  <a16:creationId xmlns:a16="http://schemas.microsoft.com/office/drawing/2014/main" id="{E4C15668-049F-BAB7-C439-2C8382F33D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63895" y="2460045"/>
              <a:ext cx="648000" cy="648000"/>
            </a:xfrm>
            <a:prstGeom prst="rect">
              <a:avLst/>
            </a:prstGeom>
          </p:spPr>
        </p:pic>
        <p:sp>
          <p:nvSpPr>
            <p:cNvPr id="27" name="Prostokąt 26">
              <a:extLst>
                <a:ext uri="{FF2B5EF4-FFF2-40B4-BE49-F238E27FC236}">
                  <a16:creationId xmlns:a16="http://schemas.microsoft.com/office/drawing/2014/main" id="{DFE8E669-CBDF-DBF3-3A17-74C05981AE60}"/>
                </a:ext>
              </a:extLst>
            </p:cNvPr>
            <p:cNvSpPr/>
            <p:nvPr/>
          </p:nvSpPr>
          <p:spPr>
            <a:xfrm>
              <a:off x="10563895" y="2516645"/>
              <a:ext cx="717818" cy="581926"/>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Helvetica Neue Light" panose="020B0604020202020204" charset="0"/>
              </a:endParaRPr>
            </a:p>
          </p:txBody>
        </p:sp>
      </p:grpSp>
      <p:sp>
        <p:nvSpPr>
          <p:cNvPr id="28" name="Google Shape;334;p25">
            <a:extLst>
              <a:ext uri="{FF2B5EF4-FFF2-40B4-BE49-F238E27FC236}">
                <a16:creationId xmlns:a16="http://schemas.microsoft.com/office/drawing/2014/main" id="{BB7FA03B-1DBD-8CAD-3EFD-1356E62242C5}"/>
              </a:ext>
            </a:extLst>
          </p:cNvPr>
          <p:cNvSpPr txBox="1"/>
          <p:nvPr/>
        </p:nvSpPr>
        <p:spPr>
          <a:xfrm>
            <a:off x="4878613" y="4919841"/>
            <a:ext cx="1658925" cy="5231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LOGISTYKA KOLEJOWA</a:t>
            </a:r>
          </a:p>
          <a:p>
            <a:r>
              <a:rPr lang="en-GB" sz="900" i="1" dirty="0">
                <a:solidFill>
                  <a:schemeClr val="tx1"/>
                </a:solidFill>
                <a:latin typeface="Helvetica Neue Light" panose="020B0604020202020204" charset="0"/>
                <a:ea typeface="Lato Light"/>
                <a:cs typeface="Lato Light"/>
                <a:sym typeface="Lato Light"/>
              </a:rPr>
              <a:t>RAIL LOGISTICS</a:t>
            </a:r>
          </a:p>
        </p:txBody>
      </p:sp>
      <p:sp>
        <p:nvSpPr>
          <p:cNvPr id="29" name="Google Shape;334;p25">
            <a:extLst>
              <a:ext uri="{FF2B5EF4-FFF2-40B4-BE49-F238E27FC236}">
                <a16:creationId xmlns:a16="http://schemas.microsoft.com/office/drawing/2014/main" id="{3F759F3B-1185-3682-D51B-3E7CBD4CA71F}"/>
              </a:ext>
            </a:extLst>
          </p:cNvPr>
          <p:cNvSpPr txBox="1"/>
          <p:nvPr/>
        </p:nvSpPr>
        <p:spPr>
          <a:xfrm>
            <a:off x="1804190" y="4919841"/>
            <a:ext cx="1327200" cy="5231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PALIWA LOTNICZE</a:t>
            </a:r>
          </a:p>
          <a:p>
            <a:r>
              <a:rPr lang="en-GB" sz="900" i="1" dirty="0">
                <a:solidFill>
                  <a:schemeClr val="tx1"/>
                </a:solidFill>
                <a:latin typeface="Helvetica Neue Light" panose="020B0604020202020204" charset="0"/>
                <a:ea typeface="Lato Light"/>
                <a:cs typeface="Lato Light"/>
                <a:sym typeface="Lato Light"/>
              </a:rPr>
              <a:t>AVIATION FUELS</a:t>
            </a:r>
          </a:p>
        </p:txBody>
      </p:sp>
      <p:pic>
        <p:nvPicPr>
          <p:cNvPr id="30" name="Google Shape;311;p25">
            <a:extLst>
              <a:ext uri="{FF2B5EF4-FFF2-40B4-BE49-F238E27FC236}">
                <a16:creationId xmlns:a16="http://schemas.microsoft.com/office/drawing/2014/main" id="{3AAFF072-B08E-5C85-8CD5-A48CB0B30B73}"/>
              </a:ext>
            </a:extLst>
          </p:cNvPr>
          <p:cNvPicPr preferRelativeResize="0"/>
          <p:nvPr/>
        </p:nvPicPr>
        <p:blipFill>
          <a:blip r:embed="rId12">
            <a:alphaModFix/>
          </a:blip>
          <a:stretch>
            <a:fillRect/>
          </a:stretch>
        </p:blipFill>
        <p:spPr>
          <a:xfrm>
            <a:off x="2176921" y="4127283"/>
            <a:ext cx="684281" cy="707886"/>
          </a:xfrm>
          <a:prstGeom prst="rect">
            <a:avLst/>
          </a:prstGeom>
          <a:noFill/>
          <a:ln>
            <a:noFill/>
          </a:ln>
        </p:spPr>
      </p:pic>
      <p:grpSp>
        <p:nvGrpSpPr>
          <p:cNvPr id="31" name="Grupa 30">
            <a:extLst>
              <a:ext uri="{FF2B5EF4-FFF2-40B4-BE49-F238E27FC236}">
                <a16:creationId xmlns:a16="http://schemas.microsoft.com/office/drawing/2014/main" id="{DC074157-4039-BD65-7169-EF5F238B3137}"/>
              </a:ext>
            </a:extLst>
          </p:cNvPr>
          <p:cNvGrpSpPr/>
          <p:nvPr/>
        </p:nvGrpSpPr>
        <p:grpSpPr>
          <a:xfrm>
            <a:off x="555821" y="4032470"/>
            <a:ext cx="1075797" cy="866561"/>
            <a:chOff x="10563895" y="849057"/>
            <a:chExt cx="717818" cy="654049"/>
          </a:xfrm>
        </p:grpSpPr>
        <p:pic>
          <p:nvPicPr>
            <p:cNvPr id="32" name="Grafika 31" descr="Surowce kontur">
              <a:extLst>
                <a:ext uri="{FF2B5EF4-FFF2-40B4-BE49-F238E27FC236}">
                  <a16:creationId xmlns:a16="http://schemas.microsoft.com/office/drawing/2014/main" id="{9D2A3139-7A0F-990A-BDD9-7DAE724AE0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20386" y="849057"/>
              <a:ext cx="639216" cy="654049"/>
            </a:xfrm>
            <a:prstGeom prst="rect">
              <a:avLst/>
            </a:prstGeom>
          </p:spPr>
        </p:pic>
        <p:sp>
          <p:nvSpPr>
            <p:cNvPr id="33" name="Prostokąt 32">
              <a:extLst>
                <a:ext uri="{FF2B5EF4-FFF2-40B4-BE49-F238E27FC236}">
                  <a16:creationId xmlns:a16="http://schemas.microsoft.com/office/drawing/2014/main" id="{34AE6AE6-6646-457D-FE37-E692EF05C716}"/>
                </a:ext>
              </a:extLst>
            </p:cNvPr>
            <p:cNvSpPr/>
            <p:nvPr/>
          </p:nvSpPr>
          <p:spPr>
            <a:xfrm>
              <a:off x="10563895" y="872979"/>
              <a:ext cx="717818" cy="58192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Helvetica Neue Light" panose="020B0604020202020204" charset="0"/>
              </a:endParaRPr>
            </a:p>
          </p:txBody>
        </p:sp>
      </p:grpSp>
      <p:sp>
        <p:nvSpPr>
          <p:cNvPr id="35" name="Google Shape;334;p25">
            <a:extLst>
              <a:ext uri="{FF2B5EF4-FFF2-40B4-BE49-F238E27FC236}">
                <a16:creationId xmlns:a16="http://schemas.microsoft.com/office/drawing/2014/main" id="{01AAB261-BE95-6787-0627-2FF81E45F36F}"/>
              </a:ext>
            </a:extLst>
          </p:cNvPr>
          <p:cNvSpPr txBox="1"/>
          <p:nvPr/>
        </p:nvSpPr>
        <p:spPr>
          <a:xfrm>
            <a:off x="494742" y="4919841"/>
            <a:ext cx="1257765" cy="5231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PALIWA STAŁE</a:t>
            </a:r>
          </a:p>
          <a:p>
            <a:r>
              <a:rPr lang="en-GB" sz="900" i="1" dirty="0">
                <a:solidFill>
                  <a:schemeClr val="tx1"/>
                </a:solidFill>
                <a:latin typeface="Helvetica Neue Light" panose="020B0604020202020204" charset="0"/>
                <a:ea typeface="Lato Light"/>
                <a:cs typeface="Lato Light"/>
                <a:sym typeface="Lato Light"/>
              </a:rPr>
              <a:t>SOLID FUELS</a:t>
            </a:r>
          </a:p>
        </p:txBody>
      </p:sp>
      <p:pic>
        <p:nvPicPr>
          <p:cNvPr id="41" name="Google Shape;306;p25">
            <a:extLst>
              <a:ext uri="{FF2B5EF4-FFF2-40B4-BE49-F238E27FC236}">
                <a16:creationId xmlns:a16="http://schemas.microsoft.com/office/drawing/2014/main" id="{51B3D308-46EC-4494-ADB3-9EF82D267B79}"/>
              </a:ext>
            </a:extLst>
          </p:cNvPr>
          <p:cNvPicPr preferRelativeResize="0"/>
          <p:nvPr/>
        </p:nvPicPr>
        <p:blipFill>
          <a:blip r:embed="rId15">
            <a:alphaModFix/>
          </a:blip>
          <a:stretch>
            <a:fillRect/>
          </a:stretch>
        </p:blipFill>
        <p:spPr>
          <a:xfrm>
            <a:off x="8639061" y="3813151"/>
            <a:ext cx="1211271" cy="1090933"/>
          </a:xfrm>
          <a:prstGeom prst="rect">
            <a:avLst/>
          </a:prstGeom>
          <a:noFill/>
          <a:ln>
            <a:noFill/>
          </a:ln>
        </p:spPr>
      </p:pic>
      <p:sp>
        <p:nvSpPr>
          <p:cNvPr id="43" name="Google Shape;339;p25">
            <a:extLst>
              <a:ext uri="{FF2B5EF4-FFF2-40B4-BE49-F238E27FC236}">
                <a16:creationId xmlns:a16="http://schemas.microsoft.com/office/drawing/2014/main" id="{1F075737-0ED4-1A1E-828F-E7CBBA79CF43}"/>
              </a:ext>
            </a:extLst>
          </p:cNvPr>
          <p:cNvSpPr txBox="1"/>
          <p:nvPr/>
        </p:nvSpPr>
        <p:spPr>
          <a:xfrm>
            <a:off x="8434430" y="4822183"/>
            <a:ext cx="1617448" cy="661679"/>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ENERGIA ELEKTRYCZNA I CIEPŁO</a:t>
            </a:r>
          </a:p>
          <a:p>
            <a:r>
              <a:rPr lang="en-GB" sz="900" i="1" dirty="0">
                <a:solidFill>
                  <a:schemeClr val="tx1"/>
                </a:solidFill>
                <a:latin typeface="Helvetica Neue Light" panose="020B0604020202020204" charset="0"/>
                <a:ea typeface="Lato Light"/>
                <a:cs typeface="Lato Light"/>
                <a:sym typeface="Lato Light"/>
              </a:rPr>
              <a:t>ELECTRICITY AND HEAT</a:t>
            </a:r>
          </a:p>
        </p:txBody>
      </p:sp>
      <p:pic>
        <p:nvPicPr>
          <p:cNvPr id="46" name="Google Shape;307;p25">
            <a:extLst>
              <a:ext uri="{FF2B5EF4-FFF2-40B4-BE49-F238E27FC236}">
                <a16:creationId xmlns:a16="http://schemas.microsoft.com/office/drawing/2014/main" id="{A774CFFA-EC8D-1584-7DD6-D44CFF9A44F8}"/>
              </a:ext>
            </a:extLst>
          </p:cNvPr>
          <p:cNvPicPr preferRelativeResize="0"/>
          <p:nvPr/>
        </p:nvPicPr>
        <p:blipFill rotWithShape="1">
          <a:blip r:embed="rId16">
            <a:alphaModFix/>
          </a:blip>
          <a:srcRect l="11801"/>
          <a:stretch/>
        </p:blipFill>
        <p:spPr>
          <a:xfrm>
            <a:off x="10478094" y="2391229"/>
            <a:ext cx="1102947" cy="914796"/>
          </a:xfrm>
          <a:prstGeom prst="rect">
            <a:avLst/>
          </a:prstGeom>
          <a:noFill/>
          <a:ln>
            <a:noFill/>
          </a:ln>
        </p:spPr>
      </p:pic>
      <p:sp>
        <p:nvSpPr>
          <p:cNvPr id="54" name="pole tekstowe 53">
            <a:extLst>
              <a:ext uri="{FF2B5EF4-FFF2-40B4-BE49-F238E27FC236}">
                <a16:creationId xmlns:a16="http://schemas.microsoft.com/office/drawing/2014/main" id="{EF3B367F-BD77-3A74-4A36-E342AC2EF735}"/>
              </a:ext>
            </a:extLst>
          </p:cNvPr>
          <p:cNvSpPr txBox="1"/>
          <p:nvPr/>
        </p:nvSpPr>
        <p:spPr>
          <a:xfrm>
            <a:off x="391526" y="1319200"/>
            <a:ext cx="4238129" cy="509963"/>
          </a:xfrm>
          <a:prstGeom prst="rect">
            <a:avLst/>
          </a:prstGeom>
          <a:solidFill>
            <a:srgbClr val="101E4B"/>
          </a:solidFill>
          <a:ln>
            <a:noFill/>
          </a:ln>
        </p:spPr>
        <p:txBody>
          <a:bodyPr wrap="square" rtlCol="0" anchor="ctr">
            <a:noAutofit/>
          </a:bodyPr>
          <a:lstStyle/>
          <a:p>
            <a:pPr algn="ctr"/>
            <a:r>
              <a:rPr lang="pl-PL" sz="1400" dirty="0">
                <a:solidFill>
                  <a:schemeClr val="bg1"/>
                </a:solidFill>
                <a:latin typeface="Helvetica Neue Light" panose="020B0604020202020204" charset="0"/>
              </a:rPr>
              <a:t>Główne obszary działalności / </a:t>
            </a:r>
            <a:r>
              <a:rPr lang="en-GB" sz="1400" i="1" dirty="0">
                <a:solidFill>
                  <a:schemeClr val="bg1"/>
                </a:solidFill>
                <a:latin typeface="Helvetica Neue Light" panose="020B0604020202020204" charset="0"/>
              </a:rPr>
              <a:t>Key areas of activity</a:t>
            </a:r>
          </a:p>
        </p:txBody>
      </p:sp>
      <p:sp>
        <p:nvSpPr>
          <p:cNvPr id="58" name="pole tekstowe 57">
            <a:extLst>
              <a:ext uri="{FF2B5EF4-FFF2-40B4-BE49-F238E27FC236}">
                <a16:creationId xmlns:a16="http://schemas.microsoft.com/office/drawing/2014/main" id="{4C0A5015-A115-18A4-0E8F-23C8D42A2220}"/>
              </a:ext>
            </a:extLst>
          </p:cNvPr>
          <p:cNvSpPr txBox="1"/>
          <p:nvPr/>
        </p:nvSpPr>
        <p:spPr>
          <a:xfrm>
            <a:off x="4793807" y="1325992"/>
            <a:ext cx="3140586" cy="509963"/>
          </a:xfrm>
          <a:prstGeom prst="rect">
            <a:avLst/>
          </a:prstGeom>
          <a:solidFill>
            <a:srgbClr val="101E4B"/>
          </a:solidFill>
          <a:ln>
            <a:noFill/>
          </a:ln>
        </p:spPr>
        <p:txBody>
          <a:bodyPr wrap="square" rtlCol="0" anchor="ctr">
            <a:noAutofit/>
          </a:bodyPr>
          <a:lstStyle>
            <a:defPPr>
              <a:defRPr lang="pl-PL"/>
            </a:defPPr>
            <a:lvl1pPr algn="ctr">
              <a:defRPr sz="1400">
                <a:solidFill>
                  <a:schemeClr val="bg1"/>
                </a:solidFill>
                <a:latin typeface="Helvetica Neue Light" panose="020B0604020202020204" charset="0"/>
              </a:defRPr>
            </a:lvl1pPr>
          </a:lstStyle>
          <a:p>
            <a:r>
              <a:rPr lang="pl-PL" dirty="0"/>
              <a:t>Logistyka / </a:t>
            </a:r>
            <a:r>
              <a:rPr lang="en-GB" sz="1400" i="1" dirty="0">
                <a:solidFill>
                  <a:schemeClr val="bg1"/>
                </a:solidFill>
                <a:latin typeface="Helvetica Neue Light" panose="020B0604020202020204" charset="0"/>
              </a:rPr>
              <a:t>Logistics</a:t>
            </a:r>
          </a:p>
        </p:txBody>
      </p:sp>
      <p:sp>
        <p:nvSpPr>
          <p:cNvPr id="59" name="pole tekstowe 58">
            <a:extLst>
              <a:ext uri="{FF2B5EF4-FFF2-40B4-BE49-F238E27FC236}">
                <a16:creationId xmlns:a16="http://schemas.microsoft.com/office/drawing/2014/main" id="{57040965-2067-55CD-F5CC-ECC819C2648E}"/>
              </a:ext>
            </a:extLst>
          </p:cNvPr>
          <p:cNvSpPr txBox="1"/>
          <p:nvPr/>
        </p:nvSpPr>
        <p:spPr>
          <a:xfrm>
            <a:off x="8126610" y="1319200"/>
            <a:ext cx="3694769" cy="523220"/>
          </a:xfrm>
          <a:prstGeom prst="rect">
            <a:avLst/>
          </a:prstGeom>
          <a:solidFill>
            <a:srgbClr val="101E4B"/>
          </a:solidFill>
          <a:ln>
            <a:noFill/>
          </a:ln>
        </p:spPr>
        <p:txBody>
          <a:bodyPr wrap="square" rtlCol="0">
            <a:spAutoFit/>
          </a:bodyPr>
          <a:lstStyle>
            <a:defPPr>
              <a:defRPr lang="pl-PL"/>
            </a:defPPr>
            <a:lvl1pPr algn="ctr">
              <a:defRPr sz="1400">
                <a:solidFill>
                  <a:schemeClr val="bg1"/>
                </a:solidFill>
                <a:latin typeface="Helvetica Neue Light" panose="020B0604020202020204" charset="0"/>
              </a:defRPr>
            </a:lvl1pPr>
          </a:lstStyle>
          <a:p>
            <a:r>
              <a:rPr lang="pl-PL" dirty="0"/>
              <a:t>Segmenty przejściowe i transformacyjne</a:t>
            </a:r>
          </a:p>
          <a:p>
            <a:r>
              <a:rPr lang="en-GB" sz="1400" i="1" dirty="0">
                <a:solidFill>
                  <a:schemeClr val="bg1"/>
                </a:solidFill>
                <a:latin typeface="Helvetica Neue Light" panose="020B0604020202020204" charset="0"/>
              </a:rPr>
              <a:t>Transition and transformation segments</a:t>
            </a:r>
          </a:p>
        </p:txBody>
      </p:sp>
      <p:pic>
        <p:nvPicPr>
          <p:cNvPr id="61" name="Google Shape;302;p25">
            <a:extLst>
              <a:ext uri="{FF2B5EF4-FFF2-40B4-BE49-F238E27FC236}">
                <a16:creationId xmlns:a16="http://schemas.microsoft.com/office/drawing/2014/main" id="{CD4091A0-7125-3587-1018-0226AAF1E144}"/>
              </a:ext>
            </a:extLst>
          </p:cNvPr>
          <p:cNvPicPr preferRelativeResize="0"/>
          <p:nvPr/>
        </p:nvPicPr>
        <p:blipFill rotWithShape="1">
          <a:blip r:embed="rId4">
            <a:alphaModFix/>
          </a:blip>
          <a:srcRect l="8775"/>
          <a:stretch/>
        </p:blipFill>
        <p:spPr>
          <a:xfrm>
            <a:off x="10443901" y="3816192"/>
            <a:ext cx="1128070" cy="1090933"/>
          </a:xfrm>
          <a:prstGeom prst="rect">
            <a:avLst/>
          </a:prstGeom>
          <a:noFill/>
          <a:ln>
            <a:noFill/>
          </a:ln>
        </p:spPr>
      </p:pic>
      <p:sp>
        <p:nvSpPr>
          <p:cNvPr id="62" name="Google Shape;335;p25">
            <a:extLst>
              <a:ext uri="{FF2B5EF4-FFF2-40B4-BE49-F238E27FC236}">
                <a16:creationId xmlns:a16="http://schemas.microsoft.com/office/drawing/2014/main" id="{2532F81A-ED18-1C69-ED03-542200039F07}"/>
              </a:ext>
            </a:extLst>
          </p:cNvPr>
          <p:cNvSpPr txBox="1"/>
          <p:nvPr/>
        </p:nvSpPr>
        <p:spPr>
          <a:xfrm>
            <a:off x="10386316" y="4919841"/>
            <a:ext cx="1165200" cy="5231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BIOPALIWA</a:t>
            </a:r>
          </a:p>
          <a:p>
            <a:r>
              <a:rPr lang="en-GB" sz="900" i="1" dirty="0">
                <a:solidFill>
                  <a:schemeClr val="tx1"/>
                </a:solidFill>
                <a:latin typeface="Helvetica Neue Light" panose="020B0604020202020204" charset="0"/>
                <a:ea typeface="Lato Light"/>
                <a:cs typeface="Lato Light"/>
                <a:sym typeface="Lato Light"/>
              </a:rPr>
              <a:t>BIO-FUELS</a:t>
            </a:r>
          </a:p>
        </p:txBody>
      </p:sp>
      <p:sp>
        <p:nvSpPr>
          <p:cNvPr id="20" name="Google Shape;338;p25">
            <a:extLst>
              <a:ext uri="{FF2B5EF4-FFF2-40B4-BE49-F238E27FC236}">
                <a16:creationId xmlns:a16="http://schemas.microsoft.com/office/drawing/2014/main" id="{4C033416-CD94-419F-F8BE-2771AB8B2A14}"/>
              </a:ext>
            </a:extLst>
          </p:cNvPr>
          <p:cNvSpPr txBox="1"/>
          <p:nvPr/>
        </p:nvSpPr>
        <p:spPr>
          <a:xfrm>
            <a:off x="8533487" y="3375411"/>
            <a:ext cx="1327200" cy="5231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GAZ ZIEMNY</a:t>
            </a:r>
          </a:p>
          <a:p>
            <a:r>
              <a:rPr lang="en-GB" sz="900" i="1" dirty="0">
                <a:solidFill>
                  <a:schemeClr val="tx1"/>
                </a:solidFill>
                <a:latin typeface="Helvetica Neue Light" panose="020B0604020202020204" charset="0"/>
                <a:ea typeface="Lato Light"/>
                <a:cs typeface="Lato Light"/>
                <a:sym typeface="Lato Light"/>
              </a:rPr>
              <a:t>NATURAL GAS</a:t>
            </a:r>
          </a:p>
        </p:txBody>
      </p:sp>
      <p:sp>
        <p:nvSpPr>
          <p:cNvPr id="47" name="Google Shape;340;p25">
            <a:extLst>
              <a:ext uri="{FF2B5EF4-FFF2-40B4-BE49-F238E27FC236}">
                <a16:creationId xmlns:a16="http://schemas.microsoft.com/office/drawing/2014/main" id="{7BD96160-2173-6E8C-779F-FE6F0D82C7D1}"/>
              </a:ext>
            </a:extLst>
          </p:cNvPr>
          <p:cNvSpPr txBox="1"/>
          <p:nvPr/>
        </p:nvSpPr>
        <p:spPr>
          <a:xfrm>
            <a:off x="10279653" y="3375411"/>
            <a:ext cx="1500817" cy="52318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Font typeface="Arial"/>
              <a:defRPr sz="900" b="0" i="0" u="none" strike="noStrike" cap="none">
                <a:latin typeface="Helvetica Neue Light" panose="020B0604020202020204" charset="0"/>
                <a:ea typeface="Lato Light"/>
                <a:cs typeface="Lato Light"/>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pl" dirty="0">
                <a:sym typeface="Lato Light"/>
              </a:rPr>
              <a:t>OZE</a:t>
            </a:r>
          </a:p>
          <a:p>
            <a:r>
              <a:rPr lang="pl" i="1" dirty="0">
                <a:sym typeface="Lato Light"/>
              </a:rPr>
              <a:t>RES</a:t>
            </a:r>
            <a:endParaRPr i="1" dirty="0">
              <a:sym typeface="Lato Light"/>
            </a:endParaRPr>
          </a:p>
        </p:txBody>
      </p:sp>
      <p:sp>
        <p:nvSpPr>
          <p:cNvPr id="67" name="pole tekstowe 66">
            <a:extLst>
              <a:ext uri="{FF2B5EF4-FFF2-40B4-BE49-F238E27FC236}">
                <a16:creationId xmlns:a16="http://schemas.microsoft.com/office/drawing/2014/main" id="{D5EE1673-6544-B916-F1B0-8C94D834242A}"/>
              </a:ext>
            </a:extLst>
          </p:cNvPr>
          <p:cNvSpPr txBox="1"/>
          <p:nvPr/>
        </p:nvSpPr>
        <p:spPr>
          <a:xfrm>
            <a:off x="390617" y="1817334"/>
            <a:ext cx="4235013" cy="369332"/>
          </a:xfrm>
          <a:prstGeom prst="rect">
            <a:avLst/>
          </a:prstGeom>
          <a:solidFill>
            <a:srgbClr val="FF0000"/>
          </a:solidFill>
        </p:spPr>
        <p:txBody>
          <a:bodyPr wrap="square" rtlCol="0" anchor="ctr">
            <a:spAutoFit/>
          </a:bodyPr>
          <a:lstStyle/>
          <a:p>
            <a:pPr algn="ctr"/>
            <a:r>
              <a:rPr lang="pl-PL" b="1" dirty="0">
                <a:solidFill>
                  <a:schemeClr val="bg1"/>
                </a:solidFill>
              </a:rPr>
              <a:t>EBITDA (S) = 11,6 mln zł </a:t>
            </a:r>
          </a:p>
        </p:txBody>
      </p:sp>
      <p:sp>
        <p:nvSpPr>
          <p:cNvPr id="68" name="pole tekstowe 67">
            <a:extLst>
              <a:ext uri="{FF2B5EF4-FFF2-40B4-BE49-F238E27FC236}">
                <a16:creationId xmlns:a16="http://schemas.microsoft.com/office/drawing/2014/main" id="{E613E6CF-AC73-A135-15AD-2A779EDE2D9F}"/>
              </a:ext>
            </a:extLst>
          </p:cNvPr>
          <p:cNvSpPr txBox="1"/>
          <p:nvPr/>
        </p:nvSpPr>
        <p:spPr>
          <a:xfrm>
            <a:off x="4793809" y="1798795"/>
            <a:ext cx="3147440" cy="369332"/>
          </a:xfrm>
          <a:prstGeom prst="rect">
            <a:avLst/>
          </a:prstGeom>
          <a:solidFill>
            <a:srgbClr val="FF0000"/>
          </a:solidFill>
        </p:spPr>
        <p:txBody>
          <a:bodyPr wrap="square" rtlCol="0" anchor="ctr">
            <a:spAutoFit/>
          </a:bodyPr>
          <a:lstStyle/>
          <a:p>
            <a:pPr algn="ctr"/>
            <a:r>
              <a:rPr lang="pl-PL" b="1" dirty="0">
                <a:solidFill>
                  <a:schemeClr val="bg1"/>
                </a:solidFill>
              </a:rPr>
              <a:t>EBITDA (S) = 18,3 mln zł </a:t>
            </a:r>
          </a:p>
        </p:txBody>
      </p:sp>
      <p:sp>
        <p:nvSpPr>
          <p:cNvPr id="69" name="pole tekstowe 68">
            <a:extLst>
              <a:ext uri="{FF2B5EF4-FFF2-40B4-BE49-F238E27FC236}">
                <a16:creationId xmlns:a16="http://schemas.microsoft.com/office/drawing/2014/main" id="{91FEEE65-D10E-FAE1-2F5F-17EB6F92BB6B}"/>
              </a:ext>
            </a:extLst>
          </p:cNvPr>
          <p:cNvSpPr txBox="1"/>
          <p:nvPr/>
        </p:nvSpPr>
        <p:spPr>
          <a:xfrm>
            <a:off x="8133466" y="1806544"/>
            <a:ext cx="3691100" cy="369332"/>
          </a:xfrm>
          <a:prstGeom prst="rect">
            <a:avLst/>
          </a:prstGeom>
          <a:solidFill>
            <a:srgbClr val="FF0000"/>
          </a:solidFill>
        </p:spPr>
        <p:txBody>
          <a:bodyPr wrap="square" rtlCol="0" anchor="ctr">
            <a:spAutoFit/>
          </a:bodyPr>
          <a:lstStyle/>
          <a:p>
            <a:pPr algn="ctr"/>
            <a:r>
              <a:rPr lang="pl-PL" b="1" dirty="0">
                <a:solidFill>
                  <a:schemeClr val="bg1"/>
                </a:solidFill>
              </a:rPr>
              <a:t>EBITDA (S) = 23,6 mln zł  </a:t>
            </a:r>
          </a:p>
        </p:txBody>
      </p:sp>
      <p:sp>
        <p:nvSpPr>
          <p:cNvPr id="70" name="pole tekstowe 69">
            <a:extLst>
              <a:ext uri="{FF2B5EF4-FFF2-40B4-BE49-F238E27FC236}">
                <a16:creationId xmlns:a16="http://schemas.microsoft.com/office/drawing/2014/main" id="{5DE3F417-7159-07A1-579E-4C6E1B290CB5}"/>
              </a:ext>
            </a:extLst>
          </p:cNvPr>
          <p:cNvSpPr txBox="1"/>
          <p:nvPr/>
        </p:nvSpPr>
        <p:spPr>
          <a:xfrm>
            <a:off x="357831" y="5657650"/>
            <a:ext cx="4233219" cy="725399"/>
          </a:xfrm>
          <a:prstGeom prst="rect">
            <a:avLst/>
          </a:prstGeom>
          <a:solidFill>
            <a:schemeClr val="bg1">
              <a:lumMod val="95000"/>
            </a:schemeClr>
          </a:solidFill>
        </p:spPr>
        <p:txBody>
          <a:bodyPr wrap="square" lIns="144000" tIns="180000" rIns="144000" bIns="180000" anchor="ctr" anchorCtr="0">
            <a:noAutofit/>
          </a:bodyPr>
          <a:lstStyle/>
          <a:p>
            <a:r>
              <a:rPr lang="pl-PL" sz="900" dirty="0">
                <a:solidFill>
                  <a:srgbClr val="44546A"/>
                </a:solidFill>
              </a:rPr>
              <a:t>Segmenty według sprawozdawczości: Paliwa ciekłe, LPG, Paliwa stałe, Bitumeny</a:t>
            </a:r>
            <a:br>
              <a:rPr lang="pl-PL" sz="900" dirty="0">
                <a:solidFill>
                  <a:srgbClr val="44546A"/>
                </a:solidFill>
              </a:rPr>
            </a:br>
            <a:r>
              <a:rPr lang="en-US" sz="900" i="1" dirty="0">
                <a:solidFill>
                  <a:srgbClr val="44546A"/>
                </a:solidFill>
              </a:rPr>
              <a:t>Segments by reporting: Liquid fuels, LPG, Solid fuels, Bitumen</a:t>
            </a:r>
            <a:endParaRPr lang="en-GB" sz="900" i="1" dirty="0">
              <a:solidFill>
                <a:srgbClr val="44546A"/>
              </a:solidFill>
            </a:endParaRPr>
          </a:p>
        </p:txBody>
      </p:sp>
      <p:sp>
        <p:nvSpPr>
          <p:cNvPr id="72" name="pole tekstowe 71">
            <a:extLst>
              <a:ext uri="{FF2B5EF4-FFF2-40B4-BE49-F238E27FC236}">
                <a16:creationId xmlns:a16="http://schemas.microsoft.com/office/drawing/2014/main" id="{5D13DED2-24AD-4527-3E7D-761C2B466E0E}"/>
              </a:ext>
            </a:extLst>
          </p:cNvPr>
          <p:cNvSpPr txBox="1"/>
          <p:nvPr/>
        </p:nvSpPr>
        <p:spPr>
          <a:xfrm>
            <a:off x="4793809" y="5657650"/>
            <a:ext cx="3140586" cy="725399"/>
          </a:xfrm>
          <a:prstGeom prst="rect">
            <a:avLst/>
          </a:prstGeom>
          <a:solidFill>
            <a:schemeClr val="bg1">
              <a:lumMod val="95000"/>
            </a:schemeClr>
          </a:solidFill>
        </p:spPr>
        <p:txBody>
          <a:bodyPr wrap="square" lIns="144000" tIns="180000" rIns="144000" bIns="180000" anchor="ctr" anchorCtr="0">
            <a:noAutofit/>
          </a:bodyPr>
          <a:lstStyle/>
          <a:p>
            <a:r>
              <a:rPr lang="pl-PL" sz="900" dirty="0">
                <a:solidFill>
                  <a:srgbClr val="44546A"/>
                </a:solidFill>
              </a:rPr>
              <a:t>Segmenty według sprawozdawczości: Infrastruktura i logistyka (bez </a:t>
            </a:r>
            <a:r>
              <a:rPr lang="pl-PL" sz="900" dirty="0" err="1">
                <a:solidFill>
                  <a:srgbClr val="44546A"/>
                </a:solidFill>
              </a:rPr>
              <a:t>RCEkoenergia</a:t>
            </a:r>
            <a:r>
              <a:rPr lang="pl-PL" sz="900" dirty="0">
                <a:solidFill>
                  <a:srgbClr val="44546A"/>
                </a:solidFill>
              </a:rPr>
              <a:t>) i Stacje Paliw</a:t>
            </a:r>
            <a:br>
              <a:rPr lang="pl-PL" sz="900" dirty="0">
                <a:solidFill>
                  <a:srgbClr val="44546A"/>
                </a:solidFill>
              </a:rPr>
            </a:br>
            <a:r>
              <a:rPr lang="en-US" sz="900" i="1" dirty="0">
                <a:solidFill>
                  <a:srgbClr val="44546A"/>
                </a:solidFill>
              </a:rPr>
              <a:t>Segments by reporting: </a:t>
            </a:r>
            <a:r>
              <a:rPr lang="pl-PL" sz="900" i="1" dirty="0" err="1">
                <a:solidFill>
                  <a:srgbClr val="44546A"/>
                </a:solidFill>
              </a:rPr>
              <a:t>Infrastructure</a:t>
            </a:r>
            <a:r>
              <a:rPr lang="pl-PL" sz="900" i="1" dirty="0">
                <a:solidFill>
                  <a:srgbClr val="44546A"/>
                </a:solidFill>
              </a:rPr>
              <a:t> and Logistics (</a:t>
            </a:r>
            <a:r>
              <a:rPr lang="pl-PL" sz="900" i="1" dirty="0" err="1">
                <a:solidFill>
                  <a:srgbClr val="44546A"/>
                </a:solidFill>
              </a:rPr>
              <a:t>exclud</a:t>
            </a:r>
            <a:r>
              <a:rPr lang="pl-PL" sz="900" i="1" dirty="0">
                <a:solidFill>
                  <a:srgbClr val="44546A"/>
                </a:solidFill>
              </a:rPr>
              <a:t>. </a:t>
            </a:r>
            <a:r>
              <a:rPr lang="pl-PL" sz="900" i="1" dirty="0" err="1">
                <a:solidFill>
                  <a:srgbClr val="44546A"/>
                </a:solidFill>
              </a:rPr>
              <a:t>RCEkoenergia</a:t>
            </a:r>
            <a:r>
              <a:rPr lang="pl-PL" sz="900" i="1" dirty="0">
                <a:solidFill>
                  <a:srgbClr val="44546A"/>
                </a:solidFill>
              </a:rPr>
              <a:t>) and Petrol </a:t>
            </a:r>
            <a:r>
              <a:rPr lang="pl-PL" sz="900" i="1" dirty="0" err="1">
                <a:solidFill>
                  <a:srgbClr val="44546A"/>
                </a:solidFill>
              </a:rPr>
              <a:t>stations</a:t>
            </a:r>
            <a:endParaRPr lang="en-GB" sz="900" i="1" dirty="0">
              <a:solidFill>
                <a:srgbClr val="44546A"/>
              </a:solidFill>
            </a:endParaRPr>
          </a:p>
        </p:txBody>
      </p:sp>
      <p:sp>
        <p:nvSpPr>
          <p:cNvPr id="73" name="pole tekstowe 72">
            <a:extLst>
              <a:ext uri="{FF2B5EF4-FFF2-40B4-BE49-F238E27FC236}">
                <a16:creationId xmlns:a16="http://schemas.microsoft.com/office/drawing/2014/main" id="{0DAC7B35-4D15-F63C-ABDD-D5E762204F99}"/>
              </a:ext>
            </a:extLst>
          </p:cNvPr>
          <p:cNvSpPr txBox="1"/>
          <p:nvPr/>
        </p:nvSpPr>
        <p:spPr>
          <a:xfrm>
            <a:off x="8126610" y="5672279"/>
            <a:ext cx="3703440" cy="725399"/>
          </a:xfrm>
          <a:prstGeom prst="rect">
            <a:avLst/>
          </a:prstGeom>
          <a:solidFill>
            <a:schemeClr val="bg1">
              <a:lumMod val="95000"/>
            </a:schemeClr>
          </a:solidFill>
        </p:spPr>
        <p:txBody>
          <a:bodyPr wrap="square" lIns="144000" tIns="180000" rIns="144000" bIns="180000" anchor="ctr" anchorCtr="0">
            <a:noAutofit/>
          </a:bodyPr>
          <a:lstStyle/>
          <a:p>
            <a:r>
              <a:rPr lang="pl-PL" sz="900" dirty="0">
                <a:solidFill>
                  <a:srgbClr val="44546A"/>
                </a:solidFill>
              </a:rPr>
              <a:t>Segmenty według sprawozdawczości: Gaz ziemny, OZE, Energia elektryczna i </a:t>
            </a:r>
            <a:r>
              <a:rPr lang="pl-PL" sz="900" dirty="0" err="1">
                <a:solidFill>
                  <a:srgbClr val="44546A"/>
                </a:solidFill>
              </a:rPr>
              <a:t>RCEkoenergia</a:t>
            </a:r>
            <a:r>
              <a:rPr lang="pl-PL" sz="900" dirty="0">
                <a:solidFill>
                  <a:srgbClr val="44546A"/>
                </a:solidFill>
              </a:rPr>
              <a:t> </a:t>
            </a:r>
            <a:br>
              <a:rPr lang="pl-PL" sz="900" dirty="0">
                <a:solidFill>
                  <a:srgbClr val="44546A"/>
                </a:solidFill>
              </a:rPr>
            </a:br>
            <a:r>
              <a:rPr lang="en-US" sz="900" i="1" dirty="0">
                <a:solidFill>
                  <a:srgbClr val="44546A"/>
                </a:solidFill>
              </a:rPr>
              <a:t>Segments by reporting: </a:t>
            </a:r>
            <a:r>
              <a:rPr lang="pl-PL" sz="900" i="1" dirty="0">
                <a:solidFill>
                  <a:srgbClr val="44546A"/>
                </a:solidFill>
              </a:rPr>
              <a:t>Natural </a:t>
            </a:r>
            <a:r>
              <a:rPr lang="pl-PL" sz="900" i="1" dirty="0" err="1">
                <a:solidFill>
                  <a:srgbClr val="44546A"/>
                </a:solidFill>
              </a:rPr>
              <a:t>gas</a:t>
            </a:r>
            <a:r>
              <a:rPr lang="pl-PL" sz="900" i="1" dirty="0">
                <a:solidFill>
                  <a:srgbClr val="44546A"/>
                </a:solidFill>
              </a:rPr>
              <a:t>, RES and </a:t>
            </a:r>
            <a:r>
              <a:rPr lang="pl-PL" sz="900" i="1" dirty="0" err="1">
                <a:solidFill>
                  <a:srgbClr val="44546A"/>
                </a:solidFill>
              </a:rPr>
              <a:t>RCEkoenergia</a:t>
            </a:r>
            <a:endParaRPr lang="en-GB" sz="900" i="1" dirty="0">
              <a:solidFill>
                <a:srgbClr val="44546A"/>
              </a:solidFill>
            </a:endParaRPr>
          </a:p>
        </p:txBody>
      </p:sp>
    </p:spTree>
    <p:extLst>
      <p:ext uri="{BB962C8B-B14F-4D97-AF65-F5344CB8AC3E}">
        <p14:creationId xmlns:p14="http://schemas.microsoft.com/office/powerpoint/2010/main" val="118458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B6EB18A-4E24-42F8-A9A1-4298E128B593}"/>
              </a:ext>
            </a:extLst>
          </p:cNvPr>
          <p:cNvSpPr>
            <a:spLocks noGrp="1"/>
          </p:cNvSpPr>
          <p:nvPr>
            <p:ph type="sldNum" sz="quarter" idx="12"/>
          </p:nvPr>
        </p:nvSpPr>
        <p:spPr>
          <a:xfrm>
            <a:off x="8704609" y="6526322"/>
            <a:ext cx="3246439" cy="365125"/>
          </a:xfrm>
        </p:spPr>
        <p:txBody>
          <a:bodyPr/>
          <a:lstStyle/>
          <a:p>
            <a:fld id="{0CFB07CD-79C9-B141-B626-E75E2D2ABC36}" type="slidenum">
              <a:rPr lang="pl-PL" smtClean="0"/>
              <a:pPr/>
              <a:t>7</a:t>
            </a:fld>
            <a:endParaRPr lang="pl-PL"/>
          </a:p>
        </p:txBody>
      </p:sp>
      <p:sp>
        <p:nvSpPr>
          <p:cNvPr id="3" name="Tytuł 2">
            <a:extLst>
              <a:ext uri="{FF2B5EF4-FFF2-40B4-BE49-F238E27FC236}">
                <a16:creationId xmlns:a16="http://schemas.microsoft.com/office/drawing/2014/main" id="{EE4410E0-EADD-406F-9B5B-FB4ECD9EC76A}"/>
              </a:ext>
            </a:extLst>
          </p:cNvPr>
          <p:cNvSpPr>
            <a:spLocks noGrp="1"/>
          </p:cNvSpPr>
          <p:nvPr>
            <p:ph type="title"/>
          </p:nvPr>
        </p:nvSpPr>
        <p:spPr/>
        <p:txBody>
          <a:bodyPr>
            <a:normAutofit/>
          </a:bodyPr>
          <a:lstStyle/>
          <a:p>
            <a:r>
              <a:rPr lang="pl-PL" dirty="0"/>
              <a:t>OTOCZENIE RYNKOWE W 1Q 2024 R. </a:t>
            </a:r>
          </a:p>
        </p:txBody>
      </p:sp>
      <p:sp>
        <p:nvSpPr>
          <p:cNvPr id="14" name="TextBox 36">
            <a:extLst>
              <a:ext uri="{FF2B5EF4-FFF2-40B4-BE49-F238E27FC236}">
                <a16:creationId xmlns:a16="http://schemas.microsoft.com/office/drawing/2014/main" id="{7ADB9239-0D9F-4A24-AB83-F42D2E28259C}"/>
              </a:ext>
            </a:extLst>
          </p:cNvPr>
          <p:cNvSpPr txBox="1"/>
          <p:nvPr/>
        </p:nvSpPr>
        <p:spPr>
          <a:xfrm>
            <a:off x="216622" y="6547790"/>
            <a:ext cx="11727912" cy="364269"/>
          </a:xfrm>
          <a:prstGeom prst="rect">
            <a:avLst/>
          </a:prstGeom>
        </p:spPr>
        <p:txBody>
          <a:bodyPr vert="horz" wrap="square" lIns="217490" tIns="108745" rIns="217490" bIns="108745" rtlCol="0">
            <a:spAutoFit/>
          </a:bodyPr>
          <a:lstStyle>
            <a:defPPr>
              <a:defRPr lang="pl-PL"/>
            </a:defPPr>
            <a:lvl1pPr indent="0"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sz="900" i="1" dirty="0">
                <a:solidFill>
                  <a:schemeClr val="bg1">
                    <a:lumMod val="65000"/>
                  </a:schemeClr>
                </a:solidFill>
                <a:latin typeface="Helvetica" panose="020B0604020202020204" pitchFamily="34" charset="0"/>
                <a:cs typeface="Helvetica" panose="020B0604020202020204" pitchFamily="34" charset="0"/>
              </a:rPr>
              <a:t>Źródła:: </a:t>
            </a:r>
            <a:r>
              <a:rPr lang="pl-PL" sz="900" i="1" dirty="0" err="1">
                <a:solidFill>
                  <a:schemeClr val="bg1">
                    <a:lumMod val="65000"/>
                  </a:schemeClr>
                </a:solidFill>
                <a:latin typeface="Helvetica" panose="020B0604020202020204" pitchFamily="34" charset="0"/>
                <a:cs typeface="Helvetica" panose="020B0604020202020204" pitchFamily="34" charset="0"/>
              </a:rPr>
              <a:t>Platts</a:t>
            </a:r>
            <a:r>
              <a:rPr lang="pl-PL" sz="900" i="1" dirty="0">
                <a:solidFill>
                  <a:schemeClr val="bg1">
                    <a:lumMod val="65000"/>
                  </a:schemeClr>
                </a:solidFill>
                <a:latin typeface="Helvetica" panose="020B0604020202020204" pitchFamily="34" charset="0"/>
                <a:cs typeface="Helvetica" panose="020B0604020202020204" pitchFamily="34" charset="0"/>
              </a:rPr>
              <a:t>, Argus, POPIHN, GUS, wyliczenia własne / </a:t>
            </a:r>
            <a:r>
              <a:rPr lang="en-GB" sz="900" i="1" dirty="0">
                <a:solidFill>
                  <a:schemeClr val="bg1">
                    <a:lumMod val="65000"/>
                  </a:schemeClr>
                </a:solidFill>
                <a:latin typeface="Helvetica" panose="020B0604020202020204" pitchFamily="34" charset="0"/>
                <a:cs typeface="Helvetica" panose="020B0604020202020204" pitchFamily="34" charset="0"/>
              </a:rPr>
              <a:t>Sources:: Platts, Argus, POPIHN, GUS, own calculations</a:t>
            </a:r>
          </a:p>
        </p:txBody>
      </p:sp>
      <p:sp>
        <p:nvSpPr>
          <p:cNvPr id="5" name="Tytuł 2">
            <a:extLst>
              <a:ext uri="{FF2B5EF4-FFF2-40B4-BE49-F238E27FC236}">
                <a16:creationId xmlns:a16="http://schemas.microsoft.com/office/drawing/2014/main" id="{40D5710A-4889-A882-3FF9-72C5A79E4C6E}"/>
              </a:ext>
            </a:extLst>
          </p:cNvPr>
          <p:cNvSpPr txBox="1">
            <a:spLocks/>
          </p:cNvSpPr>
          <p:nvPr/>
        </p:nvSpPr>
        <p:spPr>
          <a:xfrm>
            <a:off x="654025" y="532486"/>
            <a:ext cx="11210165"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dirty="0"/>
              <a:t>MARKET ENVIRONMENT IN Q</a:t>
            </a:r>
            <a:r>
              <a:rPr lang="pl-PL" i="1" dirty="0"/>
              <a:t>1</a:t>
            </a:r>
            <a:r>
              <a:rPr lang="en-GB" i="1" dirty="0"/>
              <a:t> 202</a:t>
            </a:r>
            <a:r>
              <a:rPr lang="pl-PL" i="1" dirty="0"/>
              <a:t>4</a:t>
            </a:r>
            <a:r>
              <a:rPr lang="en-GB" i="1" dirty="0"/>
              <a:t> </a:t>
            </a:r>
          </a:p>
        </p:txBody>
      </p:sp>
      <p:sp>
        <p:nvSpPr>
          <p:cNvPr id="10" name="TextBox 36">
            <a:extLst>
              <a:ext uri="{FF2B5EF4-FFF2-40B4-BE49-F238E27FC236}">
                <a16:creationId xmlns:a16="http://schemas.microsoft.com/office/drawing/2014/main" id="{2EFC3782-CCF3-600A-D108-BA467B17B832}"/>
              </a:ext>
            </a:extLst>
          </p:cNvPr>
          <p:cNvSpPr txBox="1">
            <a:spLocks noChangeArrowheads="1"/>
          </p:cNvSpPr>
          <p:nvPr/>
        </p:nvSpPr>
        <p:spPr bwMode="auto">
          <a:xfrm>
            <a:off x="784993" y="3918018"/>
            <a:ext cx="4618130"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dirty="0"/>
              <a:t>Notowania cen LPG (</a:t>
            </a:r>
            <a:r>
              <a:rPr lang="pl-PL" dirty="0" err="1"/>
              <a:t>Propane</a:t>
            </a:r>
            <a:r>
              <a:rPr lang="pl-PL" dirty="0"/>
              <a:t> ARA) [USD/T]</a:t>
            </a:r>
          </a:p>
        </p:txBody>
      </p:sp>
      <p:graphicFrame>
        <p:nvGraphicFramePr>
          <p:cNvPr id="20" name="Wykres 19">
            <a:extLst>
              <a:ext uri="{FF2B5EF4-FFF2-40B4-BE49-F238E27FC236}">
                <a16:creationId xmlns:a16="http://schemas.microsoft.com/office/drawing/2014/main" id="{0EE31C37-03DB-5B77-20CB-4265305D1F32}"/>
              </a:ext>
            </a:extLst>
          </p:cNvPr>
          <p:cNvGraphicFramePr/>
          <p:nvPr>
            <p:extLst>
              <p:ext uri="{D42A27DB-BD31-4B8C-83A1-F6EECF244321}">
                <p14:modId xmlns:p14="http://schemas.microsoft.com/office/powerpoint/2010/main" val="542527756"/>
              </p:ext>
            </p:extLst>
          </p:nvPr>
        </p:nvGraphicFramePr>
        <p:xfrm>
          <a:off x="6679451" y="1175971"/>
          <a:ext cx="4920706" cy="313275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36">
            <a:extLst>
              <a:ext uri="{FF2B5EF4-FFF2-40B4-BE49-F238E27FC236}">
                <a16:creationId xmlns:a16="http://schemas.microsoft.com/office/drawing/2014/main" id="{F803AD5E-1E38-B70E-FC50-39F21429F133}"/>
              </a:ext>
            </a:extLst>
          </p:cNvPr>
          <p:cNvSpPr txBox="1">
            <a:spLocks noChangeArrowheads="1"/>
          </p:cNvSpPr>
          <p:nvPr/>
        </p:nvSpPr>
        <p:spPr bwMode="auto">
          <a:xfrm>
            <a:off x="6323697" y="953346"/>
            <a:ext cx="5324085"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dirty="0"/>
              <a:t>Konsumpcja oleju napędowego i benzyny [mln m</a:t>
            </a:r>
            <a:r>
              <a:rPr lang="pl-PL" baseline="30000" dirty="0"/>
              <a:t>3</a:t>
            </a:r>
            <a:r>
              <a:rPr lang="pl-PL" dirty="0"/>
              <a:t>]</a:t>
            </a:r>
          </a:p>
        </p:txBody>
      </p:sp>
      <p:sp>
        <p:nvSpPr>
          <p:cNvPr id="22" name="TextBox 36">
            <a:extLst>
              <a:ext uri="{FF2B5EF4-FFF2-40B4-BE49-F238E27FC236}">
                <a16:creationId xmlns:a16="http://schemas.microsoft.com/office/drawing/2014/main" id="{5E9EFE3E-9328-21ED-3E04-833B90FDC1C7}"/>
              </a:ext>
            </a:extLst>
          </p:cNvPr>
          <p:cNvSpPr txBox="1">
            <a:spLocks noChangeArrowheads="1"/>
          </p:cNvSpPr>
          <p:nvPr/>
        </p:nvSpPr>
        <p:spPr bwMode="auto">
          <a:xfrm>
            <a:off x="6317501" y="3899343"/>
            <a:ext cx="5324085" cy="661594"/>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dirty="0"/>
              <a:t>Produkt Krajowy Brutto [proc.]</a:t>
            </a:r>
          </a:p>
          <a:p>
            <a:r>
              <a:rPr lang="pl-PL" i="1" dirty="0"/>
              <a:t>GDP [%]</a:t>
            </a:r>
          </a:p>
        </p:txBody>
      </p:sp>
      <p:sp>
        <p:nvSpPr>
          <p:cNvPr id="23" name="TextBox 36">
            <a:extLst>
              <a:ext uri="{FF2B5EF4-FFF2-40B4-BE49-F238E27FC236}">
                <a16:creationId xmlns:a16="http://schemas.microsoft.com/office/drawing/2014/main" id="{6CF8A94F-4AE8-E9ED-E8FA-93C3E8706405}"/>
              </a:ext>
            </a:extLst>
          </p:cNvPr>
          <p:cNvSpPr txBox="1">
            <a:spLocks noChangeArrowheads="1"/>
          </p:cNvSpPr>
          <p:nvPr/>
        </p:nvSpPr>
        <p:spPr bwMode="auto">
          <a:xfrm>
            <a:off x="429920" y="965205"/>
            <a:ext cx="5324085"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dirty="0"/>
              <a:t>Notowania cen oleju napędowego [USD/T]</a:t>
            </a:r>
          </a:p>
        </p:txBody>
      </p:sp>
      <p:graphicFrame>
        <p:nvGraphicFramePr>
          <p:cNvPr id="25" name="Wykres 24">
            <a:extLst>
              <a:ext uri="{FF2B5EF4-FFF2-40B4-BE49-F238E27FC236}">
                <a16:creationId xmlns:a16="http://schemas.microsoft.com/office/drawing/2014/main" id="{2A4018D4-D04A-275D-E311-54785F7930A5}"/>
              </a:ext>
            </a:extLst>
          </p:cNvPr>
          <p:cNvGraphicFramePr>
            <a:graphicFrameLocks/>
          </p:cNvGraphicFramePr>
          <p:nvPr>
            <p:extLst>
              <p:ext uri="{D42A27DB-BD31-4B8C-83A1-F6EECF244321}">
                <p14:modId xmlns:p14="http://schemas.microsoft.com/office/powerpoint/2010/main" val="2461560461"/>
              </p:ext>
            </p:extLst>
          </p:nvPr>
        </p:nvGraphicFramePr>
        <p:xfrm>
          <a:off x="6612186" y="4491674"/>
          <a:ext cx="4920705" cy="24852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Wykres 25">
            <a:extLst>
              <a:ext uri="{FF2B5EF4-FFF2-40B4-BE49-F238E27FC236}">
                <a16:creationId xmlns:a16="http://schemas.microsoft.com/office/drawing/2014/main" id="{7C6957F0-555F-D1C8-D94E-2A77422B567D}"/>
              </a:ext>
            </a:extLst>
          </p:cNvPr>
          <p:cNvGraphicFramePr/>
          <p:nvPr>
            <p:extLst>
              <p:ext uri="{D42A27DB-BD31-4B8C-83A1-F6EECF244321}">
                <p14:modId xmlns:p14="http://schemas.microsoft.com/office/powerpoint/2010/main" val="1459927218"/>
              </p:ext>
            </p:extLst>
          </p:nvPr>
        </p:nvGraphicFramePr>
        <p:xfrm>
          <a:off x="392678" y="4136676"/>
          <a:ext cx="5481821" cy="2286685"/>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Łącznik prosty 26">
            <a:extLst>
              <a:ext uri="{FF2B5EF4-FFF2-40B4-BE49-F238E27FC236}">
                <a16:creationId xmlns:a16="http://schemas.microsoft.com/office/drawing/2014/main" id="{5638EE30-389D-1905-8F21-208F02CD3C9D}"/>
              </a:ext>
            </a:extLst>
          </p:cNvPr>
          <p:cNvCxnSpPr>
            <a:cxnSpLocks/>
          </p:cNvCxnSpPr>
          <p:nvPr/>
        </p:nvCxnSpPr>
        <p:spPr>
          <a:xfrm>
            <a:off x="9156700" y="1561399"/>
            <a:ext cx="0" cy="2030414"/>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36">
            <a:extLst>
              <a:ext uri="{FF2B5EF4-FFF2-40B4-BE49-F238E27FC236}">
                <a16:creationId xmlns:a16="http://schemas.microsoft.com/office/drawing/2014/main" id="{816DA209-A3CA-FB7E-AEA2-712C191B79DF}"/>
              </a:ext>
            </a:extLst>
          </p:cNvPr>
          <p:cNvSpPr txBox="1">
            <a:spLocks noChangeArrowheads="1"/>
          </p:cNvSpPr>
          <p:nvPr/>
        </p:nvSpPr>
        <p:spPr bwMode="auto">
          <a:xfrm>
            <a:off x="6883124" y="1426911"/>
            <a:ext cx="2273576" cy="380364"/>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sz="1000" dirty="0"/>
              <a:t>Olej napędowy / </a:t>
            </a:r>
            <a:r>
              <a:rPr lang="en-GB" sz="1000" i="1" dirty="0"/>
              <a:t>Diesel</a:t>
            </a:r>
          </a:p>
        </p:txBody>
      </p:sp>
      <p:sp>
        <p:nvSpPr>
          <p:cNvPr id="30" name="TextBox 36">
            <a:extLst>
              <a:ext uri="{FF2B5EF4-FFF2-40B4-BE49-F238E27FC236}">
                <a16:creationId xmlns:a16="http://schemas.microsoft.com/office/drawing/2014/main" id="{90779014-32E7-24DB-889A-AA57340739ED}"/>
              </a:ext>
            </a:extLst>
          </p:cNvPr>
          <p:cNvSpPr txBox="1">
            <a:spLocks noChangeArrowheads="1"/>
          </p:cNvSpPr>
          <p:nvPr/>
        </p:nvSpPr>
        <p:spPr bwMode="auto">
          <a:xfrm>
            <a:off x="9145677" y="1418540"/>
            <a:ext cx="2273576" cy="380364"/>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sz="1000" dirty="0"/>
              <a:t>Benzyna / </a:t>
            </a:r>
            <a:r>
              <a:rPr lang="pl-PL" sz="1000" i="1" dirty="0" err="1"/>
              <a:t>Gasoline</a:t>
            </a:r>
            <a:endParaRPr lang="en-GB" sz="1000" i="1" dirty="0"/>
          </a:p>
        </p:txBody>
      </p:sp>
      <p:sp>
        <p:nvSpPr>
          <p:cNvPr id="31" name="TextBox 36">
            <a:extLst>
              <a:ext uri="{FF2B5EF4-FFF2-40B4-BE49-F238E27FC236}">
                <a16:creationId xmlns:a16="http://schemas.microsoft.com/office/drawing/2014/main" id="{408302B5-4155-8CEF-439D-70EEB641A5A6}"/>
              </a:ext>
            </a:extLst>
          </p:cNvPr>
          <p:cNvSpPr txBox="1">
            <a:spLocks noChangeArrowheads="1"/>
          </p:cNvSpPr>
          <p:nvPr/>
        </p:nvSpPr>
        <p:spPr bwMode="auto">
          <a:xfrm>
            <a:off x="385470" y="1177239"/>
            <a:ext cx="5324085"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i="1" dirty="0"/>
              <a:t>Quotations of diesel [USD/T]</a:t>
            </a:r>
          </a:p>
        </p:txBody>
      </p:sp>
      <p:sp>
        <p:nvSpPr>
          <p:cNvPr id="32" name="TextBox 36">
            <a:extLst>
              <a:ext uri="{FF2B5EF4-FFF2-40B4-BE49-F238E27FC236}">
                <a16:creationId xmlns:a16="http://schemas.microsoft.com/office/drawing/2014/main" id="{044A0887-1450-6FFA-CEDF-56CE3CAAE521}"/>
              </a:ext>
            </a:extLst>
          </p:cNvPr>
          <p:cNvSpPr txBox="1">
            <a:spLocks noChangeArrowheads="1"/>
          </p:cNvSpPr>
          <p:nvPr/>
        </p:nvSpPr>
        <p:spPr bwMode="auto">
          <a:xfrm>
            <a:off x="6317347" y="1165380"/>
            <a:ext cx="5324085"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i="1" dirty="0"/>
              <a:t>Consumption of diesel and </a:t>
            </a:r>
            <a:r>
              <a:rPr lang="pl-PL" i="1" dirty="0" err="1"/>
              <a:t>gasoline</a:t>
            </a:r>
            <a:r>
              <a:rPr lang="en-GB" i="1" dirty="0"/>
              <a:t> [million m</a:t>
            </a:r>
            <a:r>
              <a:rPr lang="en-GB" i="1" baseline="30000" dirty="0"/>
              <a:t>3</a:t>
            </a:r>
            <a:r>
              <a:rPr lang="en-GB" i="1" dirty="0"/>
              <a:t>]</a:t>
            </a:r>
          </a:p>
        </p:txBody>
      </p:sp>
      <p:sp>
        <p:nvSpPr>
          <p:cNvPr id="33" name="TextBox 36">
            <a:extLst>
              <a:ext uri="{FF2B5EF4-FFF2-40B4-BE49-F238E27FC236}">
                <a16:creationId xmlns:a16="http://schemas.microsoft.com/office/drawing/2014/main" id="{6EEA7034-E025-E425-A4E8-32110AA55BBF}"/>
              </a:ext>
            </a:extLst>
          </p:cNvPr>
          <p:cNvSpPr txBox="1">
            <a:spLocks noChangeArrowheads="1"/>
          </p:cNvSpPr>
          <p:nvPr/>
        </p:nvSpPr>
        <p:spPr bwMode="auto">
          <a:xfrm>
            <a:off x="784993" y="4136676"/>
            <a:ext cx="4618130"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i="1" dirty="0"/>
              <a:t>Quotations of LPG (Propane ARA) [USD/T]</a:t>
            </a:r>
          </a:p>
        </p:txBody>
      </p:sp>
      <p:graphicFrame>
        <p:nvGraphicFramePr>
          <p:cNvPr id="34" name="Wykres 33">
            <a:extLst>
              <a:ext uri="{FF2B5EF4-FFF2-40B4-BE49-F238E27FC236}">
                <a16:creationId xmlns:a16="http://schemas.microsoft.com/office/drawing/2014/main" id="{54B3FF78-92FC-1223-2668-0C6BA7DF2C5E}"/>
              </a:ext>
            </a:extLst>
          </p:cNvPr>
          <p:cNvGraphicFramePr/>
          <p:nvPr>
            <p:extLst>
              <p:ext uri="{D42A27DB-BD31-4B8C-83A1-F6EECF244321}">
                <p14:modId xmlns:p14="http://schemas.microsoft.com/office/powerpoint/2010/main" val="1821424091"/>
              </p:ext>
            </p:extLst>
          </p:nvPr>
        </p:nvGraphicFramePr>
        <p:xfrm>
          <a:off x="353918" y="1386154"/>
          <a:ext cx="5481821" cy="2286685"/>
        </p:xfrm>
        <a:graphic>
          <a:graphicData uri="http://schemas.openxmlformats.org/drawingml/2006/chart">
            <c:chart xmlns:c="http://schemas.openxmlformats.org/drawingml/2006/chart" xmlns:r="http://schemas.openxmlformats.org/officeDocument/2006/relationships" r:id="rId6"/>
          </a:graphicData>
        </a:graphic>
      </p:graphicFrame>
      <p:sp>
        <p:nvSpPr>
          <p:cNvPr id="35" name="pole tekstowe 34">
            <a:extLst>
              <a:ext uri="{FF2B5EF4-FFF2-40B4-BE49-F238E27FC236}">
                <a16:creationId xmlns:a16="http://schemas.microsoft.com/office/drawing/2014/main" id="{6B25D96A-ECB5-62A9-4D23-76ADB7B90BCA}"/>
              </a:ext>
            </a:extLst>
          </p:cNvPr>
          <p:cNvSpPr txBox="1"/>
          <p:nvPr/>
        </p:nvSpPr>
        <p:spPr>
          <a:xfrm>
            <a:off x="672690" y="3595428"/>
            <a:ext cx="6077426" cy="246221"/>
          </a:xfrm>
          <a:prstGeom prst="rect">
            <a:avLst/>
          </a:prstGeom>
          <a:noFill/>
        </p:spPr>
        <p:txBody>
          <a:bodyPr wrap="square" rtlCol="0">
            <a:spAutoFit/>
          </a:bodyPr>
          <a:lstStyle/>
          <a:p>
            <a:r>
              <a:rPr lang="pl-PL" sz="1000" i="1" dirty="0">
                <a:solidFill>
                  <a:srgbClr val="7F7F7F"/>
                </a:solidFill>
              </a:rPr>
              <a:t>Sep.21    Dec.21   Mar.22    Jun. 22   Sep.22    Dec.22    Mar.23   Jun. 23    Sep.23   Dec.23    Mar. 24 </a:t>
            </a:r>
            <a:endParaRPr lang="pl-PL" sz="1000" i="1" dirty="0"/>
          </a:p>
        </p:txBody>
      </p:sp>
      <p:sp>
        <p:nvSpPr>
          <p:cNvPr id="4" name="pole tekstowe 3">
            <a:extLst>
              <a:ext uri="{FF2B5EF4-FFF2-40B4-BE49-F238E27FC236}">
                <a16:creationId xmlns:a16="http://schemas.microsoft.com/office/drawing/2014/main" id="{EBF02E2B-8E05-D01B-1DA0-79EF56F2BA18}"/>
              </a:ext>
            </a:extLst>
          </p:cNvPr>
          <p:cNvSpPr txBox="1"/>
          <p:nvPr/>
        </p:nvSpPr>
        <p:spPr>
          <a:xfrm>
            <a:off x="711490" y="6341147"/>
            <a:ext cx="6077426" cy="246221"/>
          </a:xfrm>
          <a:prstGeom prst="rect">
            <a:avLst/>
          </a:prstGeom>
          <a:noFill/>
        </p:spPr>
        <p:txBody>
          <a:bodyPr wrap="square" rtlCol="0">
            <a:spAutoFit/>
          </a:bodyPr>
          <a:lstStyle/>
          <a:p>
            <a:r>
              <a:rPr lang="pl-PL" sz="1000" i="1" dirty="0">
                <a:solidFill>
                  <a:srgbClr val="7F7F7F"/>
                </a:solidFill>
              </a:rPr>
              <a:t>Sep.21    Dec.21   Mar.22    Jun. 22   Sep.22    Dec.22    Mar.23   Jun. 23    Sep.23   Dec.23    Mar. 24 </a:t>
            </a:r>
            <a:endParaRPr lang="pl-PL" sz="1000" i="1" dirty="0"/>
          </a:p>
        </p:txBody>
      </p:sp>
    </p:spTree>
    <p:extLst>
      <p:ext uri="{BB962C8B-B14F-4D97-AF65-F5344CB8AC3E}">
        <p14:creationId xmlns:p14="http://schemas.microsoft.com/office/powerpoint/2010/main" val="142983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art example"/>
          <p:cNvSpPr txBox="1">
            <a:spLocks/>
          </p:cNvSpPr>
          <p:nvPr/>
        </p:nvSpPr>
        <p:spPr>
          <a:xfrm>
            <a:off x="1051560" y="4495466"/>
            <a:ext cx="3611880" cy="1536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200" b="1" dirty="0">
                <a:solidFill>
                  <a:srgbClr val="FF0000"/>
                </a:solidFill>
                <a:latin typeface="Helvetica Neue"/>
              </a:rPr>
              <a:t>AGENDA</a:t>
            </a:r>
          </a:p>
        </p:txBody>
      </p:sp>
      <p:pic>
        <p:nvPicPr>
          <p:cNvPr id="5" name="Obraz 4" descr="Obraz zawierający droga, zewnętrzne, samolot, transport&#10;&#10;Opis wygenerowany automatycznie">
            <a:extLst>
              <a:ext uri="{FF2B5EF4-FFF2-40B4-BE49-F238E27FC236}">
                <a16:creationId xmlns:a16="http://schemas.microsoft.com/office/drawing/2014/main" id="{7C87B652-612E-8492-DD75-A6F56D7BAA81}"/>
              </a:ext>
            </a:extLst>
          </p:cNvPr>
          <p:cNvPicPr>
            <a:picLocks noChangeAspect="1"/>
          </p:cNvPicPr>
          <p:nvPr/>
        </p:nvPicPr>
        <p:blipFill rotWithShape="1">
          <a:blip r:embed="rId3"/>
          <a:srcRect l="8434" r="-1" b="-1"/>
          <a:stretch/>
        </p:blipFill>
        <p:spPr>
          <a:xfrm>
            <a:off x="20" y="10"/>
            <a:ext cx="12191980" cy="3994473"/>
          </a:xfrm>
          <a:prstGeom prst="rect">
            <a:avLst/>
          </a:prstGeom>
        </p:spPr>
      </p:pic>
      <p:sp>
        <p:nvSpPr>
          <p:cNvPr id="8" name="Symbol zastępczy zawartości 2">
            <a:extLst>
              <a:ext uri="{FF2B5EF4-FFF2-40B4-BE49-F238E27FC236}">
                <a16:creationId xmlns:a16="http://schemas.microsoft.com/office/drawing/2014/main" id="{DF330918-A8EF-64AE-49A1-8FC66E0E8ADA}"/>
              </a:ext>
            </a:extLst>
          </p:cNvPr>
          <p:cNvSpPr txBox="1">
            <a:spLocks/>
          </p:cNvSpPr>
          <p:nvPr/>
        </p:nvSpPr>
        <p:spPr>
          <a:xfrm>
            <a:off x="2971726" y="4301120"/>
            <a:ext cx="6061022" cy="1914933"/>
          </a:xfrm>
          <a:prstGeom prst="rect">
            <a:avLst/>
          </a:prstGeom>
        </p:spPr>
        <p:txBody>
          <a:bodyPr vert="horz" lIns="91440" tIns="45720" rIns="91440" bIns="45720" rtlCol="0" anchor="ctr">
            <a:noAutofit/>
          </a:bodyPr>
          <a:lstStyle>
            <a:defPPr>
              <a:defRPr lang="pl-PL"/>
            </a:defPPr>
            <a:lvl1pPr indent="0" algn="ctr" defTabSz="1087636">
              <a:lnSpc>
                <a:spcPct val="150000"/>
              </a:lnSpc>
              <a:spcBef>
                <a:spcPct val="20000"/>
              </a:spcBef>
              <a:buFont typeface="Arial"/>
              <a:buNone/>
              <a:defRPr sz="1400">
                <a:solidFill>
                  <a:schemeClr val="tx2"/>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defTabSz="914400"/>
            <a:r>
              <a:rPr lang="pl-PL" dirty="0">
                <a:solidFill>
                  <a:schemeClr val="tx1"/>
                </a:solidFill>
                <a:latin typeface="Helvetica Neue"/>
                <a:ea typeface="+mn-ea"/>
                <a:cs typeface="+mn-cs"/>
              </a:rPr>
              <a:t>1. Podsumowanie kwartału</a:t>
            </a:r>
          </a:p>
          <a:p>
            <a:pPr algn="l" defTabSz="914400"/>
            <a:r>
              <a:rPr lang="pl-PL" dirty="0">
                <a:solidFill>
                  <a:srgbClr val="FF0000"/>
                </a:solidFill>
                <a:ea typeface="+mn-ea"/>
                <a:cs typeface="+mn-cs"/>
              </a:rPr>
              <a:t>2. Wyniki finansowe Grupy UNIMOT</a:t>
            </a:r>
          </a:p>
          <a:p>
            <a:pPr algn="l" defTabSz="914400"/>
            <a:r>
              <a:rPr lang="pl-PL" dirty="0">
                <a:solidFill>
                  <a:schemeClr val="tx1"/>
                </a:solidFill>
                <a:latin typeface="Helvetica Neue"/>
                <a:ea typeface="+mn-ea"/>
                <a:cs typeface="+mn-cs"/>
              </a:rPr>
              <a:t>3. Wyniki finansowe po segmentach</a:t>
            </a:r>
          </a:p>
          <a:p>
            <a:pPr algn="l" defTabSz="914400"/>
            <a:r>
              <a:rPr lang="pl-PL" dirty="0">
                <a:solidFill>
                  <a:schemeClr val="tx1"/>
                </a:solidFill>
                <a:latin typeface="Helvetica Neue"/>
                <a:ea typeface="+mn-ea"/>
                <a:cs typeface="+mn-cs"/>
              </a:rPr>
              <a:t>4. </a:t>
            </a:r>
            <a:r>
              <a:rPr lang="pl-PL" dirty="0">
                <a:solidFill>
                  <a:schemeClr val="tx1"/>
                </a:solidFill>
                <a:ea typeface="+mn-ea"/>
                <a:cs typeface="+mn-cs"/>
              </a:rPr>
              <a:t>Załączniki</a:t>
            </a:r>
          </a:p>
        </p:txBody>
      </p:sp>
      <p:sp>
        <p:nvSpPr>
          <p:cNvPr id="10" name="Prostokąt 9">
            <a:extLst>
              <a:ext uri="{FF2B5EF4-FFF2-40B4-BE49-F238E27FC236}">
                <a16:creationId xmlns:a16="http://schemas.microsoft.com/office/drawing/2014/main" id="{99619D0E-4733-6C25-142D-7CEB75794E2C}"/>
              </a:ext>
            </a:extLst>
          </p:cNvPr>
          <p:cNvSpPr/>
          <p:nvPr/>
        </p:nvSpPr>
        <p:spPr>
          <a:xfrm>
            <a:off x="473274" y="4905375"/>
            <a:ext cx="162284" cy="710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numeru slajdu 1">
            <a:extLst>
              <a:ext uri="{FF2B5EF4-FFF2-40B4-BE49-F238E27FC236}">
                <a16:creationId xmlns:a16="http://schemas.microsoft.com/office/drawing/2014/main" id="{20DE32FD-4BE6-BCA8-62F1-2F9F67D5B702}"/>
              </a:ext>
            </a:extLst>
          </p:cNvPr>
          <p:cNvSpPr txBox="1">
            <a:spLocks/>
          </p:cNvSpPr>
          <p:nvPr/>
        </p:nvSpPr>
        <p:spPr>
          <a:xfrm>
            <a:off x="8704609" y="6424722"/>
            <a:ext cx="3246439" cy="365125"/>
          </a:xfrm>
          <a:prstGeom prst="rect">
            <a:avLst/>
          </a:prstGeom>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CFB07CD-79C9-B141-B626-E75E2D2ABC36}" type="slidenum">
              <a:rPr lang="pl-PL" sz="1050" smtClean="0">
                <a:solidFill>
                  <a:srgbClr val="898989"/>
                </a:solidFill>
              </a:rPr>
              <a:pPr algn="r"/>
              <a:t>8</a:t>
            </a:fld>
            <a:endParaRPr lang="pl-PL" sz="1050" dirty="0">
              <a:solidFill>
                <a:srgbClr val="898989"/>
              </a:solidFill>
            </a:endParaRPr>
          </a:p>
        </p:txBody>
      </p:sp>
      <p:sp>
        <p:nvSpPr>
          <p:cNvPr id="2" name="Symbol zastępczy zawartości 2">
            <a:extLst>
              <a:ext uri="{FF2B5EF4-FFF2-40B4-BE49-F238E27FC236}">
                <a16:creationId xmlns:a16="http://schemas.microsoft.com/office/drawing/2014/main" id="{F8CE6DD5-DAFF-A21B-1279-DFC1A3C1B6FB}"/>
              </a:ext>
            </a:extLst>
          </p:cNvPr>
          <p:cNvSpPr txBox="1">
            <a:spLocks/>
          </p:cNvSpPr>
          <p:nvPr/>
        </p:nvSpPr>
        <p:spPr>
          <a:xfrm>
            <a:off x="6848401" y="4301120"/>
            <a:ext cx="5102647" cy="1914933"/>
          </a:xfrm>
          <a:prstGeom prst="rect">
            <a:avLst/>
          </a:prstGeom>
        </p:spPr>
        <p:txBody>
          <a:bodyPr vert="horz" lIns="91440" tIns="45720" rIns="91440" bIns="45720" rtlCol="0" anchor="ctr">
            <a:noAutofit/>
          </a:bodyPr>
          <a:lstStyle>
            <a:defPPr>
              <a:defRPr lang="pl-PL"/>
            </a:defPPr>
            <a:lvl1pPr indent="0" algn="ctr" defTabSz="1087636">
              <a:lnSpc>
                <a:spcPct val="150000"/>
              </a:lnSpc>
              <a:spcBef>
                <a:spcPct val="20000"/>
              </a:spcBef>
              <a:buFont typeface="Arial"/>
              <a:buNone/>
              <a:defRPr sz="1400">
                <a:solidFill>
                  <a:schemeClr val="tx2"/>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defTabSz="914400"/>
            <a:r>
              <a:rPr lang="en-GB" i="1" dirty="0">
                <a:solidFill>
                  <a:schemeClr val="tx1"/>
                </a:solidFill>
                <a:latin typeface="Helvetica Neue"/>
                <a:ea typeface="+mn-ea"/>
                <a:cs typeface="+mn-cs"/>
              </a:rPr>
              <a:t>1. Summary of the quarter</a:t>
            </a:r>
          </a:p>
          <a:p>
            <a:pPr algn="l" defTabSz="914400"/>
            <a:r>
              <a:rPr lang="en-GB" i="1" dirty="0">
                <a:solidFill>
                  <a:srgbClr val="FF0000"/>
                </a:solidFill>
                <a:ea typeface="+mn-ea"/>
                <a:cs typeface="+mn-cs"/>
              </a:rPr>
              <a:t>2. Financial results of the UNIMOT Group</a:t>
            </a:r>
          </a:p>
          <a:p>
            <a:pPr algn="l" defTabSz="914400"/>
            <a:r>
              <a:rPr lang="en-GB" i="1" dirty="0">
                <a:solidFill>
                  <a:schemeClr val="tx1"/>
                </a:solidFill>
                <a:latin typeface="Helvetica Neue"/>
                <a:ea typeface="+mn-ea"/>
                <a:cs typeface="+mn-cs"/>
              </a:rPr>
              <a:t>3. Financial results by segments</a:t>
            </a:r>
          </a:p>
          <a:p>
            <a:pPr algn="l" defTabSz="914400"/>
            <a:r>
              <a:rPr lang="en-GB" i="1" dirty="0">
                <a:solidFill>
                  <a:schemeClr val="tx1"/>
                </a:solidFill>
                <a:latin typeface="Helvetica Neue"/>
                <a:ea typeface="+mn-ea"/>
                <a:cs typeface="+mn-cs"/>
              </a:rPr>
              <a:t>4. </a:t>
            </a:r>
            <a:r>
              <a:rPr lang="en-GB" i="1" dirty="0">
                <a:solidFill>
                  <a:schemeClr val="tx1"/>
                </a:solidFill>
                <a:ea typeface="+mn-ea"/>
                <a:cs typeface="+mn-cs"/>
              </a:rPr>
              <a:t>Appendices</a:t>
            </a:r>
          </a:p>
        </p:txBody>
      </p:sp>
    </p:spTree>
    <p:extLst>
      <p:ext uri="{BB962C8B-B14F-4D97-AF65-F5344CB8AC3E}">
        <p14:creationId xmlns:p14="http://schemas.microsoft.com/office/powerpoint/2010/main" val="310240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Wykres 15">
            <a:extLst>
              <a:ext uri="{FF2B5EF4-FFF2-40B4-BE49-F238E27FC236}">
                <a16:creationId xmlns:a16="http://schemas.microsoft.com/office/drawing/2014/main" id="{224D65C6-54C5-46A4-8A0E-089CBC9FA1D4}"/>
              </a:ext>
            </a:extLst>
          </p:cNvPr>
          <p:cNvGraphicFramePr/>
          <p:nvPr>
            <p:extLst>
              <p:ext uri="{D42A27DB-BD31-4B8C-83A1-F6EECF244321}">
                <p14:modId xmlns:p14="http://schemas.microsoft.com/office/powerpoint/2010/main" val="2250846652"/>
              </p:ext>
            </p:extLst>
          </p:nvPr>
        </p:nvGraphicFramePr>
        <p:xfrm>
          <a:off x="8489780" y="3888226"/>
          <a:ext cx="3574103" cy="233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6" name="Wykres 75">
            <a:extLst>
              <a:ext uri="{FF2B5EF4-FFF2-40B4-BE49-F238E27FC236}">
                <a16:creationId xmlns:a16="http://schemas.microsoft.com/office/drawing/2014/main" id="{F6410060-487D-4CE5-A3C3-6009A2755E97}"/>
              </a:ext>
            </a:extLst>
          </p:cNvPr>
          <p:cNvGraphicFramePr/>
          <p:nvPr>
            <p:extLst>
              <p:ext uri="{D42A27DB-BD31-4B8C-83A1-F6EECF244321}">
                <p14:modId xmlns:p14="http://schemas.microsoft.com/office/powerpoint/2010/main" val="3560843149"/>
              </p:ext>
            </p:extLst>
          </p:nvPr>
        </p:nvGraphicFramePr>
        <p:xfrm>
          <a:off x="4443195" y="4170345"/>
          <a:ext cx="3294930" cy="1863363"/>
        </p:xfrm>
        <a:graphic>
          <a:graphicData uri="http://schemas.openxmlformats.org/drawingml/2006/chart">
            <c:chart xmlns:c="http://schemas.openxmlformats.org/drawingml/2006/chart" xmlns:r="http://schemas.openxmlformats.org/officeDocument/2006/relationships" r:id="rId4"/>
          </a:graphicData>
        </a:graphic>
      </p:graphicFrame>
      <p:sp>
        <p:nvSpPr>
          <p:cNvPr id="2" name="Symbol zastępczy numeru slajdu 1">
            <a:extLst>
              <a:ext uri="{FF2B5EF4-FFF2-40B4-BE49-F238E27FC236}">
                <a16:creationId xmlns:a16="http://schemas.microsoft.com/office/drawing/2014/main" id="{241B26D8-A70C-48C4-B7A4-4CD53CC5804B}"/>
              </a:ext>
            </a:extLst>
          </p:cNvPr>
          <p:cNvSpPr>
            <a:spLocks noGrp="1"/>
          </p:cNvSpPr>
          <p:nvPr>
            <p:ph type="sldNum" sz="quarter" idx="12"/>
          </p:nvPr>
        </p:nvSpPr>
        <p:spPr>
          <a:xfrm>
            <a:off x="8798396" y="6381090"/>
            <a:ext cx="3246439" cy="365125"/>
          </a:xfrm>
        </p:spPr>
        <p:txBody>
          <a:bodyPr/>
          <a:lstStyle/>
          <a:p>
            <a:fld id="{0CFB07CD-79C9-B141-B626-E75E2D2ABC36}" type="slidenum">
              <a:rPr lang="pl-PL" smtClean="0"/>
              <a:pPr/>
              <a:t>9</a:t>
            </a:fld>
            <a:endParaRPr lang="pl-PL" dirty="0"/>
          </a:p>
        </p:txBody>
      </p:sp>
      <p:sp>
        <p:nvSpPr>
          <p:cNvPr id="3" name="Tytuł 2">
            <a:extLst>
              <a:ext uri="{FF2B5EF4-FFF2-40B4-BE49-F238E27FC236}">
                <a16:creationId xmlns:a16="http://schemas.microsoft.com/office/drawing/2014/main" id="{74D0CAD8-81DB-4B36-86C4-A836F3381372}"/>
              </a:ext>
            </a:extLst>
          </p:cNvPr>
          <p:cNvSpPr>
            <a:spLocks noGrp="1"/>
          </p:cNvSpPr>
          <p:nvPr>
            <p:ph type="title"/>
          </p:nvPr>
        </p:nvSpPr>
        <p:spPr/>
        <p:txBody>
          <a:bodyPr/>
          <a:lstStyle/>
          <a:p>
            <a:r>
              <a:rPr lang="pl-PL" dirty="0"/>
              <a:t>DANE FINANSOWE</a:t>
            </a:r>
          </a:p>
        </p:txBody>
      </p:sp>
      <p:sp>
        <p:nvSpPr>
          <p:cNvPr id="38" name="TextBox 36">
            <a:extLst>
              <a:ext uri="{FF2B5EF4-FFF2-40B4-BE49-F238E27FC236}">
                <a16:creationId xmlns:a16="http://schemas.microsoft.com/office/drawing/2014/main" id="{6A87DDD6-2F47-4CA7-AE59-E4D4435E0ED3}"/>
              </a:ext>
            </a:extLst>
          </p:cNvPr>
          <p:cNvSpPr txBox="1">
            <a:spLocks noChangeArrowheads="1"/>
          </p:cNvSpPr>
          <p:nvPr/>
        </p:nvSpPr>
        <p:spPr bwMode="auto">
          <a:xfrm>
            <a:off x="5136605" y="3364245"/>
            <a:ext cx="2779357"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dirty="0"/>
              <a:t>EBITDA (S) [w mln zł]</a:t>
            </a:r>
          </a:p>
        </p:txBody>
      </p:sp>
      <p:sp>
        <p:nvSpPr>
          <p:cNvPr id="40" name="TextBox 36">
            <a:extLst>
              <a:ext uri="{FF2B5EF4-FFF2-40B4-BE49-F238E27FC236}">
                <a16:creationId xmlns:a16="http://schemas.microsoft.com/office/drawing/2014/main" id="{48688277-5D25-4FE1-87FD-82739726BBC2}"/>
              </a:ext>
            </a:extLst>
          </p:cNvPr>
          <p:cNvSpPr txBox="1">
            <a:spLocks noChangeArrowheads="1"/>
          </p:cNvSpPr>
          <p:nvPr/>
        </p:nvSpPr>
        <p:spPr bwMode="auto">
          <a:xfrm>
            <a:off x="9031397" y="3363936"/>
            <a:ext cx="2776320"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dirty="0"/>
              <a:t>Marża EBITDA (S)</a:t>
            </a:r>
          </a:p>
        </p:txBody>
      </p:sp>
      <p:sp>
        <p:nvSpPr>
          <p:cNvPr id="47" name="TextBox 36">
            <a:extLst>
              <a:ext uri="{FF2B5EF4-FFF2-40B4-BE49-F238E27FC236}">
                <a16:creationId xmlns:a16="http://schemas.microsoft.com/office/drawing/2014/main" id="{2592BDC5-3395-40A8-AF57-466BE7AEF221}"/>
              </a:ext>
            </a:extLst>
          </p:cNvPr>
          <p:cNvSpPr txBox="1">
            <a:spLocks noChangeArrowheads="1"/>
          </p:cNvSpPr>
          <p:nvPr/>
        </p:nvSpPr>
        <p:spPr bwMode="auto">
          <a:xfrm>
            <a:off x="4118910" y="834602"/>
            <a:ext cx="3523577" cy="661594"/>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05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sz="1200" dirty="0"/>
              <a:t>Przychody ze sprzedaży (zew.)</a:t>
            </a:r>
          </a:p>
          <a:p>
            <a:r>
              <a:rPr lang="en-GB" sz="1200" i="1" dirty="0"/>
              <a:t>Total revenues breakdown</a:t>
            </a:r>
            <a:r>
              <a:rPr lang="pl-PL" sz="1200" i="1" dirty="0"/>
              <a:t> (</a:t>
            </a:r>
            <a:r>
              <a:rPr lang="pl-PL" sz="1200" i="1" dirty="0" err="1"/>
              <a:t>outside</a:t>
            </a:r>
            <a:r>
              <a:rPr lang="pl-PL" sz="1200" i="1" dirty="0"/>
              <a:t>)</a:t>
            </a:r>
            <a:endParaRPr lang="en-GB" sz="1200" i="1" dirty="0"/>
          </a:p>
        </p:txBody>
      </p:sp>
      <p:graphicFrame>
        <p:nvGraphicFramePr>
          <p:cNvPr id="68" name="Wykres 67">
            <a:extLst>
              <a:ext uri="{FF2B5EF4-FFF2-40B4-BE49-F238E27FC236}">
                <a16:creationId xmlns:a16="http://schemas.microsoft.com/office/drawing/2014/main" id="{C11D0516-3BD2-4810-96C7-5EDCB296E7E3}"/>
              </a:ext>
            </a:extLst>
          </p:cNvPr>
          <p:cNvGraphicFramePr/>
          <p:nvPr>
            <p:extLst>
              <p:ext uri="{D42A27DB-BD31-4B8C-83A1-F6EECF244321}">
                <p14:modId xmlns:p14="http://schemas.microsoft.com/office/powerpoint/2010/main" val="4120613283"/>
              </p:ext>
            </p:extLst>
          </p:nvPr>
        </p:nvGraphicFramePr>
        <p:xfrm>
          <a:off x="247035" y="1108577"/>
          <a:ext cx="3444504" cy="2475496"/>
        </p:xfrm>
        <a:graphic>
          <a:graphicData uri="http://schemas.openxmlformats.org/drawingml/2006/chart">
            <c:chart xmlns:c="http://schemas.openxmlformats.org/drawingml/2006/chart" xmlns:r="http://schemas.openxmlformats.org/officeDocument/2006/relationships" r:id="rId5"/>
          </a:graphicData>
        </a:graphic>
      </p:graphicFrame>
      <p:sp>
        <p:nvSpPr>
          <p:cNvPr id="69" name="TextBox 36">
            <a:extLst>
              <a:ext uri="{FF2B5EF4-FFF2-40B4-BE49-F238E27FC236}">
                <a16:creationId xmlns:a16="http://schemas.microsoft.com/office/drawing/2014/main" id="{4FF5F2AA-ACFB-47AE-B138-B68A998DF8FB}"/>
              </a:ext>
            </a:extLst>
          </p:cNvPr>
          <p:cNvSpPr txBox="1">
            <a:spLocks noChangeArrowheads="1"/>
          </p:cNvSpPr>
          <p:nvPr/>
        </p:nvSpPr>
        <p:spPr bwMode="auto">
          <a:xfrm>
            <a:off x="626897" y="831336"/>
            <a:ext cx="2767540" cy="661594"/>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dirty="0"/>
              <a:t>Przychody ogółem [w mln zł]</a:t>
            </a:r>
          </a:p>
          <a:p>
            <a:r>
              <a:rPr lang="en-GB" i="1" dirty="0"/>
              <a:t>Total revenues [PLN million]</a:t>
            </a:r>
          </a:p>
        </p:txBody>
      </p:sp>
      <p:grpSp>
        <p:nvGrpSpPr>
          <p:cNvPr id="70" name="Grupa 69">
            <a:extLst>
              <a:ext uri="{FF2B5EF4-FFF2-40B4-BE49-F238E27FC236}">
                <a16:creationId xmlns:a16="http://schemas.microsoft.com/office/drawing/2014/main" id="{E0C51A81-E7FA-440F-A82A-327F02B43A90}"/>
              </a:ext>
            </a:extLst>
          </p:cNvPr>
          <p:cNvGrpSpPr/>
          <p:nvPr/>
        </p:nvGrpSpPr>
        <p:grpSpPr>
          <a:xfrm>
            <a:off x="1945480" y="1434152"/>
            <a:ext cx="1451241" cy="385508"/>
            <a:chOff x="1368885" y="1907032"/>
            <a:chExt cx="1514006" cy="385508"/>
          </a:xfrm>
        </p:grpSpPr>
        <p:cxnSp>
          <p:nvCxnSpPr>
            <p:cNvPr id="71" name="Łącznik prosty 70">
              <a:extLst>
                <a:ext uri="{FF2B5EF4-FFF2-40B4-BE49-F238E27FC236}">
                  <a16:creationId xmlns:a16="http://schemas.microsoft.com/office/drawing/2014/main" id="{1C32796D-7C99-4CB8-873B-6DE4C1E67D50}"/>
                </a:ext>
              </a:extLst>
            </p:cNvPr>
            <p:cNvCxnSpPr>
              <a:cxnSpLocks/>
            </p:cNvCxnSpPr>
            <p:nvPr/>
          </p:nvCxnSpPr>
          <p:spPr>
            <a:xfrm>
              <a:off x="1372725" y="2003018"/>
              <a:ext cx="15101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Łącznik prosty 71">
              <a:extLst>
                <a:ext uri="{FF2B5EF4-FFF2-40B4-BE49-F238E27FC236}">
                  <a16:creationId xmlns:a16="http://schemas.microsoft.com/office/drawing/2014/main" id="{5BB816F6-4D85-4239-95B4-1D032D4E7A81}"/>
                </a:ext>
              </a:extLst>
            </p:cNvPr>
            <p:cNvCxnSpPr>
              <a:cxnSpLocks/>
            </p:cNvCxnSpPr>
            <p:nvPr/>
          </p:nvCxnSpPr>
          <p:spPr>
            <a:xfrm flipV="1">
              <a:off x="1368885" y="2000985"/>
              <a:ext cx="3840" cy="29155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Prostokąt 73">
              <a:extLst>
                <a:ext uri="{FF2B5EF4-FFF2-40B4-BE49-F238E27FC236}">
                  <a16:creationId xmlns:a16="http://schemas.microsoft.com/office/drawing/2014/main" id="{51796C96-8504-48AB-8033-CCBF0E81DCF5}"/>
                </a:ext>
              </a:extLst>
            </p:cNvPr>
            <p:cNvSpPr/>
            <p:nvPr/>
          </p:nvSpPr>
          <p:spPr>
            <a:xfrm>
              <a:off x="1818580" y="1907032"/>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pl-PL" sz="1000" b="1" dirty="0">
                  <a:solidFill>
                    <a:srgbClr val="24295B"/>
                  </a:solidFill>
                  <a:latin typeface="Helvetica" panose="020B0604020202020204" pitchFamily="34" charset="0"/>
                  <a:cs typeface="Helvetica" panose="020B0604020202020204" pitchFamily="34" charset="0"/>
                </a:rPr>
                <a:t>-8,6%</a:t>
              </a:r>
            </a:p>
          </p:txBody>
        </p:sp>
      </p:grpSp>
      <p:grpSp>
        <p:nvGrpSpPr>
          <p:cNvPr id="51" name="Grupa 50">
            <a:extLst>
              <a:ext uri="{FF2B5EF4-FFF2-40B4-BE49-F238E27FC236}">
                <a16:creationId xmlns:a16="http://schemas.microsoft.com/office/drawing/2014/main" id="{9909DA46-5A2D-4585-AE63-3B39A0BC5E8D}"/>
              </a:ext>
            </a:extLst>
          </p:cNvPr>
          <p:cNvGrpSpPr/>
          <p:nvPr/>
        </p:nvGrpSpPr>
        <p:grpSpPr>
          <a:xfrm>
            <a:off x="6067222" y="4029864"/>
            <a:ext cx="1479877" cy="1072162"/>
            <a:chOff x="1330029" y="1907032"/>
            <a:chExt cx="1552862" cy="1072162"/>
          </a:xfrm>
        </p:grpSpPr>
        <p:cxnSp>
          <p:nvCxnSpPr>
            <p:cNvPr id="52" name="Łącznik prosty 51">
              <a:extLst>
                <a:ext uri="{FF2B5EF4-FFF2-40B4-BE49-F238E27FC236}">
                  <a16:creationId xmlns:a16="http://schemas.microsoft.com/office/drawing/2014/main" id="{F8018EDA-BE05-4B17-9C83-9ED150AF2A32}"/>
                </a:ext>
              </a:extLst>
            </p:cNvPr>
            <p:cNvCxnSpPr>
              <a:cxnSpLocks/>
            </p:cNvCxnSpPr>
            <p:nvPr/>
          </p:nvCxnSpPr>
          <p:spPr>
            <a:xfrm flipV="1">
              <a:off x="1330029" y="2003018"/>
              <a:ext cx="1552862" cy="90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Łącznik prosty 52">
              <a:extLst>
                <a:ext uri="{FF2B5EF4-FFF2-40B4-BE49-F238E27FC236}">
                  <a16:creationId xmlns:a16="http://schemas.microsoft.com/office/drawing/2014/main" id="{85EA4D94-E6AD-4EB7-AA2F-519C9B6F08D6}"/>
                </a:ext>
              </a:extLst>
            </p:cNvPr>
            <p:cNvCxnSpPr>
              <a:cxnSpLocks/>
            </p:cNvCxnSpPr>
            <p:nvPr/>
          </p:nvCxnSpPr>
          <p:spPr>
            <a:xfrm flipV="1">
              <a:off x="1330029" y="2002470"/>
              <a:ext cx="6271" cy="73356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Łącznik prosty 65">
              <a:extLst>
                <a:ext uri="{FF2B5EF4-FFF2-40B4-BE49-F238E27FC236}">
                  <a16:creationId xmlns:a16="http://schemas.microsoft.com/office/drawing/2014/main" id="{1322CD9C-A8FB-472A-B340-BB94AE584B8F}"/>
                </a:ext>
              </a:extLst>
            </p:cNvPr>
            <p:cNvCxnSpPr>
              <a:cxnSpLocks/>
            </p:cNvCxnSpPr>
            <p:nvPr/>
          </p:nvCxnSpPr>
          <p:spPr>
            <a:xfrm flipV="1">
              <a:off x="2882891" y="1997584"/>
              <a:ext cx="0" cy="98161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Prostokąt 66">
              <a:extLst>
                <a:ext uri="{FF2B5EF4-FFF2-40B4-BE49-F238E27FC236}">
                  <a16:creationId xmlns:a16="http://schemas.microsoft.com/office/drawing/2014/main" id="{D22678BD-9BB9-480F-B151-F0BAEBB21AFA}"/>
                </a:ext>
              </a:extLst>
            </p:cNvPr>
            <p:cNvSpPr/>
            <p:nvPr/>
          </p:nvSpPr>
          <p:spPr>
            <a:xfrm>
              <a:off x="1691387" y="1907032"/>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pl-PL" sz="1000" b="1" dirty="0">
                  <a:solidFill>
                    <a:srgbClr val="24295B"/>
                  </a:solidFill>
                  <a:latin typeface="Helvetica" panose="020B0604020202020204" pitchFamily="34" charset="0"/>
                  <a:cs typeface="Helvetica" panose="020B0604020202020204" pitchFamily="34" charset="0"/>
                </a:rPr>
                <a:t>-54,7%</a:t>
              </a:r>
            </a:p>
          </p:txBody>
        </p:sp>
      </p:grpSp>
      <p:grpSp>
        <p:nvGrpSpPr>
          <p:cNvPr id="78" name="Grupa 77">
            <a:extLst>
              <a:ext uri="{FF2B5EF4-FFF2-40B4-BE49-F238E27FC236}">
                <a16:creationId xmlns:a16="http://schemas.microsoft.com/office/drawing/2014/main" id="{B52E9B31-7AC4-4F29-8F47-999174EE45B4}"/>
              </a:ext>
            </a:extLst>
          </p:cNvPr>
          <p:cNvGrpSpPr/>
          <p:nvPr/>
        </p:nvGrpSpPr>
        <p:grpSpPr>
          <a:xfrm>
            <a:off x="10233135" y="3979119"/>
            <a:ext cx="1632772" cy="1238321"/>
            <a:chOff x="1619709" y="1907032"/>
            <a:chExt cx="1448462" cy="1072162"/>
          </a:xfrm>
        </p:grpSpPr>
        <p:cxnSp>
          <p:nvCxnSpPr>
            <p:cNvPr id="79" name="Łącznik prosty 78">
              <a:extLst>
                <a:ext uri="{FF2B5EF4-FFF2-40B4-BE49-F238E27FC236}">
                  <a16:creationId xmlns:a16="http://schemas.microsoft.com/office/drawing/2014/main" id="{DE8D35B9-0371-4BF9-8720-A3F5A812C65F}"/>
                </a:ext>
              </a:extLst>
            </p:cNvPr>
            <p:cNvCxnSpPr>
              <a:cxnSpLocks/>
            </p:cNvCxnSpPr>
            <p:nvPr/>
          </p:nvCxnSpPr>
          <p:spPr>
            <a:xfrm>
              <a:off x="1619709" y="2014422"/>
              <a:ext cx="144846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Łącznik prosty 79">
              <a:extLst>
                <a:ext uri="{FF2B5EF4-FFF2-40B4-BE49-F238E27FC236}">
                  <a16:creationId xmlns:a16="http://schemas.microsoft.com/office/drawing/2014/main" id="{E4FAC729-D977-4003-B7CD-E9C9C757A9C0}"/>
                </a:ext>
              </a:extLst>
            </p:cNvPr>
            <p:cNvCxnSpPr>
              <a:cxnSpLocks/>
            </p:cNvCxnSpPr>
            <p:nvPr/>
          </p:nvCxnSpPr>
          <p:spPr>
            <a:xfrm flipV="1">
              <a:off x="1619709" y="2009532"/>
              <a:ext cx="0" cy="72650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Łącznik prosty 80">
              <a:extLst>
                <a:ext uri="{FF2B5EF4-FFF2-40B4-BE49-F238E27FC236}">
                  <a16:creationId xmlns:a16="http://schemas.microsoft.com/office/drawing/2014/main" id="{9794D8DB-145D-4A52-AE79-0800B20966CA}"/>
                </a:ext>
              </a:extLst>
            </p:cNvPr>
            <p:cNvCxnSpPr>
              <a:cxnSpLocks/>
            </p:cNvCxnSpPr>
            <p:nvPr/>
          </p:nvCxnSpPr>
          <p:spPr>
            <a:xfrm flipV="1">
              <a:off x="3068171" y="2009621"/>
              <a:ext cx="0" cy="96957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2" name="Prostokąt 81">
              <a:extLst>
                <a:ext uri="{FF2B5EF4-FFF2-40B4-BE49-F238E27FC236}">
                  <a16:creationId xmlns:a16="http://schemas.microsoft.com/office/drawing/2014/main" id="{268623F0-521F-44DC-9EA1-999F789CFD58}"/>
                </a:ext>
              </a:extLst>
            </p:cNvPr>
            <p:cNvSpPr/>
            <p:nvPr/>
          </p:nvSpPr>
          <p:spPr>
            <a:xfrm>
              <a:off x="2057040" y="1907032"/>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pl-PL" sz="1000" b="1" dirty="0">
                  <a:solidFill>
                    <a:srgbClr val="24295B"/>
                  </a:solidFill>
                  <a:latin typeface="Helvetica" panose="020B0604020202020204" pitchFamily="34" charset="0"/>
                  <a:cs typeface="Helvetica" panose="020B0604020202020204" pitchFamily="34" charset="0"/>
                </a:rPr>
                <a:t>-1,6 pp.</a:t>
              </a:r>
            </a:p>
          </p:txBody>
        </p:sp>
      </p:grpSp>
      <p:cxnSp>
        <p:nvCxnSpPr>
          <p:cNvPr id="34" name="Łącznik prosty 33">
            <a:extLst>
              <a:ext uri="{FF2B5EF4-FFF2-40B4-BE49-F238E27FC236}">
                <a16:creationId xmlns:a16="http://schemas.microsoft.com/office/drawing/2014/main" id="{ACBE29A6-B66C-FECA-78E6-6830146A04D6}"/>
              </a:ext>
            </a:extLst>
          </p:cNvPr>
          <p:cNvCxnSpPr>
            <a:cxnSpLocks/>
          </p:cNvCxnSpPr>
          <p:nvPr/>
        </p:nvCxnSpPr>
        <p:spPr>
          <a:xfrm flipV="1">
            <a:off x="3394437" y="1530138"/>
            <a:ext cx="0" cy="3763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Wykres 34">
            <a:extLst>
              <a:ext uri="{FF2B5EF4-FFF2-40B4-BE49-F238E27FC236}">
                <a16:creationId xmlns:a16="http://schemas.microsoft.com/office/drawing/2014/main" id="{50ABBBFD-1880-ACBC-3216-1FE261838FBE}"/>
              </a:ext>
            </a:extLst>
          </p:cNvPr>
          <p:cNvGraphicFramePr/>
          <p:nvPr>
            <p:extLst>
              <p:ext uri="{D42A27DB-BD31-4B8C-83A1-F6EECF244321}">
                <p14:modId xmlns:p14="http://schemas.microsoft.com/office/powerpoint/2010/main" val="1704361295"/>
              </p:ext>
            </p:extLst>
          </p:nvPr>
        </p:nvGraphicFramePr>
        <p:xfrm>
          <a:off x="128116" y="4171248"/>
          <a:ext cx="3563423" cy="1863363"/>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36">
            <a:extLst>
              <a:ext uri="{FF2B5EF4-FFF2-40B4-BE49-F238E27FC236}">
                <a16:creationId xmlns:a16="http://schemas.microsoft.com/office/drawing/2014/main" id="{6BD00019-C261-5EB1-5597-9899E62AA879}"/>
              </a:ext>
            </a:extLst>
          </p:cNvPr>
          <p:cNvSpPr txBox="1">
            <a:spLocks noChangeArrowheads="1"/>
          </p:cNvSpPr>
          <p:nvPr/>
        </p:nvSpPr>
        <p:spPr bwMode="auto">
          <a:xfrm>
            <a:off x="680660" y="3367144"/>
            <a:ext cx="2779357"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dirty="0"/>
              <a:t>EBITDA [w mln zł]</a:t>
            </a:r>
          </a:p>
        </p:txBody>
      </p:sp>
      <p:grpSp>
        <p:nvGrpSpPr>
          <p:cNvPr id="37" name="Grupa 36">
            <a:extLst>
              <a:ext uri="{FF2B5EF4-FFF2-40B4-BE49-F238E27FC236}">
                <a16:creationId xmlns:a16="http://schemas.microsoft.com/office/drawing/2014/main" id="{F485CD65-C5D2-EAA6-586A-87B6881CBA28}"/>
              </a:ext>
            </a:extLst>
          </p:cNvPr>
          <p:cNvGrpSpPr/>
          <p:nvPr/>
        </p:nvGrpSpPr>
        <p:grpSpPr>
          <a:xfrm>
            <a:off x="1952451" y="4009361"/>
            <a:ext cx="1475046" cy="1183962"/>
            <a:chOff x="1260496" y="1907032"/>
            <a:chExt cx="1523177" cy="1183962"/>
          </a:xfrm>
        </p:grpSpPr>
        <p:cxnSp>
          <p:nvCxnSpPr>
            <p:cNvPr id="39" name="Łącznik prosty 38">
              <a:extLst>
                <a:ext uri="{FF2B5EF4-FFF2-40B4-BE49-F238E27FC236}">
                  <a16:creationId xmlns:a16="http://schemas.microsoft.com/office/drawing/2014/main" id="{4E04669F-4FC3-BC7D-7F00-C39B411459C7}"/>
                </a:ext>
              </a:extLst>
            </p:cNvPr>
            <p:cNvCxnSpPr>
              <a:cxnSpLocks/>
            </p:cNvCxnSpPr>
            <p:nvPr/>
          </p:nvCxnSpPr>
          <p:spPr>
            <a:xfrm>
              <a:off x="1267120" y="1996674"/>
              <a:ext cx="1516553" cy="91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Łącznik prosty 47">
              <a:extLst>
                <a:ext uri="{FF2B5EF4-FFF2-40B4-BE49-F238E27FC236}">
                  <a16:creationId xmlns:a16="http://schemas.microsoft.com/office/drawing/2014/main" id="{AD20C68B-D465-1DA8-8CD4-5D3B855F1AE1}"/>
                </a:ext>
              </a:extLst>
            </p:cNvPr>
            <p:cNvCxnSpPr>
              <a:cxnSpLocks/>
            </p:cNvCxnSpPr>
            <p:nvPr/>
          </p:nvCxnSpPr>
          <p:spPr>
            <a:xfrm flipV="1">
              <a:off x="1260496" y="1996674"/>
              <a:ext cx="0" cy="91367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Łącznik prosty 48">
              <a:extLst>
                <a:ext uri="{FF2B5EF4-FFF2-40B4-BE49-F238E27FC236}">
                  <a16:creationId xmlns:a16="http://schemas.microsoft.com/office/drawing/2014/main" id="{C63A518C-7A86-092B-B357-4B98205FCCE0}"/>
                </a:ext>
              </a:extLst>
            </p:cNvPr>
            <p:cNvCxnSpPr>
              <a:cxnSpLocks/>
            </p:cNvCxnSpPr>
            <p:nvPr/>
          </p:nvCxnSpPr>
          <p:spPr>
            <a:xfrm flipV="1">
              <a:off x="2783673" y="1997584"/>
              <a:ext cx="0" cy="109341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Prostokąt 49">
              <a:extLst>
                <a:ext uri="{FF2B5EF4-FFF2-40B4-BE49-F238E27FC236}">
                  <a16:creationId xmlns:a16="http://schemas.microsoft.com/office/drawing/2014/main" id="{BE7266C2-4E8B-5B29-0EF6-3EC096E30C1C}"/>
                </a:ext>
              </a:extLst>
            </p:cNvPr>
            <p:cNvSpPr/>
            <p:nvPr/>
          </p:nvSpPr>
          <p:spPr>
            <a:xfrm>
              <a:off x="1691387" y="1907032"/>
              <a:ext cx="603894" cy="181091"/>
            </a:xfrm>
            <a:prstGeom prst="rect">
              <a:avLst/>
            </a:prstGeom>
            <a:solidFill>
              <a:schemeClr val="bg1"/>
            </a:solidFill>
            <a:ln w="12700">
              <a:solidFill>
                <a:schemeClr val="tx1">
                  <a:lumMod val="50000"/>
                  <a:lumOff val="50000"/>
                </a:schemeClr>
              </a:solidFill>
            </a:ln>
            <a:effectLst>
              <a:glow>
                <a:schemeClr val="accent1">
                  <a:alpha val="76000"/>
                </a:schemeClr>
              </a:glow>
              <a:outerShdw dist="50800" dir="5400000" algn="ctr" rotWithShape="0">
                <a:schemeClr val="bg1">
                  <a:alpha val="43000"/>
                </a:scheme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pl-PL" sz="1000" b="1" dirty="0">
                  <a:solidFill>
                    <a:srgbClr val="24295B"/>
                  </a:solidFill>
                  <a:latin typeface="Helvetica" panose="020B0604020202020204" pitchFamily="34" charset="0"/>
                  <a:cs typeface="Helvetica" panose="020B0604020202020204" pitchFamily="34" charset="0"/>
                </a:rPr>
                <a:t>-35,9%</a:t>
              </a:r>
            </a:p>
          </p:txBody>
        </p:sp>
      </p:grpSp>
      <p:sp>
        <p:nvSpPr>
          <p:cNvPr id="54" name="TextBox 36">
            <a:extLst>
              <a:ext uri="{FF2B5EF4-FFF2-40B4-BE49-F238E27FC236}">
                <a16:creationId xmlns:a16="http://schemas.microsoft.com/office/drawing/2014/main" id="{AA2363B1-C0AE-7C7B-4F8B-07CDF862E7A3}"/>
              </a:ext>
            </a:extLst>
          </p:cNvPr>
          <p:cNvSpPr txBox="1">
            <a:spLocks noChangeArrowheads="1"/>
          </p:cNvSpPr>
          <p:nvPr/>
        </p:nvSpPr>
        <p:spPr bwMode="auto">
          <a:xfrm>
            <a:off x="7992408" y="838157"/>
            <a:ext cx="3523577" cy="661594"/>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05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pl-PL" sz="1200" dirty="0"/>
              <a:t>Zyskowność i marżowość [w mln zł]</a:t>
            </a:r>
          </a:p>
          <a:p>
            <a:r>
              <a:rPr lang="en-GB" sz="1200" i="1" dirty="0"/>
              <a:t>Profitability and margins [PLN million]</a:t>
            </a:r>
          </a:p>
        </p:txBody>
      </p:sp>
      <p:sp>
        <p:nvSpPr>
          <p:cNvPr id="4" name="Tytuł 2">
            <a:extLst>
              <a:ext uri="{FF2B5EF4-FFF2-40B4-BE49-F238E27FC236}">
                <a16:creationId xmlns:a16="http://schemas.microsoft.com/office/drawing/2014/main" id="{B69442C4-7671-9161-B519-F8686380297B}"/>
              </a:ext>
            </a:extLst>
          </p:cNvPr>
          <p:cNvSpPr txBox="1">
            <a:spLocks/>
          </p:cNvSpPr>
          <p:nvPr/>
        </p:nvSpPr>
        <p:spPr>
          <a:xfrm>
            <a:off x="663964" y="504606"/>
            <a:ext cx="11201943" cy="529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21D49"/>
                </a:solidFill>
                <a:latin typeface="Helvetica Neue"/>
                <a:ea typeface="+mj-ea"/>
                <a:cs typeface="Helvetica" panose="020B0604020202020204" pitchFamily="34" charset="0"/>
              </a:defRPr>
            </a:lvl1pPr>
          </a:lstStyle>
          <a:p>
            <a:r>
              <a:rPr lang="en-GB" i="1"/>
              <a:t>FINANCIAL DATA</a:t>
            </a:r>
            <a:endParaRPr lang="en-GB" i="1" dirty="0"/>
          </a:p>
        </p:txBody>
      </p:sp>
      <p:sp>
        <p:nvSpPr>
          <p:cNvPr id="9" name="TextBox 36">
            <a:extLst>
              <a:ext uri="{FF2B5EF4-FFF2-40B4-BE49-F238E27FC236}">
                <a16:creationId xmlns:a16="http://schemas.microsoft.com/office/drawing/2014/main" id="{86424EE8-E511-D032-BA60-0C803E082797}"/>
              </a:ext>
            </a:extLst>
          </p:cNvPr>
          <p:cNvSpPr txBox="1">
            <a:spLocks noChangeArrowheads="1"/>
          </p:cNvSpPr>
          <p:nvPr/>
        </p:nvSpPr>
        <p:spPr bwMode="auto">
          <a:xfrm>
            <a:off x="5107510" y="3566504"/>
            <a:ext cx="2779357"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i="1" dirty="0"/>
              <a:t>Adj. EBITDA [PLN million]</a:t>
            </a:r>
          </a:p>
        </p:txBody>
      </p:sp>
      <p:sp>
        <p:nvSpPr>
          <p:cNvPr id="10" name="TextBox 36">
            <a:extLst>
              <a:ext uri="{FF2B5EF4-FFF2-40B4-BE49-F238E27FC236}">
                <a16:creationId xmlns:a16="http://schemas.microsoft.com/office/drawing/2014/main" id="{21768687-BF3E-4D11-60A8-786DF88AAA61}"/>
              </a:ext>
            </a:extLst>
          </p:cNvPr>
          <p:cNvSpPr txBox="1">
            <a:spLocks noChangeArrowheads="1"/>
          </p:cNvSpPr>
          <p:nvPr/>
        </p:nvSpPr>
        <p:spPr bwMode="auto">
          <a:xfrm>
            <a:off x="9019225" y="3596746"/>
            <a:ext cx="2776320"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i="1" dirty="0"/>
              <a:t>Adj. EBITDA margin</a:t>
            </a:r>
          </a:p>
        </p:txBody>
      </p:sp>
      <p:sp>
        <p:nvSpPr>
          <p:cNvPr id="11" name="TextBox 36">
            <a:extLst>
              <a:ext uri="{FF2B5EF4-FFF2-40B4-BE49-F238E27FC236}">
                <a16:creationId xmlns:a16="http://schemas.microsoft.com/office/drawing/2014/main" id="{EE0F1BFE-6B40-A3C1-E8A6-39EF92106931}"/>
              </a:ext>
            </a:extLst>
          </p:cNvPr>
          <p:cNvSpPr txBox="1">
            <a:spLocks noChangeArrowheads="1"/>
          </p:cNvSpPr>
          <p:nvPr/>
        </p:nvSpPr>
        <p:spPr bwMode="auto">
          <a:xfrm>
            <a:off x="718369" y="3588124"/>
            <a:ext cx="2779357" cy="412615"/>
          </a:xfrm>
          <a:prstGeom prst="rect">
            <a:avLst/>
          </a:prstGeom>
        </p:spPr>
        <p:txBody>
          <a:bodyPr vert="horz" wrap="square" lIns="217490" tIns="108745" rIns="217490" bIns="108745" rtlCol="0">
            <a:spAutoFit/>
          </a:bodyPr>
          <a:lstStyle>
            <a:defPPr>
              <a:defRPr lang="pl-PL"/>
            </a:defPPr>
            <a:lvl1pPr indent="0" algn="ctr" defTabSz="1087636">
              <a:lnSpc>
                <a:spcPct val="114000"/>
              </a:lnSpc>
              <a:spcBef>
                <a:spcPts val="300"/>
              </a:spcBef>
              <a:buFont typeface="Arial"/>
              <a:buNone/>
              <a:defRPr sz="1200">
                <a:solidFill>
                  <a:srgbClr val="44546A"/>
                </a:solidFill>
                <a:latin typeface="Helvetica Neue" charset="0"/>
                <a:ea typeface="Helvetica Neue" charset="0"/>
                <a:cs typeface="Helvetica Neue"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i="1" dirty="0"/>
              <a:t>EBITDA [PLN million]</a:t>
            </a:r>
          </a:p>
        </p:txBody>
      </p:sp>
      <p:graphicFrame>
        <p:nvGraphicFramePr>
          <p:cNvPr id="12" name="Symbol zastępczy zawartości 4">
            <a:extLst>
              <a:ext uri="{FF2B5EF4-FFF2-40B4-BE49-F238E27FC236}">
                <a16:creationId xmlns:a16="http://schemas.microsoft.com/office/drawing/2014/main" id="{296EE925-3B70-BC21-29A5-278A33A31668}"/>
              </a:ext>
            </a:extLst>
          </p:cNvPr>
          <p:cNvGraphicFramePr>
            <a:graphicFrameLocks/>
          </p:cNvGraphicFramePr>
          <p:nvPr>
            <p:extLst>
              <p:ext uri="{D42A27DB-BD31-4B8C-83A1-F6EECF244321}">
                <p14:modId xmlns:p14="http://schemas.microsoft.com/office/powerpoint/2010/main" val="3443568517"/>
              </p:ext>
            </p:extLst>
          </p:nvPr>
        </p:nvGraphicFramePr>
        <p:xfrm>
          <a:off x="3812612" y="1487999"/>
          <a:ext cx="3771899" cy="18326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Tabela 13">
            <a:extLst>
              <a:ext uri="{FF2B5EF4-FFF2-40B4-BE49-F238E27FC236}">
                <a16:creationId xmlns:a16="http://schemas.microsoft.com/office/drawing/2014/main" id="{3DD49196-09B6-EC87-8680-35473C57E8B5}"/>
              </a:ext>
            </a:extLst>
          </p:cNvPr>
          <p:cNvGraphicFramePr>
            <a:graphicFrameLocks noGrp="1"/>
          </p:cNvGraphicFramePr>
          <p:nvPr>
            <p:extLst>
              <p:ext uri="{D42A27DB-BD31-4B8C-83A1-F6EECF244321}">
                <p14:modId xmlns:p14="http://schemas.microsoft.com/office/powerpoint/2010/main" val="755405696"/>
              </p:ext>
            </p:extLst>
          </p:nvPr>
        </p:nvGraphicFramePr>
        <p:xfrm>
          <a:off x="7731240" y="1433331"/>
          <a:ext cx="4213725" cy="1896968"/>
        </p:xfrm>
        <a:graphic>
          <a:graphicData uri="http://schemas.openxmlformats.org/drawingml/2006/table">
            <a:tbl>
              <a:tblPr firstRow="1" bandRow="1">
                <a:tableStyleId>{5940675A-B579-460E-94D1-54222C63F5DA}</a:tableStyleId>
              </a:tblPr>
              <a:tblGrid>
                <a:gridCol w="2201653">
                  <a:extLst>
                    <a:ext uri="{9D8B030D-6E8A-4147-A177-3AD203B41FA5}">
                      <a16:colId xmlns:a16="http://schemas.microsoft.com/office/drawing/2014/main" val="1762797561"/>
                    </a:ext>
                  </a:extLst>
                </a:gridCol>
                <a:gridCol w="526949">
                  <a:extLst>
                    <a:ext uri="{9D8B030D-6E8A-4147-A177-3AD203B41FA5}">
                      <a16:colId xmlns:a16="http://schemas.microsoft.com/office/drawing/2014/main" val="3246074047"/>
                    </a:ext>
                  </a:extLst>
                </a:gridCol>
                <a:gridCol w="648066">
                  <a:extLst>
                    <a:ext uri="{9D8B030D-6E8A-4147-A177-3AD203B41FA5}">
                      <a16:colId xmlns:a16="http://schemas.microsoft.com/office/drawing/2014/main" val="287301003"/>
                    </a:ext>
                  </a:extLst>
                </a:gridCol>
                <a:gridCol w="837057">
                  <a:extLst>
                    <a:ext uri="{9D8B030D-6E8A-4147-A177-3AD203B41FA5}">
                      <a16:colId xmlns:a16="http://schemas.microsoft.com/office/drawing/2014/main" val="2457724480"/>
                    </a:ext>
                  </a:extLst>
                </a:gridCol>
              </a:tblGrid>
              <a:tr h="248965">
                <a:tc>
                  <a:txBody>
                    <a:bodyPr/>
                    <a:lstStyle/>
                    <a:p>
                      <a:endParaRPr lang="pl-PL" sz="700" dirty="0">
                        <a:solidFill>
                          <a:srgbClr val="44546A"/>
                        </a:solidFill>
                        <a:latin typeface="Helvetica" panose="020B0604020202020204" pitchFamily="34" charset="0"/>
                        <a:cs typeface="Helvetica" panose="020B0604020202020204" pitchFamily="34" charset="0"/>
                      </a:endParaRPr>
                    </a:p>
                  </a:txBody>
                  <a:tcPr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l-PL" sz="800" b="1" dirty="0">
                          <a:solidFill>
                            <a:srgbClr val="44546A"/>
                          </a:solidFill>
                          <a:latin typeface="Helvetica" panose="020B0604020202020204" pitchFamily="34" charset="0"/>
                          <a:cs typeface="Helvetica" panose="020B0604020202020204" pitchFamily="34" charset="0"/>
                        </a:rPr>
                        <a:t>1Q24</a:t>
                      </a:r>
                    </a:p>
                  </a:txBody>
                  <a:tcPr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l-PL" sz="800" b="1" dirty="0">
                          <a:solidFill>
                            <a:srgbClr val="44546A"/>
                          </a:solidFill>
                          <a:latin typeface="Helvetica" panose="020B0604020202020204" pitchFamily="34" charset="0"/>
                          <a:cs typeface="Helvetica" panose="020B0604020202020204" pitchFamily="34" charset="0"/>
                        </a:rPr>
                        <a:t>1Q23</a:t>
                      </a:r>
                    </a:p>
                  </a:txBody>
                  <a:tcPr marT="0" marB="0" anchor="ctr">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l-PL" sz="800" b="1" dirty="0">
                          <a:solidFill>
                            <a:srgbClr val="44546A"/>
                          </a:solidFill>
                          <a:latin typeface="Helvetica" panose="020B0604020202020204" pitchFamily="34" charset="0"/>
                          <a:cs typeface="Helvetica" panose="020B0604020202020204" pitchFamily="34" charset="0"/>
                        </a:rPr>
                        <a:t>1Q24/1Q23</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3871446"/>
                  </a:ext>
                </a:extLst>
              </a:tr>
              <a:tr h="34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900" b="0" i="0" dirty="0">
                          <a:solidFill>
                            <a:srgbClr val="44546A"/>
                          </a:solidFill>
                          <a:latin typeface="Helvetica" panose="020B0604020202020204" pitchFamily="34" charset="0"/>
                          <a:cs typeface="Helvetica" panose="020B0604020202020204" pitchFamily="34" charset="0"/>
                        </a:rPr>
                        <a:t>Zysk brutto ze sprzed.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1" noProof="0" dirty="0">
                          <a:solidFill>
                            <a:srgbClr val="44546A"/>
                          </a:solidFill>
                          <a:latin typeface="Helvetica" panose="020B0604020202020204" pitchFamily="34" charset="0"/>
                          <a:cs typeface="Helvetica" panose="020B0604020202020204" pitchFamily="34" charset="0"/>
                        </a:rPr>
                        <a:t>Gross profit on sales</a:t>
                      </a:r>
                      <a:endParaRPr lang="pl-PL" sz="900" b="0" i="1" baseline="30000" dirty="0">
                        <a:solidFill>
                          <a:srgbClr val="44546A"/>
                        </a:solidFill>
                        <a:latin typeface="Helvetica" panose="020B0604020202020204" pitchFamily="34" charset="0"/>
                        <a:cs typeface="Helvetica" panose="020B0604020202020204" pitchFamily="34" charset="0"/>
                      </a:endParaRPr>
                    </a:p>
                  </a:txBody>
                  <a:tcPr marL="72000" marR="72000" marT="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176,7</a:t>
                      </a:r>
                    </a:p>
                  </a:txBody>
                  <a:tcPr marL="6350" marR="6350" marT="6350" marB="0" anchor="ct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248,9</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-29,0%</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3484336"/>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900" b="0" i="0" dirty="0">
                          <a:solidFill>
                            <a:srgbClr val="44546A"/>
                          </a:solidFill>
                          <a:latin typeface="Helvetica" panose="020B0604020202020204" pitchFamily="34" charset="0"/>
                          <a:cs typeface="Helvetica" panose="020B0604020202020204" pitchFamily="34" charset="0"/>
                        </a:rPr>
                        <a:t>Marża brutto na sprzedaży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1" noProof="0" dirty="0">
                          <a:solidFill>
                            <a:srgbClr val="44546A"/>
                          </a:solidFill>
                          <a:latin typeface="Helvetica" panose="020B0604020202020204" pitchFamily="34" charset="0"/>
                          <a:cs typeface="Helvetica" panose="020B0604020202020204" pitchFamily="34" charset="0"/>
                        </a:rPr>
                        <a:t>Gross margin on sales</a:t>
                      </a:r>
                      <a:endParaRPr lang="pl-PL" sz="900" b="0" i="0" dirty="0">
                        <a:solidFill>
                          <a:srgbClr val="44546A"/>
                        </a:solidFill>
                        <a:latin typeface="Helvetica" panose="020B0604020202020204" pitchFamily="34" charset="0"/>
                        <a:cs typeface="Helvetica" panose="020B0604020202020204" pitchFamily="34" charset="0"/>
                      </a:endParaRPr>
                    </a:p>
                  </a:txBody>
                  <a:tcPr marL="72000" marR="7200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5,9%</a:t>
                      </a:r>
                    </a:p>
                  </a:txBody>
                  <a:tcPr marL="6350" marR="6350" marT="635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7,6%</a:t>
                      </a:r>
                    </a:p>
                  </a:txBody>
                  <a:tcPr marL="6350" marR="6350" marT="635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-1,7 pp.</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79186884"/>
                  </a:ext>
                </a:extLst>
              </a:tr>
              <a:tr h="173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900" b="0" i="0" dirty="0">
                          <a:solidFill>
                            <a:srgbClr val="44546A"/>
                          </a:solidFill>
                          <a:latin typeface="Helvetica" panose="020B0604020202020204" pitchFamily="34" charset="0"/>
                          <a:cs typeface="Helvetica" panose="020B0604020202020204" pitchFamily="34" charset="0"/>
                        </a:rPr>
                        <a:t>Zysk operacyjny / </a:t>
                      </a:r>
                      <a:r>
                        <a:rPr lang="en-GB" sz="900" b="0" i="1" noProof="0" dirty="0">
                          <a:solidFill>
                            <a:srgbClr val="44546A"/>
                          </a:solidFill>
                          <a:latin typeface="Helvetica" panose="020B0604020202020204" pitchFamily="34" charset="0"/>
                          <a:cs typeface="Helvetica" panose="020B0604020202020204" pitchFamily="34" charset="0"/>
                        </a:rPr>
                        <a:t>Operating profit</a:t>
                      </a: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40,9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109,0</a:t>
                      </a:r>
                    </a:p>
                  </a:txBody>
                  <a:tcPr marL="6350" marR="6350" marT="635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-62,5%</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7891278"/>
                  </a:ext>
                </a:extLst>
              </a:tr>
              <a:tr h="298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900" b="0" i="0" dirty="0">
                          <a:solidFill>
                            <a:srgbClr val="44546A"/>
                          </a:solidFill>
                          <a:latin typeface="Helvetica" panose="020B0604020202020204" pitchFamily="34" charset="0"/>
                          <a:cs typeface="Helvetica" panose="020B0604020202020204" pitchFamily="34" charset="0"/>
                        </a:rPr>
                        <a:t>Marża zysku operacyjnego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1" noProof="0" dirty="0">
                          <a:solidFill>
                            <a:srgbClr val="44546A"/>
                          </a:solidFill>
                          <a:latin typeface="Helvetica" panose="020B0604020202020204" pitchFamily="34" charset="0"/>
                          <a:cs typeface="Helvetica" panose="020B0604020202020204" pitchFamily="34" charset="0"/>
                        </a:rPr>
                        <a:t>Operating profit margin</a:t>
                      </a: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1,4%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3,3%</a:t>
                      </a:r>
                    </a:p>
                  </a:txBody>
                  <a:tcPr marL="6350" marR="6350" marT="635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-1,9 pp.</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4106075"/>
                  </a:ext>
                </a:extLst>
              </a:tr>
              <a:tr h="22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900" b="0" i="0" dirty="0">
                          <a:solidFill>
                            <a:srgbClr val="44546A"/>
                          </a:solidFill>
                          <a:latin typeface="Helvetica" panose="020B0604020202020204" pitchFamily="34" charset="0"/>
                          <a:cs typeface="Helvetica" panose="020B0604020202020204" pitchFamily="34" charset="0"/>
                        </a:rPr>
                        <a:t>Zysk netto / </a:t>
                      </a:r>
                      <a:r>
                        <a:rPr lang="en-GB" sz="900" b="0" i="1" noProof="0" dirty="0">
                          <a:solidFill>
                            <a:srgbClr val="44546A"/>
                          </a:solidFill>
                          <a:latin typeface="Helvetica" panose="020B0604020202020204" pitchFamily="34" charset="0"/>
                          <a:cs typeface="Helvetica" panose="020B0604020202020204" pitchFamily="34" charset="0"/>
                        </a:rPr>
                        <a:t>Net profit</a:t>
                      </a: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16,8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82,0</a:t>
                      </a:r>
                    </a:p>
                  </a:txBody>
                  <a:tcPr marL="6350" marR="6350" marT="635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-79,5%</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32198117"/>
                  </a:ext>
                </a:extLst>
              </a:tr>
              <a:tr h="240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900" b="0" i="0" dirty="0">
                          <a:solidFill>
                            <a:srgbClr val="44546A"/>
                          </a:solidFill>
                          <a:latin typeface="Helvetica" panose="020B0604020202020204" pitchFamily="34" charset="0"/>
                          <a:cs typeface="Helvetica" panose="020B0604020202020204" pitchFamily="34" charset="0"/>
                        </a:rPr>
                        <a:t>Marża netto / </a:t>
                      </a:r>
                      <a:r>
                        <a:rPr lang="en-GB" sz="900" b="0" i="1" noProof="0" dirty="0">
                          <a:solidFill>
                            <a:srgbClr val="44546A"/>
                          </a:solidFill>
                          <a:latin typeface="Helvetica" panose="020B0604020202020204" pitchFamily="34" charset="0"/>
                          <a:cs typeface="Helvetica" panose="020B0604020202020204" pitchFamily="34" charset="0"/>
                        </a:rPr>
                        <a:t>Net margin</a:t>
                      </a: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0,6%</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2,5%</a:t>
                      </a:r>
                    </a:p>
                  </a:txBody>
                  <a:tcPr marL="6350" marR="6350" marT="635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0" fontAlgn="b">
                        <a:spcBef>
                          <a:spcPts val="0"/>
                        </a:spcBef>
                        <a:spcAft>
                          <a:spcPts val="0"/>
                        </a:spcAft>
                      </a:pPr>
                      <a:r>
                        <a:rPr lang="pl-PL" sz="850" b="0" i="0" kern="1200" dirty="0">
                          <a:solidFill>
                            <a:srgbClr val="44546A"/>
                          </a:solidFill>
                          <a:latin typeface="Helvetica" panose="020B0604020202020204" pitchFamily="34" charset="0"/>
                          <a:ea typeface="+mn-ea"/>
                          <a:cs typeface="Helvetica" panose="020B0604020202020204" pitchFamily="34" charset="0"/>
                        </a:rPr>
                        <a:t>-1,9 pp.</a:t>
                      </a:r>
                    </a:p>
                  </a:txBody>
                  <a:tcPr marL="6350" marR="6350" marT="635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9726032"/>
                  </a:ext>
                </a:extLst>
              </a:tr>
            </a:tbl>
          </a:graphicData>
        </a:graphic>
      </p:graphicFrame>
    </p:spTree>
    <p:extLst>
      <p:ext uri="{BB962C8B-B14F-4D97-AF65-F5344CB8AC3E}">
        <p14:creationId xmlns:p14="http://schemas.microsoft.com/office/powerpoint/2010/main" val="89054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07BD1AEE134468F977D5112298365" ma:contentTypeVersion="2" ma:contentTypeDescription="Create a new document." ma:contentTypeScope="" ma:versionID="948d2a96389f9e52bc1a8b0911a7ce8a">
  <xsd:schema xmlns:xsd="http://www.w3.org/2001/XMLSchema" xmlns:xs="http://www.w3.org/2001/XMLSchema" xmlns:p="http://schemas.microsoft.com/office/2006/metadata/properties" xmlns:ns3="9144f194-c1c0-4a3f-9aed-4096d2e3c439" targetNamespace="http://schemas.microsoft.com/office/2006/metadata/properties" ma:root="true" ma:fieldsID="241497f88c872063be4b8bd228435d24" ns3:_="">
    <xsd:import namespace="9144f194-c1c0-4a3f-9aed-4096d2e3c43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44f194-c1c0-4a3f-9aed-4096d2e3c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A3741B-6491-451A-9358-E6AF32995C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44f194-c1c0-4a3f-9aed-4096d2e3c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E2CF56-4CBE-4CCC-B704-B7E76FB729EF}">
  <ds:schemaRefs>
    <ds:schemaRef ds:uri="http://purl.org/dc/dcmitype/"/>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9144f194-c1c0-4a3f-9aed-4096d2e3c439"/>
    <ds:schemaRef ds:uri="http://schemas.microsoft.com/office/2006/metadata/properties"/>
  </ds:schemaRefs>
</ds:datastoreItem>
</file>

<file path=customXml/itemProps3.xml><?xml version="1.0" encoding="utf-8"?>
<ds:datastoreItem xmlns:ds="http://schemas.openxmlformats.org/officeDocument/2006/customXml" ds:itemID="{BF9C1B72-5440-4F41-B2AE-902547062A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73468</TotalTime>
  <Words>7722</Words>
  <Application>Microsoft Office PowerPoint</Application>
  <PresentationFormat>Panoramiczny</PresentationFormat>
  <Paragraphs>1046</Paragraphs>
  <Slides>31</Slides>
  <Notes>26</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31</vt:i4>
      </vt:variant>
    </vt:vector>
  </HeadingPairs>
  <TitlesOfParts>
    <vt:vector size="41" baseType="lpstr">
      <vt:lpstr>Arial</vt:lpstr>
      <vt:lpstr>Calibri</vt:lpstr>
      <vt:lpstr>Calibri Light</vt:lpstr>
      <vt:lpstr>Helvetica</vt:lpstr>
      <vt:lpstr>Helvetica Neue</vt:lpstr>
      <vt:lpstr>Helvetica Neue Light</vt:lpstr>
      <vt:lpstr>Lato Light</vt:lpstr>
      <vt:lpstr>Symbol</vt:lpstr>
      <vt:lpstr>Wingdings</vt:lpstr>
      <vt:lpstr>Motyw pakietu Office</vt:lpstr>
      <vt:lpstr>Prezentacja programu PowerPoint</vt:lpstr>
      <vt:lpstr>Prezentacja programu PowerPoint</vt:lpstr>
      <vt:lpstr>I KWARTAŁ 2024 ROK: PODSTAWOWE DANE FINANSOWE I OPERACYJNE</vt:lpstr>
      <vt:lpstr>WZROST EFEKTYWNOŚCI LOGISTYCZNEJ</vt:lpstr>
      <vt:lpstr>SYTUACJA NA RYNKU GAZU LPG / SITUATION ON THE LPG MARKET</vt:lpstr>
      <vt:lpstr>I KWARTAŁ 2024 ROK: WYNIKI WEDŁUG OBSZARÓW STRATEGICZNYCH</vt:lpstr>
      <vt:lpstr>OTOCZENIE RYNKOWE W 1Q 2024 R. </vt:lpstr>
      <vt:lpstr>Prezentacja programu PowerPoint</vt:lpstr>
      <vt:lpstr>DANE FINANSOWE</vt:lpstr>
      <vt:lpstr>EBITDA VS. EBITDA SKORYGOWANA </vt:lpstr>
      <vt:lpstr>GŁÓWNE PRZYCZYNY NIŻSZYCH WYNIKÓW SKONSOLIDOWANYCH R/R</vt:lpstr>
      <vt:lpstr>ZADŁUŻENIE I FINANSOWANIE</vt:lpstr>
      <vt:lpstr>Prezentacja programu PowerPoint</vt:lpstr>
      <vt:lpstr>PREMIA LĄDOWA I ZMIANA KOSZTÓW UNIMOT</vt:lpstr>
      <vt:lpstr>Prezentacja programu PowerPoint</vt:lpstr>
      <vt:lpstr>SEGMENT LPG / LPG SEGMENT </vt:lpstr>
      <vt:lpstr>SEGMENT GAZ ZIEMNY / NATURAL GAS SEGMENT</vt:lpstr>
      <vt:lpstr>SEGMENT ENERGIA ELEKTRYCZNA / ELECTRICITY SEGMENT </vt:lpstr>
      <vt:lpstr>SEGMENT FOTOWOLTAIKA / ODNAWIALNE ŹRÓDŁA ENERGII</vt:lpstr>
      <vt:lpstr>SEGMENT STACJE PALIW / PETROL STATIONS SEGMENT </vt:lpstr>
      <vt:lpstr>SEGMENT STACJE PALIW – DODATKOWE INFORMACJE</vt:lpstr>
      <vt:lpstr>BITUMENY / BITUMEN</vt:lpstr>
      <vt:lpstr>INFRASTRUKTURA I LOGISTYKA / INFRASTRUCTURE AND LOGISTICS  </vt:lpstr>
      <vt:lpstr>PALIWA STAŁE / SOLID FUEL </vt:lpstr>
      <vt:lpstr>Prezentacja programu PowerPoint</vt:lpstr>
      <vt:lpstr>Cele strategiczne na 2028 r.</vt:lpstr>
      <vt:lpstr>BILANS        </vt:lpstr>
      <vt:lpstr>RACHUNEK PRZEPŁYWÓW PIENIĘŻNYCH</vt:lpstr>
      <vt:lpstr>AKCJONARIAT UNIMOT S.A.</vt:lpstr>
      <vt:lpstr>SŁOWNICZEK / DICTIONARY</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Użytkownik Microsoft Office</dc:creator>
  <cp:lastModifiedBy>Mirosław Szczygielski</cp:lastModifiedBy>
  <cp:revision>3547</cp:revision>
  <cp:lastPrinted>2023-11-21T13:53:16Z</cp:lastPrinted>
  <dcterms:created xsi:type="dcterms:W3CDTF">2018-05-16T11:20:08Z</dcterms:created>
  <dcterms:modified xsi:type="dcterms:W3CDTF">2024-05-28T16:07:04Z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0x010100F8C07BD1AEE134468F977D5112298365</vt:lpwstr>
  </property>
</Properties>
</file>